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6" r:id="rId3"/>
    <p:sldId id="257" r:id="rId4"/>
    <p:sldId id="258" r:id="rId5"/>
    <p:sldId id="265" r:id="rId6"/>
    <p:sldId id="266" r:id="rId7"/>
    <p:sldId id="267" r:id="rId8"/>
    <p:sldId id="259" r:id="rId9"/>
    <p:sldId id="260" r:id="rId10"/>
    <p:sldId id="268" r:id="rId11"/>
    <p:sldId id="269" r:id="rId12"/>
    <p:sldId id="261" r:id="rId13"/>
    <p:sldId id="262" r:id="rId14"/>
    <p:sldId id="270" r:id="rId15"/>
    <p:sldId id="271" r:id="rId16"/>
    <p:sldId id="272" r:id="rId17"/>
    <p:sldId id="263" r:id="rId18"/>
    <p:sldId id="273" r:id="rId19"/>
    <p:sldId id="274" r:id="rId20"/>
    <p:sldId id="275"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250"/>
    <a:srgbClr val="6D6763"/>
    <a:srgbClr val="D1C6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p:restoredTop sz="94694"/>
  </p:normalViewPr>
  <p:slideViewPr>
    <p:cSldViewPr snapToGrid="0" snapToObjects="1">
      <p:cViewPr varScale="1">
        <p:scale>
          <a:sx n="121" d="100"/>
          <a:sy n="121" d="100"/>
        </p:scale>
        <p:origin x="656"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66DB3-11EC-3059-2F4F-5B5FCE276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7EA906-1439-DAF5-2CFD-6DA7F674A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7A2148-D1EA-B9D8-5B65-768D1B54D666}"/>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90A29F5F-C96E-B77D-E93E-BF174CDAA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21FEE6-9506-3E81-3808-449D5DE33146}"/>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2984180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0343-AC5E-E102-FAF4-850779B53B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9731DD-0CC6-8ED9-A10D-D41ED55674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515D8-AA3E-321B-43BC-574966887AEC}"/>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AB166F66-B30B-D60C-7001-D6477A31D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D8194-8C42-D123-D056-F99D994292A1}"/>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148619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F8FA8D-AD5B-A9F9-3A3E-D115808D72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045D1-4AB5-FB82-4B01-48BE2F7108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0139-79CE-CA74-0D27-4DCAE93F0590}"/>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2C7DD897-9874-0B54-7AEE-3E32DC4899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F939E-3E1F-799F-EBB8-A23028A3020A}"/>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2822348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37A2-467F-6C95-2503-5AF3336B8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6B8CD3-7CB5-0F0F-FB6C-226A0C6633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05922B-1466-920B-296F-47DFA0CF71D2}"/>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7DF543AC-007F-A391-D6C4-0CF43D4C0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D0E50-F5BC-2257-B167-10B9444CB6BA}"/>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1763836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A68C-4329-F698-9B1E-FD12A23D67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5E4517-499A-D0E6-0AB3-7E72FBFC3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8D7CCF-AA8F-8FB7-0AA8-4CBB15BB2FDC}"/>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D279D04C-CA8A-AEAC-4241-33DAA5BA7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D6E6A-4209-0B8A-A54A-A73F411C7D38}"/>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284753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80E8-8DC5-52CC-AC0C-6B61937348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793542-F8F6-2BF3-FB81-1E1A0EF2DC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92DFE8-3C90-46E7-9955-2E70DDB0CD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083250-7CE4-9612-3E89-5A60302D7259}"/>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6" name="Footer Placeholder 5">
            <a:extLst>
              <a:ext uri="{FF2B5EF4-FFF2-40B4-BE49-F238E27FC236}">
                <a16:creationId xmlns:a16="http://schemas.microsoft.com/office/drawing/2014/main" id="{7ED5752A-448D-D400-CE9C-C01058FE1C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83F55-2D36-880F-6DD5-41DB7672C535}"/>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23303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D85E4-824F-E6C4-83C3-3D15E16921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634FB3-6B1D-CD73-1901-17D5985C94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E31E21-41CC-39A0-31F1-CB09C9D7C1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5207B1-E972-C7F2-C08C-C6216DCE0F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6E4B7-E670-D81E-9588-CFAD83911E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B4B383-98B3-3F19-41BA-B841BF5DDA53}"/>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8" name="Footer Placeholder 7">
            <a:extLst>
              <a:ext uri="{FF2B5EF4-FFF2-40B4-BE49-F238E27FC236}">
                <a16:creationId xmlns:a16="http://schemas.microsoft.com/office/drawing/2014/main" id="{54AA54FD-6E84-4563-5651-CC4CCAB37D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294931-9B7B-8266-79B4-2A4629510878}"/>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186914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92D9-2F65-EEEF-969B-051FECF7F8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3D6A40-EC99-1ABA-C608-141FA7E0A48F}"/>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4" name="Footer Placeholder 3">
            <a:extLst>
              <a:ext uri="{FF2B5EF4-FFF2-40B4-BE49-F238E27FC236}">
                <a16:creationId xmlns:a16="http://schemas.microsoft.com/office/drawing/2014/main" id="{A28539C1-6A8F-DEAD-C6F1-780D573D41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62A0BD-DB52-5EF8-BA67-2C273868E2BD}"/>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141383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D8521-E38A-C072-610E-0BE195DD2270}"/>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3" name="Footer Placeholder 2">
            <a:extLst>
              <a:ext uri="{FF2B5EF4-FFF2-40B4-BE49-F238E27FC236}">
                <a16:creationId xmlns:a16="http://schemas.microsoft.com/office/drawing/2014/main" id="{4E4B4115-1D64-3ED0-BA65-68EB16F5D0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BD1CD0-9F68-23F6-4E6E-1DB8F8BEAC3C}"/>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3720296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2171E-825D-B5AD-D491-F47DF5047F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6F25E6-2B32-B70F-88F1-E2DFA37C7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096F97-1063-EDDB-8FE5-C49CBEC1D3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A6F14-9FBB-6077-978B-707C2DF9370E}"/>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6" name="Footer Placeholder 5">
            <a:extLst>
              <a:ext uri="{FF2B5EF4-FFF2-40B4-BE49-F238E27FC236}">
                <a16:creationId xmlns:a16="http://schemas.microsoft.com/office/drawing/2014/main" id="{5AE994DE-1114-2C39-AAE3-EC11117B81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2752F-23AA-2286-BBB7-84433166E92E}"/>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336746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68BE4-9028-7D34-B4E8-DC674520C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C6E0BC-16A6-9D18-7B5B-7AF9F9C959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4B2B6C-EE98-CFB6-F5A0-52902B5FA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04B828-0513-0988-5247-847346EB688B}"/>
              </a:ext>
            </a:extLst>
          </p:cNvPr>
          <p:cNvSpPr>
            <a:spLocks noGrp="1"/>
          </p:cNvSpPr>
          <p:nvPr>
            <p:ph type="dt" sz="half" idx="10"/>
          </p:nvPr>
        </p:nvSpPr>
        <p:spPr/>
        <p:txBody>
          <a:bodyPr/>
          <a:lstStyle/>
          <a:p>
            <a:fld id="{745C4CE7-FE58-644E-B388-FDF883F5556D}" type="datetimeFigureOut">
              <a:rPr lang="en-US" smtClean="0"/>
              <a:t>7/1/22</a:t>
            </a:fld>
            <a:endParaRPr lang="en-US"/>
          </a:p>
        </p:txBody>
      </p:sp>
      <p:sp>
        <p:nvSpPr>
          <p:cNvPr id="6" name="Footer Placeholder 5">
            <a:extLst>
              <a:ext uri="{FF2B5EF4-FFF2-40B4-BE49-F238E27FC236}">
                <a16:creationId xmlns:a16="http://schemas.microsoft.com/office/drawing/2014/main" id="{E6C4FB00-802C-DB6C-F479-2D7030D191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6AA896-4B1D-D5AA-C554-43A80AF23BE9}"/>
              </a:ext>
            </a:extLst>
          </p:cNvPr>
          <p:cNvSpPr>
            <a:spLocks noGrp="1"/>
          </p:cNvSpPr>
          <p:nvPr>
            <p:ph type="sldNum" sz="quarter" idx="12"/>
          </p:nvPr>
        </p:nvSpPr>
        <p:spPr/>
        <p:txBody>
          <a:bodyPr/>
          <a:lstStyle/>
          <a:p>
            <a:fld id="{2CF000AD-980E-8346-82F1-0271EC1FC748}" type="slidenum">
              <a:rPr lang="en-US" smtClean="0"/>
              <a:t>‹#›</a:t>
            </a:fld>
            <a:endParaRPr lang="en-US"/>
          </a:p>
        </p:txBody>
      </p:sp>
    </p:spTree>
    <p:extLst>
      <p:ext uri="{BB962C8B-B14F-4D97-AF65-F5344CB8AC3E}">
        <p14:creationId xmlns:p14="http://schemas.microsoft.com/office/powerpoint/2010/main" val="573754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728E22-71F1-EB15-95C2-1A59BC6B3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53BE9B-7AD0-7053-E1B4-2ED8933607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A4801-E44C-3D03-6D2E-94B980743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C4CE7-FE58-644E-B388-FDF883F5556D}" type="datetimeFigureOut">
              <a:rPr lang="en-US" smtClean="0"/>
              <a:t>7/1/22</a:t>
            </a:fld>
            <a:endParaRPr lang="en-US"/>
          </a:p>
        </p:txBody>
      </p:sp>
      <p:sp>
        <p:nvSpPr>
          <p:cNvPr id="5" name="Footer Placeholder 4">
            <a:extLst>
              <a:ext uri="{FF2B5EF4-FFF2-40B4-BE49-F238E27FC236}">
                <a16:creationId xmlns:a16="http://schemas.microsoft.com/office/drawing/2014/main" id="{E14B3EDE-1BF3-4809-51CF-AD8C55AEA1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33884A-F37C-36F5-2DF7-C5DBBD80FE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000AD-980E-8346-82F1-0271EC1FC748}" type="slidenum">
              <a:rPr lang="en-US" smtClean="0"/>
              <a:t>‹#›</a:t>
            </a:fld>
            <a:endParaRPr lang="en-US"/>
          </a:p>
        </p:txBody>
      </p:sp>
    </p:spTree>
    <p:extLst>
      <p:ext uri="{BB962C8B-B14F-4D97-AF65-F5344CB8AC3E}">
        <p14:creationId xmlns:p14="http://schemas.microsoft.com/office/powerpoint/2010/main" val="258086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4" name="Rectangle 3">
            <a:extLst>
              <a:ext uri="{FF2B5EF4-FFF2-40B4-BE49-F238E27FC236}">
                <a16:creationId xmlns:a16="http://schemas.microsoft.com/office/drawing/2014/main" id="{A4306341-340D-597F-EE9F-61886B1A9196}"/>
              </a:ext>
            </a:extLst>
          </p:cNvPr>
          <p:cNvSpPr/>
          <p:nvPr/>
        </p:nvSpPr>
        <p:spPr>
          <a:xfrm>
            <a:off x="0" y="0"/>
            <a:ext cx="12192000" cy="6858000"/>
          </a:xfrm>
          <a:prstGeom prst="rect">
            <a:avLst/>
          </a:prstGeom>
          <a:solidFill>
            <a:srgbClr val="57525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3618683" y="4743069"/>
            <a:ext cx="8633254" cy="1668806"/>
          </a:xfrm>
        </p:spPr>
        <p:txBody>
          <a:bodyPr>
            <a:noAutofit/>
          </a:bodyPr>
          <a:lstStyle/>
          <a:p>
            <a:r>
              <a:rPr lang="en-US" sz="96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EZEKIEL 36:24-28</a:t>
            </a:r>
          </a:p>
        </p:txBody>
      </p:sp>
      <p:sp>
        <p:nvSpPr>
          <p:cNvPr id="3" name="Rectangle 2">
            <a:extLst>
              <a:ext uri="{FF2B5EF4-FFF2-40B4-BE49-F238E27FC236}">
                <a16:creationId xmlns:a16="http://schemas.microsoft.com/office/drawing/2014/main" id="{6A1DA364-0637-5361-2009-EC9B51CDAFD1}"/>
              </a:ext>
            </a:extLst>
          </p:cNvPr>
          <p:cNvSpPr/>
          <p:nvPr/>
        </p:nvSpPr>
        <p:spPr>
          <a:xfrm>
            <a:off x="4430883" y="1325792"/>
            <a:ext cx="6915808" cy="3539430"/>
          </a:xfrm>
          <a:prstGeom prst="rect">
            <a:avLst/>
          </a:prstGeom>
        </p:spPr>
        <p:txBody>
          <a:bodyPr wrap="square">
            <a:spAutoFit/>
          </a:bodyPr>
          <a:lstStyle/>
          <a:p>
            <a:r>
              <a:rPr lang="en-US" sz="32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24 For I will take you from the nations, and gather you from all the lands; and I will bring you into your own land. 25 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27 And I will put My Spirit within you and bring it about that you walk in My statutes, and are careful and follow My ordinances. 28 And you will live in the land that I gave to your forefathers; </a:t>
            </a:r>
          </a:p>
          <a:p>
            <a:r>
              <a:rPr lang="en-US" sz="32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you will be My people, and I will be your God. </a:t>
            </a:r>
            <a:endParaRPr lang="en-US" sz="32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endParaRPr>
          </a:p>
        </p:txBody>
      </p:sp>
    </p:spTree>
    <p:extLst>
      <p:ext uri="{BB962C8B-B14F-4D97-AF65-F5344CB8AC3E}">
        <p14:creationId xmlns:p14="http://schemas.microsoft.com/office/powerpoint/2010/main" val="90635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445168"/>
            <a:ext cx="11528854" cy="4340460"/>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isn’t trying to be rude in vv. 10-12, but He is challenging Nicodemus. If he really wants to know the answer to his questions, he must be willing to accept ideas that his fellow Pharisees will reject.</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HEAVENLY THINGS</a:t>
            </a:r>
          </a:p>
        </p:txBody>
      </p:sp>
    </p:spTree>
    <p:extLst>
      <p:ext uri="{BB962C8B-B14F-4D97-AF65-F5344CB8AC3E}">
        <p14:creationId xmlns:p14="http://schemas.microsoft.com/office/powerpoint/2010/main" val="25621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445168"/>
            <a:ext cx="11528854" cy="4340460"/>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isn’t trying to be rude in vv. 10-12, but He is challenging Nicodemus. If he really wants to know the answer to his questions, he must be willing to accept ideas that his fellow Pharisees will reject.</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and His disciples are pointing people away from earthly conceptions of what the Kingdom means, what the Messiah will do, what it means to serve God’s purpose, what spirit-filled living looks like, and what all of our most essential spiritual needs are. The Pharisees pushed back against all of those things! Now, Nicodemus… what about you?</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HEAVENLY THINGS</a:t>
            </a:r>
          </a:p>
        </p:txBody>
      </p:sp>
    </p:spTree>
    <p:extLst>
      <p:ext uri="{BB962C8B-B14F-4D97-AF65-F5344CB8AC3E}">
        <p14:creationId xmlns:p14="http://schemas.microsoft.com/office/powerpoint/2010/main" val="326482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445168"/>
            <a:ext cx="11528854" cy="4340460"/>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isn’t trying to be rude in vv. 10-12, but He is challenging Nicodemus. If he really wants to know the answer to his questions, he must be willing to accept ideas that his fellow Pharisees will reject.</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and His disciples are pointing people away from earthly conceptions of what the Kingdom means, what the Messiah will do, what it means to serve God’s purpose, what spirit-filled living looks like, and what all of our most essential spiritual needs are. The Pharisees pushed back against all of those things! Now, Nicodemus… what about you?</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the Son of Man is the only One qualified to deliver these spiritual truths because He has descended from heaven. He will also ascend to heaven. But why?</a:t>
            </a:r>
            <a:endParaRPr lang="en-US" dirty="0">
              <a:solidFill>
                <a:schemeClr val="bg1"/>
              </a:solidFill>
              <a:latin typeface="Avenir Next Condensed" panose="020B0506020202020204" pitchFamily="34" charset="0"/>
            </a:endParaRP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HEAVENLY THINGS</a:t>
            </a:r>
          </a:p>
        </p:txBody>
      </p:sp>
    </p:spTree>
    <p:extLst>
      <p:ext uri="{BB962C8B-B14F-4D97-AF65-F5344CB8AC3E}">
        <p14:creationId xmlns:p14="http://schemas.microsoft.com/office/powerpoint/2010/main" val="242127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4114800" y="3577279"/>
            <a:ext cx="8077200" cy="3744741"/>
          </a:xfrm>
        </p:spPr>
        <p:txBody>
          <a:bodyPr anchor="ctr">
            <a:noAutofit/>
          </a:bodyPr>
          <a:lstStyle/>
          <a:p>
            <a:r>
              <a:rPr lang="en-US" sz="66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must the Son of Man be lifted up”</a:t>
            </a:r>
          </a:p>
        </p:txBody>
      </p:sp>
    </p:spTree>
    <p:extLst>
      <p:ext uri="{BB962C8B-B14F-4D97-AF65-F5344CB8AC3E}">
        <p14:creationId xmlns:p14="http://schemas.microsoft.com/office/powerpoint/2010/main" val="1667377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204537"/>
            <a:ext cx="11528854" cy="4581091"/>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could acknowledge the signs of Jesus as evidence of His authority. But what was Jesus offering? What was He going to do? What is the endgame?</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HERE’S THE POINT</a:t>
            </a:r>
          </a:p>
        </p:txBody>
      </p:sp>
    </p:spTree>
    <p:extLst>
      <p:ext uri="{BB962C8B-B14F-4D97-AF65-F5344CB8AC3E}">
        <p14:creationId xmlns:p14="http://schemas.microsoft.com/office/powerpoint/2010/main" val="301586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204537"/>
            <a:ext cx="11528854" cy="4581091"/>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could acknowledge the signs of Jesus as evidence of His authority. But what was Jesus offering? What was He going to do? What is the endgame?</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immediately points Nicodemus to the Kingdom – the manifestation of God’s presence and sovereignty, His domain, His citizens. One must be “born from above” to partake of a Kingdom “from above” (i.e., heavenly).</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HERE’S THE POINT</a:t>
            </a:r>
          </a:p>
        </p:txBody>
      </p:sp>
    </p:spTree>
    <p:extLst>
      <p:ext uri="{BB962C8B-B14F-4D97-AF65-F5344CB8AC3E}">
        <p14:creationId xmlns:p14="http://schemas.microsoft.com/office/powerpoint/2010/main" val="1718237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204537"/>
            <a:ext cx="11528854" cy="4581091"/>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could acknowledge the signs of Jesus as evidence of His authority. But what was Jesus offering? What was He going to do? What is the endgame?</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immediately points Nicodemus to the Kingdom – the manifestation of God’s presence and sovereignty, His domain, His citizens. One must be “born from above” to partake of a Kingdom “from above” (i.e., heavenly).</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A “fleshly” life is insufficient. It is vain, passing, limited. God’s people have their eyes opened to the oft-mysterious, but always apparent, presence of the Spirit. He directs us in a spiritual life (see Ezekiel 36).</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HERE’S THE POINT</a:t>
            </a:r>
          </a:p>
        </p:txBody>
      </p:sp>
    </p:spTree>
    <p:extLst>
      <p:ext uri="{BB962C8B-B14F-4D97-AF65-F5344CB8AC3E}">
        <p14:creationId xmlns:p14="http://schemas.microsoft.com/office/powerpoint/2010/main" val="226700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204537"/>
            <a:ext cx="11528854" cy="4581091"/>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could acknowledge the signs of Jesus as evidence of His authority. But what was Jesus offering? What was He going to do? What is the endgame?</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Jesus immediately points Nicodemus to the Kingdom – the manifestation of God’s presence and sovereignty, His domain, His citizens. One must be “born from above” to partake of a Kingdom “from above” (i.e., heavenly).</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A “fleshly” life is insufficient. It is vain, passing, limited. God’s people have their eyes opened </a:t>
            </a:r>
            <a:r>
              <a:rPr lang="en-US">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to the oft-mysterious</a:t>
            </a:r>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 but always apparent, presence of the Spirit. He directs us in a spiritual life (see Ezekiel 36).</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 “how” is obedient belief in the Son. Looking upon the serpent in Numbers 21 was a similar act. So we behold the Son of Man, lifted up, as our only hope of salvation!</a:t>
            </a:r>
            <a:endParaRPr lang="en-US" dirty="0">
              <a:solidFill>
                <a:schemeClr val="bg1"/>
              </a:solidFill>
              <a:latin typeface="Avenir Next Condensed" panose="020B0506020202020204" pitchFamily="34" charset="0"/>
            </a:endParaRP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
        <p:nvSpPr>
          <p:cNvPr id="2" name="TextBox 1">
            <a:extLst>
              <a:ext uri="{FF2B5EF4-FFF2-40B4-BE49-F238E27FC236}">
                <a16:creationId xmlns:a16="http://schemas.microsoft.com/office/drawing/2014/main" id="{C4276FD5-1CB9-2F0E-7AA6-2FFF9A750219}"/>
              </a:ext>
            </a:extLst>
          </p:cNvPr>
          <p:cNvSpPr txBox="1"/>
          <p:nvPr/>
        </p:nvSpPr>
        <p:spPr>
          <a:xfrm>
            <a:off x="1997243" y="4785628"/>
            <a:ext cx="10404606" cy="2092881"/>
          </a:xfrm>
          <a:prstGeom prst="rect">
            <a:avLst/>
          </a:prstGeom>
          <a:noFill/>
        </p:spPr>
        <p:txBody>
          <a:bodyPr wrap="square" rtlCol="0">
            <a:spAutoFit/>
          </a:bodyPr>
          <a:lstStyle/>
          <a:p>
            <a:r>
              <a:rPr lang="en-US" sz="13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HERE’S THE POINT</a:t>
            </a:r>
          </a:p>
        </p:txBody>
      </p:sp>
    </p:spTree>
    <p:extLst>
      <p:ext uri="{BB962C8B-B14F-4D97-AF65-F5344CB8AC3E}">
        <p14:creationId xmlns:p14="http://schemas.microsoft.com/office/powerpoint/2010/main" val="3895398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37A-FA3F-BB5F-2CE6-3D0545F65CBD}"/>
              </a:ext>
            </a:extLst>
          </p:cNvPr>
          <p:cNvSpPr>
            <a:spLocks noGrp="1"/>
          </p:cNvSpPr>
          <p:nvPr>
            <p:ph type="title"/>
          </p:nvPr>
        </p:nvSpPr>
        <p:spPr>
          <a:xfrm>
            <a:off x="3489156" y="132347"/>
            <a:ext cx="8325854" cy="1325563"/>
          </a:xfrm>
        </p:spPr>
        <p:txBody>
          <a:bodyPr>
            <a:normAutofit/>
          </a:bodyPr>
          <a:lstStyle/>
          <a:p>
            <a:r>
              <a:rPr lang="en-US" sz="7200" dirty="0">
                <a:solidFill>
                  <a:srgbClr val="575250"/>
                </a:solidFill>
                <a:latin typeface="Avenir Next Condensed Ultra Lig" panose="020B0206020202020204" pitchFamily="34" charset="77"/>
              </a:rPr>
              <a:t>APPLICATIONS</a:t>
            </a:r>
          </a:p>
        </p:txBody>
      </p:sp>
      <p:sp>
        <p:nvSpPr>
          <p:cNvPr id="3" name="Content Placeholder 2">
            <a:extLst>
              <a:ext uri="{FF2B5EF4-FFF2-40B4-BE49-F238E27FC236}">
                <a16:creationId xmlns:a16="http://schemas.microsoft.com/office/drawing/2014/main" id="{C6207241-C30E-559C-115B-A2DD21916512}"/>
              </a:ext>
            </a:extLst>
          </p:cNvPr>
          <p:cNvSpPr>
            <a:spLocks noGrp="1"/>
          </p:cNvSpPr>
          <p:nvPr>
            <p:ph idx="1"/>
          </p:nvPr>
        </p:nvSpPr>
        <p:spPr>
          <a:xfrm>
            <a:off x="3374858" y="1204203"/>
            <a:ext cx="8606590" cy="5775158"/>
          </a:xfrm>
        </p:spPr>
        <p:txBody>
          <a:bodyPr>
            <a:normAutofit/>
          </a:bodyPr>
          <a:lstStyle/>
          <a:p>
            <a:r>
              <a:rPr lang="en-US" dirty="0">
                <a:solidFill>
                  <a:srgbClr val="575250"/>
                </a:solidFill>
                <a:latin typeface="Avenir Next Condensed" panose="020B0506020202020204" pitchFamily="34" charset="0"/>
              </a:rPr>
              <a:t>The Israelites had to face their pain and failure in the bronze serpent. It wasn’t cute and cuddly. It was grim. In the same way, facing Jesus on the cross should be, at first, an uncomfortable experience for us. The very pain we feel (the sting of sin and death) is embodied in the scene on Golgotha.</a:t>
            </a:r>
          </a:p>
        </p:txBody>
      </p:sp>
      <p:pic>
        <p:nvPicPr>
          <p:cNvPr id="4" name="Picture 3">
            <a:extLst>
              <a:ext uri="{FF2B5EF4-FFF2-40B4-BE49-F238E27FC236}">
                <a16:creationId xmlns:a16="http://schemas.microsoft.com/office/drawing/2014/main" id="{37D68C83-8BF2-C905-5804-DB46EB2E64F5}"/>
              </a:ext>
            </a:extLst>
          </p:cNvPr>
          <p:cNvPicPr>
            <a:picLocks noChangeAspect="1"/>
          </p:cNvPicPr>
          <p:nvPr/>
        </p:nvPicPr>
        <p:blipFill>
          <a:blip r:embed="rId2"/>
          <a:stretch>
            <a:fillRect/>
          </a:stretch>
        </p:blipFill>
        <p:spPr>
          <a:xfrm>
            <a:off x="96253" y="120316"/>
            <a:ext cx="3164305" cy="6617368"/>
          </a:xfrm>
          <a:prstGeom prst="rect">
            <a:avLst/>
          </a:prstGeom>
        </p:spPr>
      </p:pic>
      <p:sp>
        <p:nvSpPr>
          <p:cNvPr id="5" name="Rectangle 4">
            <a:extLst>
              <a:ext uri="{FF2B5EF4-FFF2-40B4-BE49-F238E27FC236}">
                <a16:creationId xmlns:a16="http://schemas.microsoft.com/office/drawing/2014/main" id="{CBC648ED-2349-2387-9C5D-C0D89E04894F}"/>
              </a:ext>
            </a:extLst>
          </p:cNvPr>
          <p:cNvSpPr/>
          <p:nvPr/>
        </p:nvSpPr>
        <p:spPr>
          <a:xfrm>
            <a:off x="96254" y="108285"/>
            <a:ext cx="11999494" cy="6617368"/>
          </a:xfrm>
          <a:prstGeom prst="rect">
            <a:avLst/>
          </a:prstGeom>
          <a:noFill/>
          <a:ln w="34925">
            <a:solidFill>
              <a:srgbClr val="D1C6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7825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37A-FA3F-BB5F-2CE6-3D0545F65CBD}"/>
              </a:ext>
            </a:extLst>
          </p:cNvPr>
          <p:cNvSpPr>
            <a:spLocks noGrp="1"/>
          </p:cNvSpPr>
          <p:nvPr>
            <p:ph type="title"/>
          </p:nvPr>
        </p:nvSpPr>
        <p:spPr>
          <a:xfrm>
            <a:off x="3489156" y="132347"/>
            <a:ext cx="8325854" cy="1325563"/>
          </a:xfrm>
        </p:spPr>
        <p:txBody>
          <a:bodyPr>
            <a:normAutofit/>
          </a:bodyPr>
          <a:lstStyle/>
          <a:p>
            <a:r>
              <a:rPr lang="en-US" sz="7200" dirty="0">
                <a:solidFill>
                  <a:srgbClr val="575250"/>
                </a:solidFill>
                <a:latin typeface="Avenir Next Condensed Ultra Lig" panose="020B0206020202020204" pitchFamily="34" charset="77"/>
              </a:rPr>
              <a:t>APPLICATIONS</a:t>
            </a:r>
          </a:p>
        </p:txBody>
      </p:sp>
      <p:sp>
        <p:nvSpPr>
          <p:cNvPr id="3" name="Content Placeholder 2">
            <a:extLst>
              <a:ext uri="{FF2B5EF4-FFF2-40B4-BE49-F238E27FC236}">
                <a16:creationId xmlns:a16="http://schemas.microsoft.com/office/drawing/2014/main" id="{C6207241-C30E-559C-115B-A2DD21916512}"/>
              </a:ext>
            </a:extLst>
          </p:cNvPr>
          <p:cNvSpPr>
            <a:spLocks noGrp="1"/>
          </p:cNvSpPr>
          <p:nvPr>
            <p:ph idx="1"/>
          </p:nvPr>
        </p:nvSpPr>
        <p:spPr>
          <a:xfrm>
            <a:off x="3374858" y="1204203"/>
            <a:ext cx="8606590" cy="5775158"/>
          </a:xfrm>
        </p:spPr>
        <p:txBody>
          <a:bodyPr>
            <a:normAutofit/>
          </a:bodyPr>
          <a:lstStyle/>
          <a:p>
            <a:r>
              <a:rPr lang="en-US" dirty="0">
                <a:solidFill>
                  <a:srgbClr val="575250"/>
                </a:solidFill>
                <a:latin typeface="Avenir Next Condensed" panose="020B0506020202020204" pitchFamily="34" charset="0"/>
              </a:rPr>
              <a:t>The Israelites had to face their pain and failure in the bronze serpent. It wasn’t cute and cuddly. It was grim. In the same way, facing Jesus on the cross should be, at first, an uncomfortable experience for us. The very pain we feel (the sting of sin and death) is embodied in the scene on Golgotha.</a:t>
            </a:r>
          </a:p>
          <a:p>
            <a:r>
              <a:rPr lang="en-US" dirty="0">
                <a:solidFill>
                  <a:srgbClr val="575250"/>
                </a:solidFill>
                <a:latin typeface="Avenir Next Condensed" panose="020B0506020202020204" pitchFamily="34" charset="0"/>
              </a:rPr>
              <a:t>Even the so-called “Teacher of Israel” needed to be taught. “You must be born again” applies in equal measure to all, for ”all have sinned and fallen short of God’s glory.”</a:t>
            </a:r>
          </a:p>
        </p:txBody>
      </p:sp>
      <p:pic>
        <p:nvPicPr>
          <p:cNvPr id="4" name="Picture 3">
            <a:extLst>
              <a:ext uri="{FF2B5EF4-FFF2-40B4-BE49-F238E27FC236}">
                <a16:creationId xmlns:a16="http://schemas.microsoft.com/office/drawing/2014/main" id="{37D68C83-8BF2-C905-5804-DB46EB2E64F5}"/>
              </a:ext>
            </a:extLst>
          </p:cNvPr>
          <p:cNvPicPr>
            <a:picLocks noChangeAspect="1"/>
          </p:cNvPicPr>
          <p:nvPr/>
        </p:nvPicPr>
        <p:blipFill>
          <a:blip r:embed="rId2"/>
          <a:stretch>
            <a:fillRect/>
          </a:stretch>
        </p:blipFill>
        <p:spPr>
          <a:xfrm>
            <a:off x="96253" y="120316"/>
            <a:ext cx="3164305" cy="6617368"/>
          </a:xfrm>
          <a:prstGeom prst="rect">
            <a:avLst/>
          </a:prstGeom>
        </p:spPr>
      </p:pic>
      <p:sp>
        <p:nvSpPr>
          <p:cNvPr id="5" name="Rectangle 4">
            <a:extLst>
              <a:ext uri="{FF2B5EF4-FFF2-40B4-BE49-F238E27FC236}">
                <a16:creationId xmlns:a16="http://schemas.microsoft.com/office/drawing/2014/main" id="{CBC648ED-2349-2387-9C5D-C0D89E04894F}"/>
              </a:ext>
            </a:extLst>
          </p:cNvPr>
          <p:cNvSpPr/>
          <p:nvPr/>
        </p:nvSpPr>
        <p:spPr>
          <a:xfrm>
            <a:off x="96254" y="108285"/>
            <a:ext cx="11999494" cy="6617368"/>
          </a:xfrm>
          <a:prstGeom prst="rect">
            <a:avLst/>
          </a:prstGeom>
          <a:noFill/>
          <a:ln w="34925">
            <a:solidFill>
              <a:srgbClr val="D1C6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79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1C6BC"/>
        </a:solidFill>
        <a:effectLst/>
      </p:bgPr>
    </p:bg>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3682314" y="4090087"/>
            <a:ext cx="8633254" cy="3744741"/>
          </a:xfrm>
        </p:spPr>
        <p:txBody>
          <a:bodyPr anchor="ctr">
            <a:noAutofit/>
          </a:bodyPr>
          <a:lstStyle/>
          <a:p>
            <a:r>
              <a:rPr lang="en-US" sz="17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LIFTED UP</a:t>
            </a:r>
          </a:p>
        </p:txBody>
      </p:sp>
    </p:spTree>
    <p:extLst>
      <p:ext uri="{BB962C8B-B14F-4D97-AF65-F5344CB8AC3E}">
        <p14:creationId xmlns:p14="http://schemas.microsoft.com/office/powerpoint/2010/main" val="1101509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37A-FA3F-BB5F-2CE6-3D0545F65CBD}"/>
              </a:ext>
            </a:extLst>
          </p:cNvPr>
          <p:cNvSpPr>
            <a:spLocks noGrp="1"/>
          </p:cNvSpPr>
          <p:nvPr>
            <p:ph type="title"/>
          </p:nvPr>
        </p:nvSpPr>
        <p:spPr>
          <a:xfrm>
            <a:off x="3489156" y="132347"/>
            <a:ext cx="8325854" cy="1325563"/>
          </a:xfrm>
        </p:spPr>
        <p:txBody>
          <a:bodyPr>
            <a:normAutofit/>
          </a:bodyPr>
          <a:lstStyle/>
          <a:p>
            <a:r>
              <a:rPr lang="en-US" sz="7200" dirty="0">
                <a:solidFill>
                  <a:srgbClr val="575250"/>
                </a:solidFill>
                <a:latin typeface="Avenir Next Condensed Ultra Lig" panose="020B0206020202020204" pitchFamily="34" charset="77"/>
              </a:rPr>
              <a:t>APPLICATIONS</a:t>
            </a:r>
          </a:p>
        </p:txBody>
      </p:sp>
      <p:sp>
        <p:nvSpPr>
          <p:cNvPr id="3" name="Content Placeholder 2">
            <a:extLst>
              <a:ext uri="{FF2B5EF4-FFF2-40B4-BE49-F238E27FC236}">
                <a16:creationId xmlns:a16="http://schemas.microsoft.com/office/drawing/2014/main" id="{C6207241-C30E-559C-115B-A2DD21916512}"/>
              </a:ext>
            </a:extLst>
          </p:cNvPr>
          <p:cNvSpPr>
            <a:spLocks noGrp="1"/>
          </p:cNvSpPr>
          <p:nvPr>
            <p:ph idx="1"/>
          </p:nvPr>
        </p:nvSpPr>
        <p:spPr>
          <a:xfrm>
            <a:off x="3374858" y="1204203"/>
            <a:ext cx="8606590" cy="5775158"/>
          </a:xfrm>
        </p:spPr>
        <p:txBody>
          <a:bodyPr>
            <a:normAutofit/>
          </a:bodyPr>
          <a:lstStyle/>
          <a:p>
            <a:r>
              <a:rPr lang="en-US" dirty="0">
                <a:solidFill>
                  <a:srgbClr val="575250"/>
                </a:solidFill>
                <a:latin typeface="Avenir Next Condensed" panose="020B0506020202020204" pitchFamily="34" charset="0"/>
              </a:rPr>
              <a:t>The Israelites had to face their pain and failure in the bronze serpent. It wasn’t cute and cuddly. It was grim. In the same way, facing Jesus on the cross should be, at first, an uncomfortable experience for us. The very pain we feel (the sting of sin and death) is embodied in the scene on Golgotha.</a:t>
            </a:r>
          </a:p>
          <a:p>
            <a:r>
              <a:rPr lang="en-US" dirty="0">
                <a:solidFill>
                  <a:srgbClr val="575250"/>
                </a:solidFill>
                <a:latin typeface="Avenir Next Condensed" panose="020B0506020202020204" pitchFamily="34" charset="0"/>
              </a:rPr>
              <a:t>Even the so-called “Teacher of Israel” needed to be taught. “You must be born again” applies in equal measure to all, for ”all have sinned and fallen short of God’s glory.”</a:t>
            </a:r>
          </a:p>
          <a:p>
            <a:r>
              <a:rPr lang="en-US" dirty="0">
                <a:solidFill>
                  <a:srgbClr val="575250"/>
                </a:solidFill>
                <a:latin typeface="Avenir Next Condensed" panose="020B0506020202020204" pitchFamily="34" charset="0"/>
              </a:rPr>
              <a:t>Obedience to the call of the gospel is an expression of faith. There was no earthly reason a bronze serpent should have healed snake bites. It takes a spiritual person to inherit spiritual things. </a:t>
            </a:r>
          </a:p>
        </p:txBody>
      </p:sp>
      <p:pic>
        <p:nvPicPr>
          <p:cNvPr id="4" name="Picture 3">
            <a:extLst>
              <a:ext uri="{FF2B5EF4-FFF2-40B4-BE49-F238E27FC236}">
                <a16:creationId xmlns:a16="http://schemas.microsoft.com/office/drawing/2014/main" id="{37D68C83-8BF2-C905-5804-DB46EB2E64F5}"/>
              </a:ext>
            </a:extLst>
          </p:cNvPr>
          <p:cNvPicPr>
            <a:picLocks noChangeAspect="1"/>
          </p:cNvPicPr>
          <p:nvPr/>
        </p:nvPicPr>
        <p:blipFill>
          <a:blip r:embed="rId2"/>
          <a:stretch>
            <a:fillRect/>
          </a:stretch>
        </p:blipFill>
        <p:spPr>
          <a:xfrm>
            <a:off x="96253" y="120316"/>
            <a:ext cx="3164305" cy="6617368"/>
          </a:xfrm>
          <a:prstGeom prst="rect">
            <a:avLst/>
          </a:prstGeom>
        </p:spPr>
      </p:pic>
      <p:sp>
        <p:nvSpPr>
          <p:cNvPr id="5" name="Rectangle 4">
            <a:extLst>
              <a:ext uri="{FF2B5EF4-FFF2-40B4-BE49-F238E27FC236}">
                <a16:creationId xmlns:a16="http://schemas.microsoft.com/office/drawing/2014/main" id="{CBC648ED-2349-2387-9C5D-C0D89E04894F}"/>
              </a:ext>
            </a:extLst>
          </p:cNvPr>
          <p:cNvSpPr/>
          <p:nvPr/>
        </p:nvSpPr>
        <p:spPr>
          <a:xfrm>
            <a:off x="96254" y="108285"/>
            <a:ext cx="11999494" cy="6617368"/>
          </a:xfrm>
          <a:prstGeom prst="rect">
            <a:avLst/>
          </a:prstGeom>
          <a:noFill/>
          <a:ln w="34925">
            <a:solidFill>
              <a:srgbClr val="D1C6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9907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937A-FA3F-BB5F-2CE6-3D0545F65CBD}"/>
              </a:ext>
            </a:extLst>
          </p:cNvPr>
          <p:cNvSpPr>
            <a:spLocks noGrp="1"/>
          </p:cNvSpPr>
          <p:nvPr>
            <p:ph type="title"/>
          </p:nvPr>
        </p:nvSpPr>
        <p:spPr>
          <a:xfrm>
            <a:off x="3489156" y="132347"/>
            <a:ext cx="8325854" cy="1325563"/>
          </a:xfrm>
        </p:spPr>
        <p:txBody>
          <a:bodyPr>
            <a:normAutofit/>
          </a:bodyPr>
          <a:lstStyle/>
          <a:p>
            <a:r>
              <a:rPr lang="en-US" sz="7200" dirty="0">
                <a:solidFill>
                  <a:srgbClr val="575250"/>
                </a:solidFill>
                <a:latin typeface="Avenir Next Condensed Ultra Lig" panose="020B0206020202020204" pitchFamily="34" charset="77"/>
              </a:rPr>
              <a:t>APPLICATIONS</a:t>
            </a:r>
          </a:p>
        </p:txBody>
      </p:sp>
      <p:sp>
        <p:nvSpPr>
          <p:cNvPr id="3" name="Content Placeholder 2">
            <a:extLst>
              <a:ext uri="{FF2B5EF4-FFF2-40B4-BE49-F238E27FC236}">
                <a16:creationId xmlns:a16="http://schemas.microsoft.com/office/drawing/2014/main" id="{C6207241-C30E-559C-115B-A2DD21916512}"/>
              </a:ext>
            </a:extLst>
          </p:cNvPr>
          <p:cNvSpPr>
            <a:spLocks noGrp="1"/>
          </p:cNvSpPr>
          <p:nvPr>
            <p:ph idx="1"/>
          </p:nvPr>
        </p:nvSpPr>
        <p:spPr>
          <a:xfrm>
            <a:off x="3374858" y="1204203"/>
            <a:ext cx="8606590" cy="5775158"/>
          </a:xfrm>
        </p:spPr>
        <p:txBody>
          <a:bodyPr>
            <a:normAutofit/>
          </a:bodyPr>
          <a:lstStyle/>
          <a:p>
            <a:r>
              <a:rPr lang="en-US" dirty="0">
                <a:solidFill>
                  <a:srgbClr val="575250"/>
                </a:solidFill>
                <a:latin typeface="Avenir Next Condensed" panose="020B0506020202020204" pitchFamily="34" charset="0"/>
              </a:rPr>
              <a:t>The Israelites had to face their pain and failure in the bronze serpent. It wasn’t cute and cuddly. It was grim. In the same way, facing Jesus on the cross should be, at first, an uncomfortable experience for us. The very pain we feel (the sting of sin and death) is embodied in the scene on Golgotha.</a:t>
            </a:r>
          </a:p>
          <a:p>
            <a:r>
              <a:rPr lang="en-US" dirty="0">
                <a:solidFill>
                  <a:srgbClr val="575250"/>
                </a:solidFill>
                <a:latin typeface="Avenir Next Condensed" panose="020B0506020202020204" pitchFamily="34" charset="0"/>
              </a:rPr>
              <a:t>Even the so-called “Teacher of Israel” needed to be taught. “You must be born again” applies in equal measure to all, for ”all have sinned and fallen short of God’s glory.”</a:t>
            </a:r>
          </a:p>
          <a:p>
            <a:r>
              <a:rPr lang="en-US" dirty="0">
                <a:solidFill>
                  <a:srgbClr val="575250"/>
                </a:solidFill>
                <a:latin typeface="Avenir Next Condensed" panose="020B0506020202020204" pitchFamily="34" charset="0"/>
              </a:rPr>
              <a:t>Obedience to the call of the gospel is an expression of faith. There was no earthly reason a bronze serpent should have healed snake bites. It takes a spiritual person to inherit spiritual things. </a:t>
            </a:r>
          </a:p>
          <a:p>
            <a:r>
              <a:rPr lang="en-US" dirty="0">
                <a:solidFill>
                  <a:srgbClr val="575250"/>
                </a:solidFill>
                <a:latin typeface="Avenir Next Condensed" panose="020B0506020202020204" pitchFamily="34" charset="0"/>
              </a:rPr>
              <a:t>Just as with Israel, there are only two options: “Perish” or “have eternal life.”</a:t>
            </a:r>
          </a:p>
        </p:txBody>
      </p:sp>
      <p:pic>
        <p:nvPicPr>
          <p:cNvPr id="4" name="Picture 3">
            <a:extLst>
              <a:ext uri="{FF2B5EF4-FFF2-40B4-BE49-F238E27FC236}">
                <a16:creationId xmlns:a16="http://schemas.microsoft.com/office/drawing/2014/main" id="{37D68C83-8BF2-C905-5804-DB46EB2E64F5}"/>
              </a:ext>
            </a:extLst>
          </p:cNvPr>
          <p:cNvPicPr>
            <a:picLocks noChangeAspect="1"/>
          </p:cNvPicPr>
          <p:nvPr/>
        </p:nvPicPr>
        <p:blipFill>
          <a:blip r:embed="rId2"/>
          <a:stretch>
            <a:fillRect/>
          </a:stretch>
        </p:blipFill>
        <p:spPr>
          <a:xfrm>
            <a:off x="96253" y="120316"/>
            <a:ext cx="3164305" cy="6617368"/>
          </a:xfrm>
          <a:prstGeom prst="rect">
            <a:avLst/>
          </a:prstGeom>
        </p:spPr>
      </p:pic>
      <p:sp>
        <p:nvSpPr>
          <p:cNvPr id="5" name="Rectangle 4">
            <a:extLst>
              <a:ext uri="{FF2B5EF4-FFF2-40B4-BE49-F238E27FC236}">
                <a16:creationId xmlns:a16="http://schemas.microsoft.com/office/drawing/2014/main" id="{CBC648ED-2349-2387-9C5D-C0D89E04894F}"/>
              </a:ext>
            </a:extLst>
          </p:cNvPr>
          <p:cNvSpPr/>
          <p:nvPr/>
        </p:nvSpPr>
        <p:spPr>
          <a:xfrm>
            <a:off x="96254" y="108285"/>
            <a:ext cx="11999494" cy="6617368"/>
          </a:xfrm>
          <a:prstGeom prst="rect">
            <a:avLst/>
          </a:prstGeom>
          <a:noFill/>
          <a:ln w="34925">
            <a:solidFill>
              <a:srgbClr val="D1C6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423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4" name="Rectangle 3">
            <a:extLst>
              <a:ext uri="{FF2B5EF4-FFF2-40B4-BE49-F238E27FC236}">
                <a16:creationId xmlns:a16="http://schemas.microsoft.com/office/drawing/2014/main" id="{A4306341-340D-597F-EE9F-61886B1A9196}"/>
              </a:ext>
            </a:extLst>
          </p:cNvPr>
          <p:cNvSpPr/>
          <p:nvPr/>
        </p:nvSpPr>
        <p:spPr>
          <a:xfrm>
            <a:off x="0" y="0"/>
            <a:ext cx="12192000" cy="6858000"/>
          </a:xfrm>
          <a:prstGeom prst="rect">
            <a:avLst/>
          </a:prstGeom>
          <a:solidFill>
            <a:srgbClr val="57525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3558746" y="5478793"/>
            <a:ext cx="8633254" cy="1668806"/>
          </a:xfrm>
        </p:spPr>
        <p:txBody>
          <a:bodyPr>
            <a:noAutofit/>
          </a:bodyPr>
          <a:lstStyle/>
          <a:p>
            <a:r>
              <a:rPr lang="en-US" sz="96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NUMBERS 21:4-9</a:t>
            </a:r>
          </a:p>
        </p:txBody>
      </p:sp>
      <p:sp>
        <p:nvSpPr>
          <p:cNvPr id="3" name="Rectangle 2">
            <a:extLst>
              <a:ext uri="{FF2B5EF4-FFF2-40B4-BE49-F238E27FC236}">
                <a16:creationId xmlns:a16="http://schemas.microsoft.com/office/drawing/2014/main" id="{6A1DA364-0637-5361-2009-EC9B51CDAFD1}"/>
              </a:ext>
            </a:extLst>
          </p:cNvPr>
          <p:cNvSpPr/>
          <p:nvPr/>
        </p:nvSpPr>
        <p:spPr>
          <a:xfrm>
            <a:off x="4312509" y="136082"/>
            <a:ext cx="7685902" cy="5632311"/>
          </a:xfrm>
          <a:prstGeom prst="rect">
            <a:avLst/>
          </a:prstGeom>
        </p:spPr>
        <p:txBody>
          <a:bodyPr wrap="square">
            <a:spAutoFit/>
          </a:bodyPr>
          <a:lstStyle/>
          <a:p>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4 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Then they set out from Mount </a:t>
            </a:r>
            <a:r>
              <a:rPr lang="en-US" sz="2400" dirty="0" err="1">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Hor</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 by the way of the Red Sea, to go around the land of Edom; and the people became impatient because of the journey. </a:t>
            </a:r>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5 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the people spoke against God and Moses: “Why have you brought us up from Egypt to die in the wilderness? For there is no food and no water, and we are disgusted with this miserable food.” </a:t>
            </a:r>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6 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Then the Lord sent fiery serpents among the people and they bit the people, so that many people of Israel died. </a:t>
            </a:r>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7 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the people came to Moses and said, “We have sinned, because we have spoken against the Lord and against you; intercede with the Lord, that He will remove the serpents from us.” And Moses interceded for the people. </a:t>
            </a:r>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8 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Then the Lord said to Moses, “Make a fiery serpent, and put it on a flag pole; and it shall come about, that everyone who is bitten, and looks at it, will live.” </a:t>
            </a:r>
            <a:r>
              <a:rPr lang="en-US" sz="2400" baseline="300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9 </a:t>
            </a:r>
            <a:r>
              <a:rPr lang="en-US" sz="2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So Moses made a bronze serpent and put it on the flag pole; and it came about, that if a serpent bit someone, and he looked at the bronze serpent, he lived.</a:t>
            </a:r>
          </a:p>
        </p:txBody>
      </p:sp>
    </p:spTree>
    <p:extLst>
      <p:ext uri="{BB962C8B-B14F-4D97-AF65-F5344CB8AC3E}">
        <p14:creationId xmlns:p14="http://schemas.microsoft.com/office/powerpoint/2010/main" val="344868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3682314" y="4090087"/>
            <a:ext cx="8633254" cy="3744741"/>
          </a:xfrm>
        </p:spPr>
        <p:txBody>
          <a:bodyPr anchor="ctr">
            <a:noAutofit/>
          </a:bodyPr>
          <a:lstStyle/>
          <a:p>
            <a:r>
              <a:rPr lang="en-US" sz="17000" dirty="0">
                <a:ln w="0"/>
                <a:solidFill>
                  <a:schemeClr val="bg1"/>
                </a:solidFill>
                <a:effectLst>
                  <a:outerShdw blurRad="38100" dist="19050" dir="2700000" algn="tl" rotWithShape="0">
                    <a:schemeClr val="dk1">
                      <a:alpha val="40000"/>
                    </a:schemeClr>
                  </a:outerShdw>
                </a:effectLst>
                <a:latin typeface="Avenir Next Condensed Ultra Lig" panose="020B0206020202020204" pitchFamily="34" charset="77"/>
              </a:rPr>
              <a:t>JOHN 3</a:t>
            </a:r>
          </a:p>
        </p:txBody>
      </p:sp>
    </p:spTree>
    <p:extLst>
      <p:ext uri="{BB962C8B-B14F-4D97-AF65-F5344CB8AC3E}">
        <p14:creationId xmlns:p14="http://schemas.microsoft.com/office/powerpoint/2010/main" val="4194624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185351"/>
            <a:ext cx="11528854" cy="4600277"/>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deeply curious, respectful, and far from typical at this early point in Jesus’ ministry. It is noted at the end of the previous chapter that Jesus knew the hearts of all, and was cautious in His self-disclosure. The Lord must have relished conversing with someone as sincere and substantial as Nicodemus.</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Tree>
    <p:extLst>
      <p:ext uri="{BB962C8B-B14F-4D97-AF65-F5344CB8AC3E}">
        <p14:creationId xmlns:p14="http://schemas.microsoft.com/office/powerpoint/2010/main" val="2234546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185351"/>
            <a:ext cx="11528854" cy="4600277"/>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deeply curious, respectful, and far from typical at this early point in Jesus’ ministry. It is noted at the end of the previous chapter that Jesus knew the hearts of all, and was cautious in His self-disclosure. The Lord must have relished conversing with someone as sincere and substantial as Nicodemus.</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challenged with language that undermines many common preconceptions about the Kingdom, including the notion of being “born from above.”</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Tree>
    <p:extLst>
      <p:ext uri="{BB962C8B-B14F-4D97-AF65-F5344CB8AC3E}">
        <p14:creationId xmlns:p14="http://schemas.microsoft.com/office/powerpoint/2010/main" val="117650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185351"/>
            <a:ext cx="11528854" cy="4600277"/>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deeply curious, respectful, and far from typical at this early point in Jesus’ ministry. It is noted at the end of the previous chapter that Jesus knew the hearts of all, and was cautious in His self-disclosure. The Lord must have relished conversing with someone as sincere and substantial as Nicodemus.</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challenged with language that undermines many common preconceptions about the Kingdom, including the notion of being “born from above.”</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 Spirit, like the breeze touching their faces, comes and goes with some mystery. Yet it is true and felt and purposeful.</a:t>
            </a: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Tree>
    <p:extLst>
      <p:ext uri="{BB962C8B-B14F-4D97-AF65-F5344CB8AC3E}">
        <p14:creationId xmlns:p14="http://schemas.microsoft.com/office/powerpoint/2010/main" val="781713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752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E8DB5-BA2A-153E-A27E-FCF46BEFC5A5}"/>
              </a:ext>
            </a:extLst>
          </p:cNvPr>
          <p:cNvSpPr>
            <a:spLocks noGrp="1"/>
          </p:cNvSpPr>
          <p:nvPr>
            <p:ph idx="1"/>
          </p:nvPr>
        </p:nvSpPr>
        <p:spPr>
          <a:xfrm>
            <a:off x="331573" y="185351"/>
            <a:ext cx="11528854" cy="4600277"/>
          </a:xfrm>
        </p:spPr>
        <p:txBody>
          <a:bodyPr/>
          <a:lstStyle/>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deeply curious, respectful, and far from typical at this early point in Jesus’ ministry. It is noted at the end of the previous chapter that Jesus knew the hearts of all, and was cautious in His self-disclosure. The Lord must have relished conversing with someone as sincere and substantial as Nicodemus.</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Nicodemus is challenged with language that undermines many common preconceptions about the Kingdom, including the notion of being “born from above.”</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The Spirit, like the breeze touching their faces, comes and goes with some mystery. Yet it is true and felt and purposeful.</a:t>
            </a:r>
          </a:p>
          <a:p>
            <a:r>
              <a:rPr lang="en-US"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“How can these things be?” is not Nicodemus being dense. It is amazement, perhaps even bewilderment, at what he is hearing. </a:t>
            </a:r>
            <a:endParaRPr lang="en-US" dirty="0">
              <a:solidFill>
                <a:schemeClr val="bg1"/>
              </a:solidFill>
              <a:latin typeface="Avenir Next Condensed" panose="020B0506020202020204" pitchFamily="34" charset="0"/>
            </a:endParaRPr>
          </a:p>
        </p:txBody>
      </p:sp>
      <p:pic>
        <p:nvPicPr>
          <p:cNvPr id="7" name="Picture 6">
            <a:extLst>
              <a:ext uri="{FF2B5EF4-FFF2-40B4-BE49-F238E27FC236}">
                <a16:creationId xmlns:a16="http://schemas.microsoft.com/office/drawing/2014/main" id="{593ED08E-3EA1-9C42-6C72-E6233D7D73E5}"/>
              </a:ext>
            </a:extLst>
          </p:cNvPr>
          <p:cNvPicPr>
            <a:picLocks noChangeAspect="1"/>
          </p:cNvPicPr>
          <p:nvPr/>
        </p:nvPicPr>
        <p:blipFill>
          <a:blip r:embed="rId2"/>
          <a:stretch>
            <a:fillRect/>
          </a:stretch>
        </p:blipFill>
        <p:spPr>
          <a:xfrm>
            <a:off x="-1" y="4695568"/>
            <a:ext cx="1890585" cy="2162432"/>
          </a:xfrm>
          <a:prstGeom prst="rect">
            <a:avLst/>
          </a:prstGeom>
        </p:spPr>
      </p:pic>
      <p:pic>
        <p:nvPicPr>
          <p:cNvPr id="8" name="Picture 7">
            <a:extLst>
              <a:ext uri="{FF2B5EF4-FFF2-40B4-BE49-F238E27FC236}">
                <a16:creationId xmlns:a16="http://schemas.microsoft.com/office/drawing/2014/main" id="{322211BB-2953-9345-F273-A148D6F994FD}"/>
              </a:ext>
            </a:extLst>
          </p:cNvPr>
          <p:cNvPicPr>
            <a:picLocks noChangeAspect="1"/>
          </p:cNvPicPr>
          <p:nvPr/>
        </p:nvPicPr>
        <p:blipFill>
          <a:blip r:embed="rId3"/>
          <a:stretch>
            <a:fillRect/>
          </a:stretch>
        </p:blipFill>
        <p:spPr>
          <a:xfrm>
            <a:off x="1890584" y="4695568"/>
            <a:ext cx="10301417" cy="2162432"/>
          </a:xfrm>
          <a:prstGeom prst="rect">
            <a:avLst/>
          </a:prstGeom>
        </p:spPr>
      </p:pic>
    </p:spTree>
    <p:extLst>
      <p:ext uri="{BB962C8B-B14F-4D97-AF65-F5344CB8AC3E}">
        <p14:creationId xmlns:p14="http://schemas.microsoft.com/office/powerpoint/2010/main" val="2160028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nake on a pole — Hope Community Church">
            <a:extLst>
              <a:ext uri="{FF2B5EF4-FFF2-40B4-BE49-F238E27FC236}">
                <a16:creationId xmlns:a16="http://schemas.microsoft.com/office/drawing/2014/main" id="{A6C1F655-BA3F-EC6D-B027-74BF375B3E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98" r="14498"/>
          <a:stretch/>
        </p:blipFill>
        <p:spPr bwMode="auto">
          <a:xfrm>
            <a:off x="0" y="0"/>
            <a:ext cx="630936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2E8C9E1-04A2-C5C7-9F2C-B626A6A24931}"/>
              </a:ext>
            </a:extLst>
          </p:cNvPr>
          <p:cNvPicPr>
            <a:picLocks noChangeAspect="1"/>
          </p:cNvPicPr>
          <p:nvPr/>
        </p:nvPicPr>
        <p:blipFill>
          <a:blip r:embed="rId3"/>
          <a:stretch>
            <a:fillRect/>
          </a:stretch>
        </p:blipFill>
        <p:spPr>
          <a:xfrm>
            <a:off x="5198110" y="1"/>
            <a:ext cx="6993890" cy="6857999"/>
          </a:xfrm>
          <a:prstGeom prst="rect">
            <a:avLst/>
          </a:prstGeom>
        </p:spPr>
      </p:pic>
      <p:sp>
        <p:nvSpPr>
          <p:cNvPr id="2" name="Title 1">
            <a:extLst>
              <a:ext uri="{FF2B5EF4-FFF2-40B4-BE49-F238E27FC236}">
                <a16:creationId xmlns:a16="http://schemas.microsoft.com/office/drawing/2014/main" id="{FB3F5AFA-BD56-C96A-37BD-271670602751}"/>
              </a:ext>
            </a:extLst>
          </p:cNvPr>
          <p:cNvSpPr>
            <a:spLocks noGrp="1"/>
          </p:cNvSpPr>
          <p:nvPr>
            <p:ph type="ctrTitle"/>
          </p:nvPr>
        </p:nvSpPr>
        <p:spPr>
          <a:xfrm>
            <a:off x="5198110" y="1326382"/>
            <a:ext cx="5834067" cy="4498434"/>
          </a:xfrm>
          <a:solidFill>
            <a:srgbClr val="6D6763">
              <a:alpha val="57000"/>
            </a:srgbClr>
          </a:solidFill>
          <a:ln>
            <a:solidFill>
              <a:schemeClr val="bg1"/>
            </a:solidFill>
          </a:ln>
        </p:spPr>
        <p:txBody>
          <a:bodyPr anchor="ctr">
            <a:noAutofit/>
          </a:bodyPr>
          <a:lstStyle/>
          <a:p>
            <a:r>
              <a:rPr lang="en-US" sz="54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It’s not so much the “what” that confuses Nicodemus, but the </a:t>
            </a:r>
            <a:r>
              <a:rPr lang="en-US" sz="9600" dirty="0">
                <a:ln w="0"/>
                <a:solidFill>
                  <a:schemeClr val="bg1"/>
                </a:solidFill>
                <a:effectLst>
                  <a:outerShdw blurRad="38100" dist="19050" dir="2700000" algn="tl" rotWithShape="0">
                    <a:schemeClr val="dk1">
                      <a:alpha val="40000"/>
                    </a:schemeClr>
                  </a:outerShdw>
                </a:effectLst>
                <a:latin typeface="Avenir Next Condensed" panose="020B0506020202020204" pitchFamily="34" charset="0"/>
              </a:rPr>
              <a:t>“how”</a:t>
            </a:r>
          </a:p>
        </p:txBody>
      </p:sp>
    </p:spTree>
    <p:extLst>
      <p:ext uri="{BB962C8B-B14F-4D97-AF65-F5344CB8AC3E}">
        <p14:creationId xmlns:p14="http://schemas.microsoft.com/office/powerpoint/2010/main" val="207936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1998</Words>
  <Application>Microsoft Macintosh PowerPoint</Application>
  <PresentationFormat>Widescreen</PresentationFormat>
  <Paragraphs>56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Avenir Next Condensed</vt:lpstr>
      <vt:lpstr>Avenir Next Condensed Ultra Lig</vt:lpstr>
      <vt:lpstr>Calibri</vt:lpstr>
      <vt:lpstr>Calibri Light</vt:lpstr>
      <vt:lpstr>Office Theme</vt:lpstr>
      <vt:lpstr>EZEKIEL 36:24-28</vt:lpstr>
      <vt:lpstr>LIFTED UP</vt:lpstr>
      <vt:lpstr>NUMBERS 21:4-9</vt:lpstr>
      <vt:lpstr>JOHN 3</vt:lpstr>
      <vt:lpstr>PowerPoint Presentation</vt:lpstr>
      <vt:lpstr>PowerPoint Presentation</vt:lpstr>
      <vt:lpstr>PowerPoint Presentation</vt:lpstr>
      <vt:lpstr>PowerPoint Presentation</vt:lpstr>
      <vt:lpstr>It’s not so much the “what” that confuses Nicodemus, but the “how”</vt:lpstr>
      <vt:lpstr>PowerPoint Presentation</vt:lpstr>
      <vt:lpstr>PowerPoint Presentation</vt:lpstr>
      <vt:lpstr>PowerPoint Presentation</vt:lpstr>
      <vt:lpstr>“So must the Son of Man be lifted up”</vt:lpstr>
      <vt:lpstr>PowerPoint Presentation</vt:lpstr>
      <vt:lpstr>PowerPoint Presentation</vt:lpstr>
      <vt:lpstr>PowerPoint Presentation</vt:lpstr>
      <vt:lpstr>PowerPoint Presentation</vt:lpstr>
      <vt:lpstr>APPLICATIONS</vt:lpstr>
      <vt:lpstr>APPLICATIONS</vt:lpstr>
      <vt:lpstr>APPLICATIONS</vt:lpstr>
      <vt:lpstr>APPLICATIONS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LIFTED UP</dc:title>
  <dc:creator>Ryan Goodwin</dc:creator>
  <cp:lastModifiedBy>Ryan Goodwin</cp:lastModifiedBy>
  <cp:revision>6</cp:revision>
  <dcterms:created xsi:type="dcterms:W3CDTF">2022-06-29T18:20:43Z</dcterms:created>
  <dcterms:modified xsi:type="dcterms:W3CDTF">2022-07-01T19:29:26Z</dcterms:modified>
</cp:coreProperties>
</file>