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1"/>
  </p:notesMasterIdLst>
  <p:sldIdLst>
    <p:sldId id="263" r:id="rId2"/>
    <p:sldId id="264" r:id="rId3"/>
    <p:sldId id="256" r:id="rId4"/>
    <p:sldId id="257" r:id="rId5"/>
    <p:sldId id="258" r:id="rId6"/>
    <p:sldId id="259" r:id="rId7"/>
    <p:sldId id="260" r:id="rId8"/>
    <p:sldId id="261" r:id="rId9"/>
    <p:sldId id="262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2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5294E9-BA66-574B-81D6-A4E2AD95D1DA}" type="datetimeFigureOut">
              <a:rPr lang="en-US" smtClean="0"/>
              <a:t>4/14/2019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B20DD2-8714-8141-9CD0-AB66F8086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717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B20DD2-8714-8141-9CD0-AB66F808676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143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B20DD2-8714-8141-9CD0-AB66F808676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745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Scariest room in the Douthitt’s home is to the left when you walk in</a:t>
            </a:r>
          </a:p>
          <a:p>
            <a:endParaRPr lang="en-US" dirty="0"/>
          </a:p>
          <a:p>
            <a:r>
              <a:rPr lang="en-US" dirty="0"/>
              <a:t>Mirrored bathroom</a:t>
            </a:r>
          </a:p>
          <a:p>
            <a:endParaRPr lang="en-US" dirty="0"/>
          </a:p>
          <a:p>
            <a:r>
              <a:rPr lang="en-US" dirty="0"/>
              <a:t>Mirrors are important</a:t>
            </a:r>
          </a:p>
          <a:p>
            <a:pPr marL="171450" indent="-171450">
              <a:buFontTx/>
              <a:buChar char="-"/>
            </a:pPr>
            <a:r>
              <a:rPr lang="en-US" dirty="0"/>
              <a:t>Imagine life without a mirror</a:t>
            </a:r>
          </a:p>
          <a:p>
            <a:pPr marL="171450" indent="-171450">
              <a:buFontTx/>
              <a:buChar char="-"/>
            </a:pPr>
            <a:r>
              <a:rPr lang="en-US" dirty="0"/>
              <a:t>Imagine not knowing what you look like</a:t>
            </a:r>
          </a:p>
          <a:p>
            <a:pPr marL="171450" indent="-171450">
              <a:buFontTx/>
              <a:buChar char="-"/>
            </a:pPr>
            <a:r>
              <a:rPr lang="en-US" dirty="0"/>
              <a:t>Imagine thinking you look like one thing when you really look like something else.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This is the case with too many of us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We think we are spiritual, religious, righteous, when all it is is a dog and pony show! </a:t>
            </a:r>
          </a:p>
          <a:p>
            <a:pPr marL="628650" lvl="1" indent="-171450">
              <a:buFontTx/>
              <a:buChar char="-"/>
            </a:pPr>
            <a:endParaRPr lang="en-US" dirty="0"/>
          </a:p>
          <a:p>
            <a:pPr marL="171450" lvl="0" indent="-171450">
              <a:buFontTx/>
              <a:buChar char="-"/>
            </a:pPr>
            <a:r>
              <a:rPr lang="en-US"/>
              <a:t>WE HAVE TO LOOK IN THE RIGHT MIRROR!</a:t>
            </a:r>
          </a:p>
          <a:p>
            <a:pPr marL="171450" lvl="0" indent="-171450">
              <a:buFontTx/>
              <a:buChar char="-"/>
            </a:pPr>
            <a:endParaRPr lang="en-US" dirty="0"/>
          </a:p>
          <a:p>
            <a:pPr marL="171450" lvl="0" indent="-171450">
              <a:buFontTx/>
              <a:buChar char="-"/>
            </a:pPr>
            <a:r>
              <a:rPr lang="en-US" dirty="0"/>
              <a:t>THIS IS WHY WE NEED HUMILITY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B20DD2-8714-8141-9CD0-AB66F808676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808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B20DD2-8714-8141-9CD0-AB66F808676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875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656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398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6806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1972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5517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6063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654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491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988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0851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4/14/2019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6350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823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C039F83-A8A1-C049-874E-BE47F2A96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05CB3F5-2A7A-8F47-9658-3628AA7896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prstClr val="black"/>
                </a:solidFill>
                <a:latin typeface="Arial-BoldMT"/>
              </a:rPr>
              <a:t>11 </a:t>
            </a:r>
            <a:r>
              <a:rPr lang="en-US" sz="1800" b="0" dirty="0">
                <a:solidFill>
                  <a:prstClr val="black"/>
                </a:solidFill>
                <a:latin typeface="HelveticaNeue"/>
              </a:rPr>
              <a:t>Let such a person understand that what we say by letter when absent, we do when present. </a:t>
            </a:r>
            <a:r>
              <a:rPr lang="en-US" sz="1800" b="1" dirty="0">
                <a:solidFill>
                  <a:prstClr val="black"/>
                </a:solidFill>
                <a:latin typeface="Arial-BoldMT"/>
              </a:rPr>
              <a:t>12 </a:t>
            </a:r>
            <a:r>
              <a:rPr lang="en-US" sz="1800" b="0" dirty="0">
                <a:solidFill>
                  <a:prstClr val="black"/>
                </a:solidFill>
                <a:latin typeface="HelveticaNeue"/>
              </a:rPr>
              <a:t>Not that we dare to classify or compare ourselves with some of those who are commending themselves. </a:t>
            </a:r>
            <a:r>
              <a:rPr lang="en-US" sz="1800" b="0">
                <a:solidFill>
                  <a:prstClr val="black"/>
                </a:solidFill>
                <a:latin typeface="HelveticaNeue"/>
              </a:rPr>
              <a:t>But when they measure themselves by one another and compare themselves with one another, they are without understanding.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011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7878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588667A3-0FB9-3D46-ADE2-010186D95B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40" y="404392"/>
            <a:ext cx="7621630" cy="50773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A498DD-E642-8944-9E9C-2464AD2063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840" y="5120967"/>
            <a:ext cx="7751969" cy="1113462"/>
          </a:xfrm>
        </p:spPr>
        <p:txBody>
          <a:bodyPr>
            <a:noAutofit/>
          </a:bodyPr>
          <a:lstStyle/>
          <a:p>
            <a:r>
              <a:rPr lang="en-US" sz="7200" dirty="0"/>
              <a:t>Putting On Airs</a:t>
            </a:r>
          </a:p>
        </p:txBody>
      </p:sp>
    </p:spTree>
    <p:extLst>
      <p:ext uri="{BB962C8B-B14F-4D97-AF65-F5344CB8AC3E}">
        <p14:creationId xmlns:p14="http://schemas.microsoft.com/office/powerpoint/2010/main" val="1634121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9D795-DDDB-BA49-B8FD-4C50492BE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E13A0E2-458C-B14E-9E5F-067681DCF1AA}"/>
              </a:ext>
            </a:extLst>
          </p:cNvPr>
          <p:cNvSpPr txBox="1">
            <a:spLocks/>
          </p:cNvSpPr>
          <p:nvPr/>
        </p:nvSpPr>
        <p:spPr>
          <a:xfrm>
            <a:off x="768147" y="5960806"/>
            <a:ext cx="7751969" cy="11134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/>
              <a:t>Putting On Airs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BF5FDA4A-8D01-244E-8B7B-C4E4D9EDB2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77" y="188453"/>
            <a:ext cx="4194724" cy="3146812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7FC5D554-F98F-B342-A9DF-4A4A7E3304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399" y="188452"/>
            <a:ext cx="4194724" cy="3150419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9737817A-64DA-F44E-8514-748AE73EDA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77" y="2836520"/>
            <a:ext cx="4194724" cy="3146811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A8A3EF3F-96B7-054A-B87B-59E61BB647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679" y="2838349"/>
            <a:ext cx="4199533" cy="315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3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CD287-DE6C-4A4E-9D2B-03DC474BC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B581332-44BC-0147-9BAF-82087455CF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91" y="234027"/>
            <a:ext cx="7614741" cy="57189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D463992-FD19-EF45-93AF-D65DE3EF59DC}"/>
              </a:ext>
            </a:extLst>
          </p:cNvPr>
          <p:cNvSpPr txBox="1">
            <a:spLocks/>
          </p:cNvSpPr>
          <p:nvPr/>
        </p:nvSpPr>
        <p:spPr>
          <a:xfrm>
            <a:off x="768147" y="5960806"/>
            <a:ext cx="7751969" cy="11134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/>
              <a:t>Putting On Airs</a:t>
            </a:r>
          </a:p>
        </p:txBody>
      </p:sp>
    </p:spTree>
    <p:extLst>
      <p:ext uri="{BB962C8B-B14F-4D97-AF65-F5344CB8AC3E}">
        <p14:creationId xmlns:p14="http://schemas.microsoft.com/office/powerpoint/2010/main" val="110049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CD287-DE6C-4A4E-9D2B-03DC474BC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on Airs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D463992-FD19-EF45-93AF-D65DE3EF59DC}"/>
              </a:ext>
            </a:extLst>
          </p:cNvPr>
          <p:cNvSpPr txBox="1">
            <a:spLocks/>
          </p:cNvSpPr>
          <p:nvPr/>
        </p:nvSpPr>
        <p:spPr>
          <a:xfrm>
            <a:off x="768147" y="5960806"/>
            <a:ext cx="7751969" cy="11134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/>
              <a:t>Putting On Airs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DE42126-9CD8-464F-884E-BEF6D311D1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Humans have always attempted to impress others</a:t>
            </a:r>
          </a:p>
          <a:p>
            <a:pPr lvl="1"/>
            <a:r>
              <a:rPr lang="en-US" dirty="0"/>
              <a:t>Genesis 3.6; 1 John 2.15-17</a:t>
            </a:r>
          </a:p>
          <a:p>
            <a:pPr lvl="1"/>
            <a:r>
              <a:rPr lang="en-US" dirty="0" err="1"/>
              <a:t>Lamech</a:t>
            </a:r>
            <a:r>
              <a:rPr lang="en-US" dirty="0"/>
              <a:t> (Genesis 4.23-24)</a:t>
            </a:r>
          </a:p>
          <a:p>
            <a:pPr lvl="1"/>
            <a:r>
              <a:rPr lang="en-US" dirty="0"/>
              <a:t>Tower of Babel (Genesis 11.3-4)</a:t>
            </a:r>
          </a:p>
          <a:p>
            <a:pPr lvl="1"/>
            <a:r>
              <a:rPr lang="en-US" dirty="0"/>
              <a:t>Ananias and </a:t>
            </a:r>
            <a:r>
              <a:rPr lang="en-US" dirty="0" err="1"/>
              <a:t>Sapphira</a:t>
            </a:r>
            <a:r>
              <a:rPr lang="en-US" dirty="0"/>
              <a:t> (Acts 5.1-11)</a:t>
            </a:r>
          </a:p>
          <a:p>
            <a:pPr lvl="1"/>
            <a:r>
              <a:rPr lang="en-US" dirty="0" err="1"/>
              <a:t>Gehazi</a:t>
            </a:r>
            <a:r>
              <a:rPr lang="en-US" dirty="0"/>
              <a:t> (2 Kings 5)</a:t>
            </a:r>
          </a:p>
          <a:p>
            <a:r>
              <a:rPr lang="en-US" dirty="0"/>
              <a:t>In every case, it leads to disaster</a:t>
            </a:r>
          </a:p>
          <a:p>
            <a:pPr lvl="1"/>
            <a:r>
              <a:rPr lang="en-US" dirty="0"/>
              <a:t>In an attempt to look good, each person looked foolish, ugly, or evil </a:t>
            </a:r>
          </a:p>
        </p:txBody>
      </p:sp>
    </p:spTree>
    <p:extLst>
      <p:ext uri="{BB962C8B-B14F-4D97-AF65-F5344CB8AC3E}">
        <p14:creationId xmlns:p14="http://schemas.microsoft.com/office/powerpoint/2010/main" val="906589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CD287-DE6C-4A4E-9D2B-03DC474BC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on Airs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D463992-FD19-EF45-93AF-D65DE3EF59DC}"/>
              </a:ext>
            </a:extLst>
          </p:cNvPr>
          <p:cNvSpPr txBox="1">
            <a:spLocks/>
          </p:cNvSpPr>
          <p:nvPr/>
        </p:nvSpPr>
        <p:spPr>
          <a:xfrm>
            <a:off x="768147" y="5960806"/>
            <a:ext cx="7751969" cy="11134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/>
              <a:t>Putting On Airs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DE42126-9CD8-464F-884E-BEF6D311D1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Even churches can be guilty of putting on airs</a:t>
            </a:r>
          </a:p>
          <a:p>
            <a:pPr lvl="1"/>
            <a:r>
              <a:rPr lang="en-US" dirty="0" err="1"/>
              <a:t>Korah’s</a:t>
            </a:r>
            <a:r>
              <a:rPr lang="en-US" dirty="0"/>
              <a:t> rebellion</a:t>
            </a:r>
          </a:p>
          <a:p>
            <a:pPr lvl="1"/>
            <a:r>
              <a:rPr lang="en-US" dirty="0"/>
              <a:t>Israel’s stubbornness</a:t>
            </a:r>
          </a:p>
          <a:p>
            <a:pPr lvl="1"/>
            <a:r>
              <a:rPr lang="en-US" dirty="0"/>
              <a:t>Corinthian negligence</a:t>
            </a:r>
          </a:p>
          <a:p>
            <a:r>
              <a:rPr lang="en-US" dirty="0"/>
              <a:t>Again, in each case, putting on airs leads to the opposite result</a:t>
            </a:r>
          </a:p>
          <a:p>
            <a:r>
              <a:rPr lang="en-US" dirty="0"/>
              <a:t>We have to learn to look into the right mirror</a:t>
            </a:r>
          </a:p>
          <a:p>
            <a:pPr lvl="1"/>
            <a:r>
              <a:rPr lang="en-US" dirty="0"/>
              <a:t>Not the mirror of self</a:t>
            </a:r>
          </a:p>
          <a:p>
            <a:pPr lvl="1"/>
            <a:r>
              <a:rPr lang="en-US" dirty="0"/>
              <a:t>The mirror of God’s word (James 1.22-25)</a:t>
            </a:r>
          </a:p>
        </p:txBody>
      </p:sp>
    </p:spTree>
    <p:extLst>
      <p:ext uri="{BB962C8B-B14F-4D97-AF65-F5344CB8AC3E}">
        <p14:creationId xmlns:p14="http://schemas.microsoft.com/office/powerpoint/2010/main" val="57445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CD287-DE6C-4A4E-9D2B-03DC474BC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Humility is the Goal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D463992-FD19-EF45-93AF-D65DE3EF59DC}"/>
              </a:ext>
            </a:extLst>
          </p:cNvPr>
          <p:cNvSpPr txBox="1">
            <a:spLocks/>
          </p:cNvSpPr>
          <p:nvPr/>
        </p:nvSpPr>
        <p:spPr>
          <a:xfrm>
            <a:off x="768147" y="5960806"/>
            <a:ext cx="7751969" cy="11134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/>
              <a:t>Putting On Airs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DE42126-9CD8-464F-884E-BEF6D311D1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James 4.6</a:t>
            </a:r>
          </a:p>
          <a:p>
            <a:pPr lvl="1"/>
            <a:r>
              <a:rPr lang="en-US" dirty="0"/>
              <a:t>“Humility is not thinking less of yourself; it’s thinking of yourself less” (CS Lewis)</a:t>
            </a:r>
          </a:p>
          <a:p>
            <a:r>
              <a:rPr lang="en-US" dirty="0"/>
              <a:t>“To even get near [humility], even for a moment, is like a drink of cold water in the desert. Do not imagine that if you meet really humble man he will be what most people call “humble” nowadays: he will not be a sort of greasy, smarmy person, who is always telling you that, of course, he is nobody. Probably all you will think about him is that he seemed a cheerful, intelligent chap who took a real interest in what </a:t>
            </a:r>
            <a:r>
              <a:rPr lang="en-US" i="1" dirty="0"/>
              <a:t>you</a:t>
            </a:r>
            <a:r>
              <a:rPr lang="en-US" dirty="0"/>
              <a:t> said to </a:t>
            </a:r>
            <a:r>
              <a:rPr lang="en-US" i="1" dirty="0"/>
              <a:t>him</a:t>
            </a:r>
            <a:r>
              <a:rPr lang="en-US" dirty="0"/>
              <a:t>. If you do dislike him it will be because you feel a little envious of anyone who seems to enjoy life so easily. He will not be thinking about humility; he will not be thinking of himself at all” (CS Lewis, Mere Christianity).</a:t>
            </a:r>
          </a:p>
        </p:txBody>
      </p:sp>
    </p:spTree>
    <p:extLst>
      <p:ext uri="{BB962C8B-B14F-4D97-AF65-F5344CB8AC3E}">
        <p14:creationId xmlns:p14="http://schemas.microsoft.com/office/powerpoint/2010/main" val="1768301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CD287-DE6C-4A4E-9D2B-03DC474BC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stares back?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D463992-FD19-EF45-93AF-D65DE3EF59DC}"/>
              </a:ext>
            </a:extLst>
          </p:cNvPr>
          <p:cNvSpPr txBox="1">
            <a:spLocks/>
          </p:cNvSpPr>
          <p:nvPr/>
        </p:nvSpPr>
        <p:spPr>
          <a:xfrm>
            <a:off x="768147" y="5960806"/>
            <a:ext cx="7751969" cy="11134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/>
              <a:t>Putting On Airs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DE42126-9CD8-464F-884E-BEF6D311D1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Focused on seeing less of self</a:t>
            </a:r>
          </a:p>
          <a:p>
            <a:r>
              <a:rPr lang="en-US" dirty="0"/>
              <a:t>Focused on seeing Christ </a:t>
            </a:r>
          </a:p>
          <a:p>
            <a:pPr lvl="1"/>
            <a:r>
              <a:rPr lang="en-US" dirty="0"/>
              <a:t>His character</a:t>
            </a:r>
          </a:p>
          <a:p>
            <a:pPr lvl="1"/>
            <a:r>
              <a:rPr lang="en-US" dirty="0"/>
              <a:t>His morality</a:t>
            </a:r>
          </a:p>
          <a:p>
            <a:pPr lvl="1"/>
            <a:r>
              <a:rPr lang="en-US" dirty="0"/>
              <a:t>His purpose</a:t>
            </a:r>
          </a:p>
          <a:p>
            <a:r>
              <a:rPr lang="en-US" dirty="0"/>
              <a:t>Focused on seeing love for God</a:t>
            </a:r>
          </a:p>
          <a:p>
            <a:r>
              <a:rPr lang="en-US" dirty="0"/>
              <a:t>Focused on seeing love for others</a:t>
            </a:r>
          </a:p>
          <a:p>
            <a:r>
              <a:rPr lang="en-US" dirty="0"/>
              <a:t>Focused on equality and togetherness</a:t>
            </a:r>
          </a:p>
        </p:txBody>
      </p:sp>
    </p:spTree>
    <p:extLst>
      <p:ext uri="{BB962C8B-B14F-4D97-AF65-F5344CB8AC3E}">
        <p14:creationId xmlns:p14="http://schemas.microsoft.com/office/powerpoint/2010/main" val="3065274507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449</Words>
  <Application>Microsoft Office PowerPoint</Application>
  <PresentationFormat>On-screen Show (4:3)</PresentationFormat>
  <Paragraphs>58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Arial-BoldMT</vt:lpstr>
      <vt:lpstr>Calibri</vt:lpstr>
      <vt:lpstr>Gill Sans MT</vt:lpstr>
      <vt:lpstr>HelveticaNeue</vt:lpstr>
      <vt:lpstr>Gallery</vt:lpstr>
      <vt:lpstr>PowerPoint Presentation</vt:lpstr>
      <vt:lpstr>PowerPoint Presentation</vt:lpstr>
      <vt:lpstr>Putting On Airs</vt:lpstr>
      <vt:lpstr>PowerPoint Presentation</vt:lpstr>
      <vt:lpstr>PowerPoint Presentation</vt:lpstr>
      <vt:lpstr>Putting on Airs</vt:lpstr>
      <vt:lpstr>Putting on Airs</vt:lpstr>
      <vt:lpstr>Humility is the Goal</vt:lpstr>
      <vt:lpstr>What stares back?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Putting On Airs</dc:title>
  <dc:creator>Joseph Shanks</dc:creator>
  <cp:lastModifiedBy>EastShelby</cp:lastModifiedBy>
  <cp:revision>6</cp:revision>
  <dcterms:created xsi:type="dcterms:W3CDTF">2019-04-03T11:52:26Z</dcterms:created>
  <dcterms:modified xsi:type="dcterms:W3CDTF">2019-04-14T14:50:59Z</dcterms:modified>
</cp:coreProperties>
</file>