
<file path=[Content_Types].xml><?xml version="1.0" encoding="utf-8"?>
<Types xmlns="http://schemas.openxmlformats.org/package/2006/content-types">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73" r:id="rId2"/>
    <p:sldId id="271" r:id="rId3"/>
    <p:sldId id="272" r:id="rId4"/>
    <p:sldId id="270" r:id="rId5"/>
    <p:sldId id="268" r:id="rId6"/>
    <p:sldId id="266" r:id="rId7"/>
    <p:sldId id="260" r:id="rId8"/>
    <p:sldId id="265" r:id="rId9"/>
    <p:sldId id="261" r:id="rId10"/>
    <p:sldId id="262" r:id="rId11"/>
    <p:sldId id="263" r:id="rId12"/>
    <p:sldId id="267" r:id="rId13"/>
    <p:sldId id="264"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08"/>
    <p:restoredTop sz="94574"/>
  </p:normalViewPr>
  <p:slideViewPr>
    <p:cSldViewPr snapToGrid="0" snapToObjects="1">
      <p:cViewPr varScale="1">
        <p:scale>
          <a:sx n="101" d="100"/>
          <a:sy n="101" d="100"/>
        </p:scale>
        <p:origin x="12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0B2EA-DD3E-E343-B6F4-8E1A5CA852C2}" type="datetimeFigureOut">
              <a:rPr lang="en-US" smtClean="0"/>
              <a:t>2/3/2019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0BFDB7-32B9-CA49-ABBE-8E6590FBD3BF}" type="slidenum">
              <a:rPr lang="en-US" smtClean="0"/>
              <a:t>‹#›</a:t>
            </a:fld>
            <a:endParaRPr lang="en-US"/>
          </a:p>
        </p:txBody>
      </p:sp>
    </p:spTree>
    <p:extLst>
      <p:ext uri="{BB962C8B-B14F-4D97-AF65-F5344CB8AC3E}">
        <p14:creationId xmlns:p14="http://schemas.microsoft.com/office/powerpoint/2010/main" val="1795685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D4DB18-0E5E-1D4F-974C-7D3396C2BF56}"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C0A73-A35C-DF48-B1AE-22022743C198}" type="slidenum">
              <a:rPr lang="en-US" smtClean="0"/>
              <a:t>‹#›</a:t>
            </a:fld>
            <a:endParaRPr lang="en-US"/>
          </a:p>
        </p:txBody>
      </p:sp>
    </p:spTree>
    <p:extLst>
      <p:ext uri="{BB962C8B-B14F-4D97-AF65-F5344CB8AC3E}">
        <p14:creationId xmlns:p14="http://schemas.microsoft.com/office/powerpoint/2010/main" val="84354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D4DB18-0E5E-1D4F-974C-7D3396C2BF56}"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C0A73-A35C-DF48-B1AE-22022743C198}" type="slidenum">
              <a:rPr lang="en-US" smtClean="0"/>
              <a:t>‹#›</a:t>
            </a:fld>
            <a:endParaRPr lang="en-US"/>
          </a:p>
        </p:txBody>
      </p:sp>
    </p:spTree>
    <p:extLst>
      <p:ext uri="{BB962C8B-B14F-4D97-AF65-F5344CB8AC3E}">
        <p14:creationId xmlns:p14="http://schemas.microsoft.com/office/powerpoint/2010/main" val="58111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D4DB18-0E5E-1D4F-974C-7D3396C2BF56}"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C0A73-A35C-DF48-B1AE-22022743C198}" type="slidenum">
              <a:rPr lang="en-US" smtClean="0"/>
              <a:t>‹#›</a:t>
            </a:fld>
            <a:endParaRPr lang="en-US"/>
          </a:p>
        </p:txBody>
      </p:sp>
    </p:spTree>
    <p:extLst>
      <p:ext uri="{BB962C8B-B14F-4D97-AF65-F5344CB8AC3E}">
        <p14:creationId xmlns:p14="http://schemas.microsoft.com/office/powerpoint/2010/main" val="137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D4DB18-0E5E-1D4F-974C-7D3396C2BF56}"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C0A73-A35C-DF48-B1AE-22022743C198}" type="slidenum">
              <a:rPr lang="en-US" smtClean="0"/>
              <a:t>‹#›</a:t>
            </a:fld>
            <a:endParaRPr lang="en-US"/>
          </a:p>
        </p:txBody>
      </p:sp>
    </p:spTree>
    <p:extLst>
      <p:ext uri="{BB962C8B-B14F-4D97-AF65-F5344CB8AC3E}">
        <p14:creationId xmlns:p14="http://schemas.microsoft.com/office/powerpoint/2010/main" val="198506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D4DB18-0E5E-1D4F-974C-7D3396C2BF56}"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C0A73-A35C-DF48-B1AE-22022743C198}" type="slidenum">
              <a:rPr lang="en-US" smtClean="0"/>
              <a:t>‹#›</a:t>
            </a:fld>
            <a:endParaRPr lang="en-US"/>
          </a:p>
        </p:txBody>
      </p:sp>
    </p:spTree>
    <p:extLst>
      <p:ext uri="{BB962C8B-B14F-4D97-AF65-F5344CB8AC3E}">
        <p14:creationId xmlns:p14="http://schemas.microsoft.com/office/powerpoint/2010/main" val="175378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D4DB18-0E5E-1D4F-974C-7D3396C2BF56}"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C0A73-A35C-DF48-B1AE-22022743C198}" type="slidenum">
              <a:rPr lang="en-US" smtClean="0"/>
              <a:t>‹#›</a:t>
            </a:fld>
            <a:endParaRPr lang="en-US"/>
          </a:p>
        </p:txBody>
      </p:sp>
    </p:spTree>
    <p:extLst>
      <p:ext uri="{BB962C8B-B14F-4D97-AF65-F5344CB8AC3E}">
        <p14:creationId xmlns:p14="http://schemas.microsoft.com/office/powerpoint/2010/main" val="169396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D4DB18-0E5E-1D4F-974C-7D3396C2BF56}"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C0A73-A35C-DF48-B1AE-22022743C198}" type="slidenum">
              <a:rPr lang="en-US" smtClean="0"/>
              <a:t>‹#›</a:t>
            </a:fld>
            <a:endParaRPr lang="en-US"/>
          </a:p>
        </p:txBody>
      </p:sp>
    </p:spTree>
    <p:extLst>
      <p:ext uri="{BB962C8B-B14F-4D97-AF65-F5344CB8AC3E}">
        <p14:creationId xmlns:p14="http://schemas.microsoft.com/office/powerpoint/2010/main" val="122249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D4DB18-0E5E-1D4F-974C-7D3396C2BF56}"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C0A73-A35C-DF48-B1AE-22022743C198}" type="slidenum">
              <a:rPr lang="en-US" smtClean="0"/>
              <a:t>‹#›</a:t>
            </a:fld>
            <a:endParaRPr lang="en-US"/>
          </a:p>
        </p:txBody>
      </p:sp>
    </p:spTree>
    <p:extLst>
      <p:ext uri="{BB962C8B-B14F-4D97-AF65-F5344CB8AC3E}">
        <p14:creationId xmlns:p14="http://schemas.microsoft.com/office/powerpoint/2010/main" val="143297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D4DB18-0E5E-1D4F-974C-7D3396C2BF56}"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C0A73-A35C-DF48-B1AE-22022743C198}" type="slidenum">
              <a:rPr lang="en-US" smtClean="0"/>
              <a:t>‹#›</a:t>
            </a:fld>
            <a:endParaRPr lang="en-US"/>
          </a:p>
        </p:txBody>
      </p:sp>
    </p:spTree>
    <p:extLst>
      <p:ext uri="{BB962C8B-B14F-4D97-AF65-F5344CB8AC3E}">
        <p14:creationId xmlns:p14="http://schemas.microsoft.com/office/powerpoint/2010/main" val="43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D4DB18-0E5E-1D4F-974C-7D3396C2BF56}"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C0A73-A35C-DF48-B1AE-22022743C198}" type="slidenum">
              <a:rPr lang="en-US" smtClean="0"/>
              <a:t>‹#›</a:t>
            </a:fld>
            <a:endParaRPr lang="en-US"/>
          </a:p>
        </p:txBody>
      </p:sp>
    </p:spTree>
    <p:extLst>
      <p:ext uri="{BB962C8B-B14F-4D97-AF65-F5344CB8AC3E}">
        <p14:creationId xmlns:p14="http://schemas.microsoft.com/office/powerpoint/2010/main" val="78600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D4DB18-0E5E-1D4F-974C-7D3396C2BF56}"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C0A73-A35C-DF48-B1AE-22022743C198}" type="slidenum">
              <a:rPr lang="en-US" smtClean="0"/>
              <a:t>‹#›</a:t>
            </a:fld>
            <a:endParaRPr lang="en-US"/>
          </a:p>
        </p:txBody>
      </p:sp>
    </p:spTree>
    <p:extLst>
      <p:ext uri="{BB962C8B-B14F-4D97-AF65-F5344CB8AC3E}">
        <p14:creationId xmlns:p14="http://schemas.microsoft.com/office/powerpoint/2010/main" val="12050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4DB18-0E5E-1D4F-974C-7D3396C2BF56}" type="datetimeFigureOut">
              <a:rPr lang="en-US" smtClean="0"/>
              <a:t>2/3/2019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C0A73-A35C-DF48-B1AE-22022743C198}" type="slidenum">
              <a:rPr lang="en-US" smtClean="0"/>
              <a:t>‹#›</a:t>
            </a:fld>
            <a:endParaRPr lang="en-US"/>
          </a:p>
        </p:txBody>
      </p:sp>
    </p:spTree>
    <p:extLst>
      <p:ext uri="{BB962C8B-B14F-4D97-AF65-F5344CB8AC3E}">
        <p14:creationId xmlns:p14="http://schemas.microsoft.com/office/powerpoint/2010/main" val="2076108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8803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068775-3600-214C-8A7A-103875F21E67}"/>
              </a:ext>
            </a:extLst>
          </p:cNvPr>
          <p:cNvPicPr>
            <a:picLocks noChangeAspect="1"/>
          </p:cNvPicPr>
          <p:nvPr/>
        </p:nvPicPr>
        <p:blipFill rotWithShape="1">
          <a:blip r:embed="rId2"/>
          <a:srcRect r="19394" b="9091"/>
          <a:stretch/>
        </p:blipFill>
        <p:spPr>
          <a:xfrm>
            <a:off x="0" y="-1"/>
            <a:ext cx="9144000" cy="6858001"/>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248478" y="159026"/>
            <a:ext cx="8716618" cy="6698974"/>
          </a:xfrm>
        </p:spPr>
        <p:txBody>
          <a:bodyPr>
            <a:noAutofit/>
          </a:bodyPr>
          <a:lstStyle/>
          <a:p>
            <a:r>
              <a:rPr lang="en-US" dirty="0">
                <a:ln w="0"/>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The Greek word “</a:t>
            </a:r>
            <a:r>
              <a:rPr lang="en-US" dirty="0" err="1">
                <a:ln w="0"/>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pistos</a:t>
            </a:r>
            <a:r>
              <a:rPr lang="en-US" dirty="0">
                <a:ln w="0"/>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/a” means “trustworthy, faithful, dependable, inspiring trust or faith” according to the Bauer, </a:t>
            </a:r>
            <a:r>
              <a:rPr lang="en-US" dirty="0" err="1">
                <a:ln w="0"/>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Arndst</a:t>
            </a:r>
            <a:r>
              <a:rPr lang="en-US" dirty="0">
                <a:ln w="0"/>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 and Gingrich Lexicon. It is a character trait that is most frequently used to describe a person’s trustworthiness or reliability. </a:t>
            </a:r>
          </a:p>
          <a:p>
            <a:r>
              <a:rPr lang="en-US" dirty="0">
                <a:ln w="0"/>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Out of 68 times the word is used in the New Testament, it is translated in the NASB as “faithful” 26 times, “responsible” 18 times, “sure” 10 times, “trusting” 7 times, and “believer” or “female believer” only 7 times.</a:t>
            </a:r>
          </a:p>
          <a:p>
            <a:r>
              <a:rPr lang="en-US" dirty="0">
                <a:ln w="0"/>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Context determines how we should understand the word. While NASB does translate it “believe” in Titus 1:6, it should be noted that other translations use “faithful”, a much more generic word that better fits the context. But why does “faithful” fit the context?</a:t>
            </a:r>
          </a:p>
        </p:txBody>
      </p:sp>
    </p:spTree>
    <p:extLst>
      <p:ext uri="{BB962C8B-B14F-4D97-AF65-F5344CB8AC3E}">
        <p14:creationId xmlns:p14="http://schemas.microsoft.com/office/powerpoint/2010/main" val="52490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8CFF36-FB0A-034E-A8C5-FD0FCD028331}"/>
              </a:ext>
            </a:extLst>
          </p:cNvPr>
          <p:cNvPicPr>
            <a:picLocks noChangeAspect="1"/>
          </p:cNvPicPr>
          <p:nvPr/>
        </p:nvPicPr>
        <p:blipFill>
          <a:blip r:embed="rId2"/>
          <a:stretch>
            <a:fillRect/>
          </a:stretch>
        </p:blipFill>
        <p:spPr>
          <a:xfrm>
            <a:off x="0" y="-1"/>
            <a:ext cx="9144000" cy="6858001"/>
          </a:xfrm>
          <a:prstGeom prst="rect">
            <a:avLst/>
          </a:prstGeom>
        </p:spPr>
      </p:pic>
      <p:sp>
        <p:nvSpPr>
          <p:cNvPr id="2" name="Title 1"/>
          <p:cNvSpPr>
            <a:spLocks noGrp="1"/>
          </p:cNvSpPr>
          <p:nvPr>
            <p:ph type="title"/>
          </p:nvPr>
        </p:nvSpPr>
        <p:spPr>
          <a:xfrm>
            <a:off x="628650" y="5545779"/>
            <a:ext cx="7886700" cy="1312221"/>
          </a:xfrm>
        </p:spPr>
        <p:txBody>
          <a:bodyPr>
            <a:normAutofit/>
          </a:bodyPr>
          <a:lstStyle/>
          <a:p>
            <a:r>
              <a:rPr lang="en-US" sz="4800" b="1"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CONTRASTING TRAITS</a:t>
            </a:r>
          </a:p>
        </p:txBody>
      </p:sp>
      <p:sp>
        <p:nvSpPr>
          <p:cNvPr id="3" name="Content Placeholder 2"/>
          <p:cNvSpPr>
            <a:spLocks noGrp="1"/>
          </p:cNvSpPr>
          <p:nvPr>
            <p:ph idx="1"/>
          </p:nvPr>
        </p:nvSpPr>
        <p:spPr>
          <a:xfrm>
            <a:off x="628650" y="149342"/>
            <a:ext cx="7886700" cy="5555719"/>
          </a:xfrm>
          <a:solidFill>
            <a:schemeClr val="tx2">
              <a:lumMod val="50000"/>
              <a:alpha val="68000"/>
            </a:schemeClr>
          </a:solidFill>
        </p:spPr>
        <p:txBody>
          <a:bodyPr>
            <a:normAutofit fontScale="92500" lnSpcReduction="10000"/>
          </a:bodyPr>
          <a:lstStyle/>
          <a:p>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Notice the way Paul contrasts “</a:t>
            </a:r>
            <a:r>
              <a:rPr lang="en-US" dirty="0" err="1">
                <a:ln w="0"/>
                <a:solidFill>
                  <a:schemeClr val="bg1"/>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pistos</a:t>
            </a:r>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/a” with “not rebellious or accused of dissipation.” In this kind of sentence, opposites are being contrasted with each other (“this, not this”). So, whatever “</a:t>
            </a:r>
            <a:r>
              <a:rPr lang="en-US" dirty="0" err="1">
                <a:ln w="0"/>
                <a:solidFill>
                  <a:schemeClr val="bg1"/>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pistos</a:t>
            </a:r>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/a” is must be the opposite of “rebellious”.</a:t>
            </a:r>
          </a:p>
          <a:p>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That house is large, not small. My cat is mean, not friendly. That basketball player is tall, not short. </a:t>
            </a:r>
          </a:p>
          <a:p>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Sentences like these would make little sense if opposites were not contrasted (i.e., that house is large, not brick).</a:t>
            </a:r>
          </a:p>
          <a:p>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However we’re going to interpret “</a:t>
            </a:r>
            <a:r>
              <a:rPr lang="en-US" dirty="0" err="1">
                <a:ln w="0"/>
                <a:solidFill>
                  <a:schemeClr val="bg1"/>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pistos</a:t>
            </a:r>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/a” must make sense in light of the contrast being made to “rebellious”. While a Christian is certainly not rebellious, the opposite of a believer is a non-believer (John 20:27), a contrast not being made in Titus 1:6. </a:t>
            </a:r>
          </a:p>
        </p:txBody>
      </p:sp>
    </p:spTree>
    <p:extLst>
      <p:ext uri="{BB962C8B-B14F-4D97-AF65-F5344CB8AC3E}">
        <p14:creationId xmlns:p14="http://schemas.microsoft.com/office/powerpoint/2010/main" val="179502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7AF1073-4166-FC40-8EB9-A77A2F9C4A5E}"/>
              </a:ext>
            </a:extLst>
          </p:cNvPr>
          <p:cNvPicPr>
            <a:picLocks noChangeAspect="1"/>
          </p:cNvPicPr>
          <p:nvPr/>
        </p:nvPicPr>
        <p:blipFill rotWithShape="1">
          <a:blip r:embed="rId2">
            <a:alphaModFix amt="50000"/>
            <a:extLst/>
          </a:blip>
          <a:srcRect l="4920" r="6413"/>
          <a:stretch/>
        </p:blipFill>
        <p:spPr>
          <a:xfrm>
            <a:off x="0" y="0"/>
            <a:ext cx="9144000" cy="6858001"/>
          </a:xfrm>
          <a:prstGeom prst="rect">
            <a:avLst/>
          </a:prstGeom>
        </p:spPr>
      </p:pic>
      <p:sp>
        <p:nvSpPr>
          <p:cNvPr id="2" name="Title 1"/>
          <p:cNvSpPr>
            <a:spLocks noGrp="1"/>
          </p:cNvSpPr>
          <p:nvPr>
            <p:ph type="ctrTitle"/>
          </p:nvPr>
        </p:nvSpPr>
        <p:spPr>
          <a:xfrm>
            <a:off x="3290511" y="1200152"/>
            <a:ext cx="5172879" cy="4457696"/>
          </a:xfrm>
        </p:spPr>
        <p:txBody>
          <a:bodyPr anchor="ctr">
            <a:normAutofit/>
          </a:bodyPr>
          <a:lstStyle/>
          <a:p>
            <a:pPr algn="l"/>
            <a:r>
              <a:rPr lang="en-US" sz="5400" b="1" dirty="0">
                <a:ln w="0"/>
                <a:solidFill>
                  <a:srgbClr val="FFFFFF"/>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“HAVING </a:t>
            </a:r>
            <a:r>
              <a:rPr lang="en-US" sz="5400" b="1" i="1" dirty="0">
                <a:ln w="0"/>
                <a:solidFill>
                  <a:srgbClr val="FFFFFF"/>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PISTA</a:t>
            </a:r>
            <a:br>
              <a:rPr lang="en-US" sz="5400" b="1" i="1" dirty="0">
                <a:ln w="0"/>
                <a:solidFill>
                  <a:srgbClr val="FFFFFF"/>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br>
            <a:r>
              <a:rPr lang="en-US" sz="5400" b="1" dirty="0">
                <a:ln w="0"/>
                <a:solidFill>
                  <a:srgbClr val="FFFFFF"/>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CHILDREN”</a:t>
            </a:r>
          </a:p>
        </p:txBody>
      </p:sp>
      <p:cxnSp>
        <p:nvCxnSpPr>
          <p:cNvPr id="12" name="Straight Connector 11">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4BDEF9-4489-E24D-B30F-96D1B8AB3605}"/>
              </a:ext>
            </a:extLst>
          </p:cNvPr>
          <p:cNvSpPr txBox="1"/>
          <p:nvPr/>
        </p:nvSpPr>
        <p:spPr>
          <a:xfrm>
            <a:off x="0" y="151179"/>
            <a:ext cx="3041918" cy="6555641"/>
          </a:xfrm>
          <a:prstGeom prst="rect">
            <a:avLst/>
          </a:prstGeom>
          <a:noFill/>
        </p:spPr>
        <p:txBody>
          <a:bodyPr wrap="square" rtlCol="0">
            <a:spAutoFit/>
          </a:bodyPr>
          <a:lstStyle/>
          <a:p>
            <a:pPr algn="r"/>
            <a:r>
              <a:rPr lang="en-US" sz="2000" dirty="0">
                <a:ln w="0"/>
                <a:effectLst>
                  <a:outerShdw blurRad="38100" dist="19050" dir="2700000" algn="tl" rotWithShape="0">
                    <a:schemeClr val="dk1">
                      <a:alpha val="40000"/>
                    </a:schemeClr>
                  </a:outerShdw>
                </a:effectLst>
                <a:latin typeface="Georgia" panose="02040502050405020303" pitchFamily="18" charset="0"/>
              </a:rPr>
              <a:t>“</a:t>
            </a:r>
            <a:r>
              <a:rPr lang="en-US" sz="2000" dirty="0" err="1">
                <a:ln w="0"/>
                <a:effectLst>
                  <a:outerShdw blurRad="38100" dist="19050" dir="2700000" algn="tl" rotWithShape="0">
                    <a:schemeClr val="dk1">
                      <a:alpha val="40000"/>
                    </a:schemeClr>
                  </a:outerShdw>
                </a:effectLst>
                <a:latin typeface="Georgia" panose="02040502050405020303" pitchFamily="18" charset="0"/>
              </a:rPr>
              <a:t>Pista</a:t>
            </a:r>
            <a:r>
              <a:rPr lang="en-US" sz="2000" dirty="0">
                <a:ln w="0"/>
                <a:effectLst>
                  <a:outerShdw blurRad="38100" dist="19050" dir="2700000" algn="tl" rotWithShape="0">
                    <a:schemeClr val="dk1">
                      <a:alpha val="40000"/>
                    </a:schemeClr>
                  </a:outerShdw>
                </a:effectLst>
                <a:latin typeface="Georgia" panose="02040502050405020303" pitchFamily="18" charset="0"/>
              </a:rPr>
              <a:t>” is not synonymous with “Christian” or “believer in Christ”, otherwise verses like Colossians 1:2 and 1 Peter 5:12 are being redundant. “</a:t>
            </a:r>
            <a:r>
              <a:rPr lang="en-US" sz="2000" dirty="0" err="1">
                <a:ln w="0"/>
                <a:effectLst>
                  <a:outerShdw blurRad="38100" dist="19050" dir="2700000" algn="tl" rotWithShape="0">
                    <a:schemeClr val="dk1">
                      <a:alpha val="40000"/>
                    </a:schemeClr>
                  </a:outerShdw>
                </a:effectLst>
                <a:latin typeface="Georgia" panose="02040502050405020303" pitchFamily="18" charset="0"/>
              </a:rPr>
              <a:t>Pista</a:t>
            </a:r>
            <a:r>
              <a:rPr lang="en-US" sz="2000" dirty="0">
                <a:ln w="0"/>
                <a:effectLst>
                  <a:outerShdw blurRad="38100" dist="19050" dir="2700000" algn="tl" rotWithShape="0">
                    <a:schemeClr val="dk1">
                      <a:alpha val="40000"/>
                    </a:schemeClr>
                  </a:outerShdw>
                </a:effectLst>
                <a:latin typeface="Georgia" panose="02040502050405020303" pitchFamily="18" charset="0"/>
              </a:rPr>
              <a:t>” is not indicating a person’s salvation or standing before God, but a character trait (1 Cor. 4:2, Titus, 1:9, Titus 3:8). </a:t>
            </a:r>
          </a:p>
          <a:p>
            <a:pPr algn="r"/>
            <a:r>
              <a:rPr lang="en-US" sz="2000" dirty="0">
                <a:ln w="0"/>
                <a:effectLst>
                  <a:outerShdw blurRad="38100" dist="19050" dir="2700000" algn="tl" rotWithShape="0">
                    <a:schemeClr val="dk1">
                      <a:alpha val="40000"/>
                    </a:schemeClr>
                  </a:outerShdw>
                </a:effectLst>
                <a:latin typeface="Georgia" panose="02040502050405020303" pitchFamily="18" charset="0"/>
              </a:rPr>
              <a:t>Furthermore, one need not be a Christian to display “Christian qualities”. Cornelius, for example, is described as “devout” and “God-fearing” </a:t>
            </a:r>
            <a:r>
              <a:rPr lang="en-US" sz="2000" i="1" dirty="0">
                <a:ln w="0"/>
                <a:effectLst>
                  <a:outerShdw blurRad="38100" dist="19050" dir="2700000" algn="tl" rotWithShape="0">
                    <a:schemeClr val="dk1">
                      <a:alpha val="40000"/>
                    </a:schemeClr>
                  </a:outerShdw>
                </a:effectLst>
                <a:latin typeface="Georgia" panose="02040502050405020303" pitchFamily="18" charset="0"/>
              </a:rPr>
              <a:t>before</a:t>
            </a:r>
            <a:r>
              <a:rPr lang="en-US" sz="2000" dirty="0">
                <a:ln w="0"/>
                <a:effectLst>
                  <a:outerShdw blurRad="38100" dist="19050" dir="2700000" algn="tl" rotWithShape="0">
                    <a:schemeClr val="dk1">
                      <a:alpha val="40000"/>
                    </a:schemeClr>
                  </a:outerShdw>
                </a:effectLst>
                <a:latin typeface="Georgia" panose="02040502050405020303" pitchFamily="18" charset="0"/>
              </a:rPr>
              <a:t> he was saved (Acts 10:1-2, 11:14). </a:t>
            </a:r>
            <a:endParaRPr lang="en-US" sz="2000" dirty="0">
              <a:latin typeface="Georgia" panose="02040502050405020303" pitchFamily="18" charset="0"/>
            </a:endParaRPr>
          </a:p>
        </p:txBody>
      </p:sp>
    </p:spTree>
    <p:extLst>
      <p:ext uri="{BB962C8B-B14F-4D97-AF65-F5344CB8AC3E}">
        <p14:creationId xmlns:p14="http://schemas.microsoft.com/office/powerpoint/2010/main" val="36899651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7B6EB2-1BE2-9446-831C-0D23116908A3}"/>
              </a:ext>
            </a:extLst>
          </p:cNvPr>
          <p:cNvPicPr>
            <a:picLocks noChangeAspect="1"/>
          </p:cNvPicPr>
          <p:nvPr/>
        </p:nvPicPr>
        <p:blipFill>
          <a:blip r:embed="rId2"/>
          <a:stretch>
            <a:fillRect/>
          </a:stretch>
        </p:blipFill>
        <p:spPr>
          <a:xfrm>
            <a:off x="0" y="-1"/>
            <a:ext cx="9144000" cy="6858001"/>
          </a:xfrm>
          <a:prstGeom prst="rect">
            <a:avLst/>
          </a:prstGeom>
        </p:spPr>
      </p:pic>
      <p:sp>
        <p:nvSpPr>
          <p:cNvPr id="2" name="Title 1"/>
          <p:cNvSpPr>
            <a:spLocks noGrp="1"/>
          </p:cNvSpPr>
          <p:nvPr>
            <p:ph type="title"/>
          </p:nvPr>
        </p:nvSpPr>
        <p:spPr>
          <a:xfrm>
            <a:off x="628650" y="5545779"/>
            <a:ext cx="7886700" cy="1312221"/>
          </a:xfrm>
        </p:spPr>
        <p:txBody>
          <a:bodyPr>
            <a:normAutofit/>
          </a:bodyPr>
          <a:lstStyle/>
          <a:p>
            <a:r>
              <a:rPr lang="en-US" sz="4800" b="1"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HOME MANAGEMENT</a:t>
            </a:r>
          </a:p>
        </p:txBody>
      </p:sp>
      <p:sp>
        <p:nvSpPr>
          <p:cNvPr id="3" name="Content Placeholder 2"/>
          <p:cNvSpPr>
            <a:spLocks noGrp="1"/>
          </p:cNvSpPr>
          <p:nvPr>
            <p:ph idx="1"/>
          </p:nvPr>
        </p:nvSpPr>
        <p:spPr>
          <a:xfrm>
            <a:off x="628650" y="367748"/>
            <a:ext cx="7886700" cy="5178031"/>
          </a:xfrm>
          <a:solidFill>
            <a:schemeClr val="tx2">
              <a:lumMod val="50000"/>
              <a:alpha val="68000"/>
            </a:schemeClr>
          </a:solidFill>
        </p:spPr>
        <p:txBody>
          <a:bodyPr>
            <a:normAutofit fontScale="92500" lnSpcReduction="10000"/>
          </a:bodyPr>
          <a:lstStyle/>
          <a:p>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Additionally, if an elder’s children must all be “Christians in good standing” for him to serve, why are the lists in Titus and 1 Timothy different? Why are the Cretans and Ephesians being told different standards?</a:t>
            </a:r>
          </a:p>
          <a:p>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The emphasis in 1 Timothy 3:4-5 is on how well an elder manages his own household, keeping his children under control. If we understand Titus 1:6 to mean that an elder’s children must be trustworthy, reliable, faithful, etc., then there is no longer a conflict here. </a:t>
            </a:r>
          </a:p>
          <a:p>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As long as a man has children who are respectful, trustworthy, and under control – beyond just while living in his house – he meets the qualifications </a:t>
            </a:r>
            <a:r>
              <a:rPr lang="en-US">
                <a:ln w="0"/>
                <a:solidFill>
                  <a:schemeClr val="bg1"/>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of Titus 1:6.</a:t>
            </a:r>
            <a:endPar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endParaRPr>
          </a:p>
        </p:txBody>
      </p:sp>
    </p:spTree>
    <p:extLst>
      <p:ext uri="{BB962C8B-B14F-4D97-AF65-F5344CB8AC3E}">
        <p14:creationId xmlns:p14="http://schemas.microsoft.com/office/powerpoint/2010/main" val="192018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AF1073-4166-FC40-8EB9-A77A2F9C4A5E}"/>
              </a:ext>
            </a:extLst>
          </p:cNvPr>
          <p:cNvPicPr>
            <a:picLocks noChangeAspect="1"/>
          </p:cNvPicPr>
          <p:nvPr/>
        </p:nvPicPr>
        <p:blipFill rotWithShape="1">
          <a:blip r:embed="rId2">
            <a:alphaModFix amt="50000"/>
            <a:extLst/>
          </a:blip>
          <a:srcRect l="4920" r="6413"/>
          <a:stretch/>
        </p:blipFill>
        <p:spPr>
          <a:xfrm>
            <a:off x="-1" y="10390"/>
            <a:ext cx="9144000" cy="6858001"/>
          </a:xfrm>
          <a:prstGeom prst="rect">
            <a:avLst/>
          </a:prstGeom>
        </p:spPr>
      </p:pic>
      <p:sp>
        <p:nvSpPr>
          <p:cNvPr id="2" name="Title 1"/>
          <p:cNvSpPr>
            <a:spLocks noGrp="1"/>
          </p:cNvSpPr>
          <p:nvPr>
            <p:ph type="ctrTitle"/>
          </p:nvPr>
        </p:nvSpPr>
        <p:spPr>
          <a:xfrm>
            <a:off x="1304058" y="1210542"/>
            <a:ext cx="6535881" cy="4457696"/>
          </a:xfrm>
        </p:spPr>
        <p:txBody>
          <a:bodyPr anchor="ctr">
            <a:normAutofit/>
          </a:bodyPr>
          <a:lstStyle/>
          <a:p>
            <a:r>
              <a:rPr lang="en-US" sz="5400" i="1" dirty="0">
                <a:ln w="0"/>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“So, what if I don’t think a man is qualified? </a:t>
            </a:r>
            <a:br>
              <a:rPr lang="en-US" sz="5400" i="1" dirty="0">
                <a:ln w="0"/>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br>
            <a:r>
              <a:rPr lang="en-US" sz="5400" i="1" dirty="0">
                <a:ln w="0"/>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What should I do?”</a:t>
            </a:r>
          </a:p>
        </p:txBody>
      </p:sp>
    </p:spTree>
    <p:extLst>
      <p:ext uri="{BB962C8B-B14F-4D97-AF65-F5344CB8AC3E}">
        <p14:creationId xmlns:p14="http://schemas.microsoft.com/office/powerpoint/2010/main" val="273066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478EC4-78A0-9940-9A33-96602810F291}"/>
              </a:ext>
            </a:extLst>
          </p:cNvPr>
          <p:cNvPicPr>
            <a:picLocks noChangeAspect="1"/>
          </p:cNvPicPr>
          <p:nvPr/>
        </p:nvPicPr>
        <p:blipFill>
          <a:blip r:embed="rId2"/>
          <a:stretch>
            <a:fillRect/>
          </a:stretch>
        </p:blipFill>
        <p:spPr>
          <a:xfrm>
            <a:off x="0" y="-1"/>
            <a:ext cx="9144000" cy="6858001"/>
          </a:xfrm>
          <a:prstGeom prst="rect">
            <a:avLst/>
          </a:prstGeom>
        </p:spPr>
      </p:pic>
      <p:sp>
        <p:nvSpPr>
          <p:cNvPr id="2" name="Title 1"/>
          <p:cNvSpPr>
            <a:spLocks noGrp="1"/>
          </p:cNvSpPr>
          <p:nvPr>
            <p:ph type="title"/>
          </p:nvPr>
        </p:nvSpPr>
        <p:spPr>
          <a:xfrm>
            <a:off x="623455" y="5763984"/>
            <a:ext cx="7886700" cy="1003467"/>
          </a:xfrm>
        </p:spPr>
        <p:txBody>
          <a:bodyPr>
            <a:normAutofit/>
          </a:bodyPr>
          <a:lstStyle/>
          <a:p>
            <a:r>
              <a:rPr lang="en-US" sz="4800" b="1"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Acts 20:28-32</a:t>
            </a:r>
          </a:p>
        </p:txBody>
      </p:sp>
      <p:sp>
        <p:nvSpPr>
          <p:cNvPr id="3" name="Content Placeholder 2"/>
          <p:cNvSpPr>
            <a:spLocks noGrp="1"/>
          </p:cNvSpPr>
          <p:nvPr>
            <p:ph idx="1"/>
          </p:nvPr>
        </p:nvSpPr>
        <p:spPr>
          <a:xfrm>
            <a:off x="342901" y="174000"/>
            <a:ext cx="8447808" cy="5499436"/>
          </a:xfrm>
          <a:solidFill>
            <a:schemeClr val="tx2">
              <a:lumMod val="50000"/>
              <a:alpha val="68000"/>
            </a:schemeClr>
          </a:solidFill>
        </p:spPr>
        <p:txBody>
          <a:bodyPr>
            <a:normAutofit/>
          </a:bodyPr>
          <a:lstStyle/>
          <a:p>
            <a:pPr marL="0" indent="0">
              <a:buNone/>
            </a:pPr>
            <a:r>
              <a:rPr lang="en-US" sz="3000" baseline="30000" dirty="0">
                <a:solidFill>
                  <a:schemeClr val="bg1"/>
                </a:solidFill>
              </a:rPr>
              <a:t>28 </a:t>
            </a:r>
            <a:r>
              <a:rPr lang="en-US" sz="3000" dirty="0">
                <a:solidFill>
                  <a:schemeClr val="bg1"/>
                </a:solidFill>
              </a:rPr>
              <a:t>Pay careful attention to yourselves and to all the flock, in which the Holy Spirit has made you overseers, to care for the church of God, which he obtained with his own blood. </a:t>
            </a:r>
            <a:r>
              <a:rPr lang="en-US" sz="3000" baseline="30000" dirty="0">
                <a:solidFill>
                  <a:schemeClr val="bg1"/>
                </a:solidFill>
              </a:rPr>
              <a:t>29 </a:t>
            </a:r>
            <a:r>
              <a:rPr lang="en-US" sz="3000" dirty="0">
                <a:solidFill>
                  <a:schemeClr val="bg1"/>
                </a:solidFill>
              </a:rPr>
              <a:t>I know that after my departure fierce wolves will come in among you, not sparing the flock; </a:t>
            </a:r>
            <a:r>
              <a:rPr lang="en-US" sz="3000" baseline="30000" dirty="0">
                <a:solidFill>
                  <a:schemeClr val="bg1"/>
                </a:solidFill>
              </a:rPr>
              <a:t>30 </a:t>
            </a:r>
            <a:r>
              <a:rPr lang="en-US" sz="3000" dirty="0">
                <a:solidFill>
                  <a:schemeClr val="bg1"/>
                </a:solidFill>
              </a:rPr>
              <a:t>and from among your own selves will arise men speaking twisted things, to draw away the disciples after them. </a:t>
            </a:r>
            <a:r>
              <a:rPr lang="en-US" sz="3000" baseline="30000" dirty="0">
                <a:solidFill>
                  <a:schemeClr val="bg1"/>
                </a:solidFill>
              </a:rPr>
              <a:t>31 </a:t>
            </a:r>
            <a:r>
              <a:rPr lang="en-US" sz="3000" dirty="0">
                <a:solidFill>
                  <a:schemeClr val="bg1"/>
                </a:solidFill>
              </a:rPr>
              <a:t>Therefore be alert, remembering that for three years I did not cease night or day to admonish every one with tears. </a:t>
            </a:r>
            <a:r>
              <a:rPr lang="en-US" sz="3000" baseline="30000" dirty="0">
                <a:solidFill>
                  <a:schemeClr val="bg1"/>
                </a:solidFill>
              </a:rPr>
              <a:t>32 </a:t>
            </a:r>
            <a:r>
              <a:rPr lang="en-US" sz="3000" dirty="0">
                <a:solidFill>
                  <a:schemeClr val="bg1"/>
                </a:solidFill>
              </a:rPr>
              <a:t>And now I commend you to God and to the word of his grace, which is able to build you up and to give you the inheritance among all those who are sanctified.</a:t>
            </a:r>
            <a:endParaRPr lang="en-US" sz="3000"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endParaRPr>
          </a:p>
        </p:txBody>
      </p:sp>
    </p:spTree>
    <p:extLst>
      <p:ext uri="{BB962C8B-B14F-4D97-AF65-F5344CB8AC3E}">
        <p14:creationId xmlns:p14="http://schemas.microsoft.com/office/powerpoint/2010/main" val="7456357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88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EFA37D-0487-A640-9A3D-4B48EC2D21A5}"/>
              </a:ext>
            </a:extLst>
          </p:cNvPr>
          <p:cNvPicPr>
            <a:picLocks noChangeAspect="1"/>
          </p:cNvPicPr>
          <p:nvPr/>
        </p:nvPicPr>
        <p:blipFill>
          <a:blip r:embed="rId2"/>
          <a:stretch>
            <a:fillRect/>
          </a:stretch>
        </p:blipFill>
        <p:spPr>
          <a:xfrm>
            <a:off x="0" y="-1"/>
            <a:ext cx="9144000" cy="6858001"/>
          </a:xfrm>
          <a:prstGeom prst="rect">
            <a:avLst/>
          </a:prstGeom>
        </p:spPr>
      </p:pic>
      <p:sp>
        <p:nvSpPr>
          <p:cNvPr id="7" name="Rectangle 6">
            <a:extLst>
              <a:ext uri="{FF2B5EF4-FFF2-40B4-BE49-F238E27FC236}">
                <a16:creationId xmlns:a16="http://schemas.microsoft.com/office/drawing/2014/main" id="{D22E20EA-FB07-9642-98F8-E294D9323EC0}"/>
              </a:ext>
            </a:extLst>
          </p:cNvPr>
          <p:cNvSpPr/>
          <p:nvPr/>
        </p:nvSpPr>
        <p:spPr>
          <a:xfrm>
            <a:off x="446809" y="1922318"/>
            <a:ext cx="8302336" cy="2951018"/>
          </a:xfrm>
          <a:prstGeom prst="rect">
            <a:avLst/>
          </a:prstGeom>
          <a:solidFill>
            <a:schemeClr val="tx2">
              <a:lumMod val="50000"/>
              <a:alpha val="5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10EC74-1A98-4040-B35A-183EE133FB69}"/>
              </a:ext>
            </a:extLst>
          </p:cNvPr>
          <p:cNvSpPr>
            <a:spLocks noGrp="1"/>
          </p:cNvSpPr>
          <p:nvPr>
            <p:ph type="ctrTitle"/>
          </p:nvPr>
        </p:nvSpPr>
        <p:spPr>
          <a:xfrm>
            <a:off x="685800" y="2289894"/>
            <a:ext cx="7772400" cy="1527319"/>
          </a:xfrm>
        </p:spPr>
        <p:txBody>
          <a:bodyPr>
            <a:normAutofit/>
          </a:bodyPr>
          <a:lstStyle/>
          <a:p>
            <a:r>
              <a:rPr lang="en-US" sz="9600" b="1" dirty="0">
                <a:ln w="0"/>
                <a:solidFill>
                  <a:schemeClr val="bg1"/>
                </a:solidFill>
                <a:effectLst>
                  <a:outerShdw blurRad="38100" dist="19050" dir="2700000" algn="tl" rotWithShape="0">
                    <a:schemeClr val="dk1">
                      <a:alpha val="40000"/>
                    </a:schemeClr>
                  </a:outerShdw>
                </a:effectLst>
                <a:latin typeface="Georgia" panose="02040502050405020303" pitchFamily="18" charset="0"/>
              </a:rPr>
              <a:t>QUALIFIED</a:t>
            </a:r>
          </a:p>
        </p:txBody>
      </p:sp>
      <p:sp>
        <p:nvSpPr>
          <p:cNvPr id="3" name="Subtitle 2">
            <a:extLst>
              <a:ext uri="{FF2B5EF4-FFF2-40B4-BE49-F238E27FC236}">
                <a16:creationId xmlns:a16="http://schemas.microsoft.com/office/drawing/2014/main" id="{3BFE7C74-9B01-A045-92C5-9E1A57F298A7}"/>
              </a:ext>
            </a:extLst>
          </p:cNvPr>
          <p:cNvSpPr>
            <a:spLocks noGrp="1"/>
          </p:cNvSpPr>
          <p:nvPr>
            <p:ph type="subTitle" idx="1"/>
          </p:nvPr>
        </p:nvSpPr>
        <p:spPr>
          <a:xfrm>
            <a:off x="1143000" y="3804446"/>
            <a:ext cx="6858000" cy="1655762"/>
          </a:xfrm>
        </p:spPr>
        <p:txBody>
          <a:bodyPr/>
          <a:lstStyle/>
          <a:p>
            <a:r>
              <a:rPr lang="en-US" i="1" dirty="0">
                <a:ln w="0"/>
                <a:solidFill>
                  <a:schemeClr val="bg1"/>
                </a:solidFill>
                <a:effectLst>
                  <a:outerShdw blurRad="38100" dist="19050" dir="2700000" algn="tl" rotWithShape="0">
                    <a:schemeClr val="dk1">
                      <a:alpha val="40000"/>
                    </a:schemeClr>
                  </a:outerShdw>
                </a:effectLst>
                <a:latin typeface="Georgia" panose="02040502050405020303" pitchFamily="18" charset="0"/>
              </a:rPr>
              <a:t>Potpourri of questions regarding the qualifications of elders</a:t>
            </a:r>
          </a:p>
        </p:txBody>
      </p:sp>
    </p:spTree>
    <p:extLst>
      <p:ext uri="{BB962C8B-B14F-4D97-AF65-F5344CB8AC3E}">
        <p14:creationId xmlns:p14="http://schemas.microsoft.com/office/powerpoint/2010/main" val="154044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478EC4-78A0-9940-9A33-96602810F291}"/>
              </a:ext>
            </a:extLst>
          </p:cNvPr>
          <p:cNvPicPr>
            <a:picLocks noChangeAspect="1"/>
          </p:cNvPicPr>
          <p:nvPr/>
        </p:nvPicPr>
        <p:blipFill>
          <a:blip r:embed="rId2"/>
          <a:stretch>
            <a:fillRect/>
          </a:stretch>
        </p:blipFill>
        <p:spPr>
          <a:xfrm>
            <a:off x="0" y="-1"/>
            <a:ext cx="9144000" cy="6858001"/>
          </a:xfrm>
          <a:prstGeom prst="rect">
            <a:avLst/>
          </a:prstGeom>
        </p:spPr>
      </p:pic>
      <p:sp>
        <p:nvSpPr>
          <p:cNvPr id="2" name="Title 1"/>
          <p:cNvSpPr>
            <a:spLocks noGrp="1"/>
          </p:cNvSpPr>
          <p:nvPr>
            <p:ph type="title"/>
          </p:nvPr>
        </p:nvSpPr>
        <p:spPr>
          <a:xfrm>
            <a:off x="623455" y="5763984"/>
            <a:ext cx="7886700" cy="1003467"/>
          </a:xfrm>
        </p:spPr>
        <p:txBody>
          <a:bodyPr>
            <a:normAutofit/>
          </a:bodyPr>
          <a:lstStyle/>
          <a:p>
            <a:r>
              <a:rPr lang="en-US" sz="4800" b="1"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ABOVE REPROACH</a:t>
            </a:r>
          </a:p>
        </p:txBody>
      </p:sp>
      <p:sp>
        <p:nvSpPr>
          <p:cNvPr id="3" name="Content Placeholder 2"/>
          <p:cNvSpPr>
            <a:spLocks noGrp="1"/>
          </p:cNvSpPr>
          <p:nvPr>
            <p:ph idx="1"/>
          </p:nvPr>
        </p:nvSpPr>
        <p:spPr>
          <a:xfrm>
            <a:off x="342901" y="174000"/>
            <a:ext cx="8447808" cy="5499436"/>
          </a:xfrm>
          <a:solidFill>
            <a:schemeClr val="tx2">
              <a:lumMod val="50000"/>
              <a:alpha val="68000"/>
            </a:schemeClr>
          </a:solidFill>
        </p:spPr>
        <p:txBody>
          <a:bodyPr>
            <a:normAutofit/>
          </a:bodyPr>
          <a:lstStyle/>
          <a:p>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“Above reproach” does not mean perfect. It also does not mean that a man is held captive by the opinion of a few people. A church needs elders, but we might as well never try appointing anybody if we can’t get over the past.</a:t>
            </a:r>
          </a:p>
          <a:p>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Peter denied Jesus, but came back from that devastating, humiliating moment of cowardice.</a:t>
            </a:r>
          </a:p>
          <a:p>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The same is true of Paul, who committed more obvious, violent, long-lasting crimes against Jesus and His church (Ac. 9:5).</a:t>
            </a:r>
          </a:p>
          <a:p>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In fact, our failures can often be the foundation for some of our strongest attributes. Owning up to your past gives you perspective (1 Tim. 1:12-16).</a:t>
            </a:r>
          </a:p>
        </p:txBody>
      </p:sp>
    </p:spTree>
    <p:extLst>
      <p:ext uri="{BB962C8B-B14F-4D97-AF65-F5344CB8AC3E}">
        <p14:creationId xmlns:p14="http://schemas.microsoft.com/office/powerpoint/2010/main" val="80746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F0A0ED2-E9A5-6447-8A55-3C8E2B044FA2}"/>
              </a:ext>
            </a:extLst>
          </p:cNvPr>
          <p:cNvPicPr>
            <a:picLocks noChangeAspect="1"/>
          </p:cNvPicPr>
          <p:nvPr/>
        </p:nvPicPr>
        <p:blipFill rotWithShape="1">
          <a:blip r:embed="rId2">
            <a:alphaModFix amt="50000"/>
            <a:extLst/>
          </a:blip>
          <a:srcRect l="4000" r="-2" b="-2"/>
          <a:stretch/>
        </p:blipFill>
        <p:spPr>
          <a:xfrm>
            <a:off x="20" y="1"/>
            <a:ext cx="9143980" cy="6857999"/>
          </a:xfrm>
          <a:prstGeom prst="rect">
            <a:avLst/>
          </a:prstGeom>
        </p:spPr>
      </p:pic>
      <p:sp>
        <p:nvSpPr>
          <p:cNvPr id="2" name="Title 1">
            <a:extLst>
              <a:ext uri="{FF2B5EF4-FFF2-40B4-BE49-F238E27FC236}">
                <a16:creationId xmlns:a16="http://schemas.microsoft.com/office/drawing/2014/main" id="{65271690-DA06-7F4B-AF47-6935F2452A6B}"/>
              </a:ext>
            </a:extLst>
          </p:cNvPr>
          <p:cNvSpPr>
            <a:spLocks noGrp="1"/>
          </p:cNvSpPr>
          <p:nvPr>
            <p:ph type="title"/>
          </p:nvPr>
        </p:nvSpPr>
        <p:spPr>
          <a:xfrm>
            <a:off x="3290511" y="1200152"/>
            <a:ext cx="5172879" cy="4457696"/>
          </a:xfrm>
        </p:spPr>
        <p:txBody>
          <a:bodyPr vert="horz" lIns="91440" tIns="45720" rIns="91440" bIns="45720" rtlCol="0" anchor="ctr">
            <a:normAutofit/>
          </a:bodyPr>
          <a:lstStyle/>
          <a:p>
            <a:r>
              <a:rPr lang="en-US" sz="6000" b="1" dirty="0">
                <a:solidFill>
                  <a:srgbClr val="FFFFFF"/>
                </a:solidFill>
                <a:latin typeface="Georgia" panose="02040502050405020303" pitchFamily="18" charset="0"/>
              </a:rPr>
              <a:t>THE HUSBAND OF ONE WIFE</a:t>
            </a:r>
          </a:p>
        </p:txBody>
      </p:sp>
      <p:cxnSp>
        <p:nvCxnSpPr>
          <p:cNvPr id="10" name="Straight Connector 9">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7772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478EC4-78A0-9940-9A33-96602810F291}"/>
              </a:ext>
            </a:extLst>
          </p:cNvPr>
          <p:cNvPicPr>
            <a:picLocks noChangeAspect="1"/>
          </p:cNvPicPr>
          <p:nvPr/>
        </p:nvPicPr>
        <p:blipFill>
          <a:blip r:embed="rId2"/>
          <a:stretch>
            <a:fillRect/>
          </a:stretch>
        </p:blipFill>
        <p:spPr>
          <a:xfrm>
            <a:off x="0" y="-1"/>
            <a:ext cx="9144000" cy="6858001"/>
          </a:xfrm>
          <a:prstGeom prst="rect">
            <a:avLst/>
          </a:prstGeom>
        </p:spPr>
      </p:pic>
      <p:sp>
        <p:nvSpPr>
          <p:cNvPr id="2" name="Title 1"/>
          <p:cNvSpPr>
            <a:spLocks noGrp="1"/>
          </p:cNvSpPr>
          <p:nvPr>
            <p:ph type="title"/>
          </p:nvPr>
        </p:nvSpPr>
        <p:spPr>
          <a:xfrm>
            <a:off x="628650" y="5530937"/>
            <a:ext cx="7886700" cy="1312221"/>
          </a:xfrm>
        </p:spPr>
        <p:txBody>
          <a:bodyPr>
            <a:normAutofit/>
          </a:bodyPr>
          <a:lstStyle/>
          <a:p>
            <a:r>
              <a:rPr lang="en-US" sz="7200" b="1"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HIS CHILDREN</a:t>
            </a:r>
          </a:p>
        </p:txBody>
      </p:sp>
      <p:sp>
        <p:nvSpPr>
          <p:cNvPr id="3" name="Content Placeholder 2"/>
          <p:cNvSpPr>
            <a:spLocks noGrp="1"/>
          </p:cNvSpPr>
          <p:nvPr>
            <p:ph idx="1"/>
          </p:nvPr>
        </p:nvSpPr>
        <p:spPr>
          <a:xfrm>
            <a:off x="628650" y="174000"/>
            <a:ext cx="7886700" cy="5356937"/>
          </a:xfrm>
          <a:solidFill>
            <a:schemeClr val="tx2">
              <a:lumMod val="50000"/>
              <a:alpha val="68000"/>
            </a:schemeClr>
          </a:solidFill>
        </p:spPr>
        <p:txBody>
          <a:bodyPr>
            <a:normAutofit fontScale="92500"/>
          </a:bodyPr>
          <a:lstStyle/>
          <a:p>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One of the most frequently debated qualifications is about elders and their children. According to Titus 1:6 an elder must have children who are regarded as faithful, not rebellious or accused of dissipation. 1 Timothy 3:4 says that an elder must manage his own household well, keeping his children under control.</a:t>
            </a:r>
          </a:p>
          <a:p>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Does “children” exclude men with only one child?  </a:t>
            </a:r>
          </a:p>
          <a:p>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Questions are often raised concerning what the term “faithful children” means, and in what way does this apply as an elder’s children get older and move out. Does “faithful” mean “a Christian”, as some assert? How many of his kids must be “faithful”? What about adult offspring?</a:t>
            </a:r>
          </a:p>
        </p:txBody>
      </p:sp>
    </p:spTree>
    <p:extLst>
      <p:ext uri="{BB962C8B-B14F-4D97-AF65-F5344CB8AC3E}">
        <p14:creationId xmlns:p14="http://schemas.microsoft.com/office/powerpoint/2010/main" val="205958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475BC5-9D5B-ED4E-B38D-5B2DB4B2ECC8}"/>
              </a:ext>
            </a:extLst>
          </p:cNvPr>
          <p:cNvPicPr>
            <a:picLocks noChangeAspect="1"/>
          </p:cNvPicPr>
          <p:nvPr/>
        </p:nvPicPr>
        <p:blipFill>
          <a:blip r:embed="rId2"/>
          <a:stretch>
            <a:fillRect/>
          </a:stretch>
        </p:blipFill>
        <p:spPr>
          <a:xfrm>
            <a:off x="-1" y="0"/>
            <a:ext cx="9147905" cy="6858000"/>
          </a:xfrm>
          <a:prstGeom prst="rect">
            <a:avLst/>
          </a:prstGeom>
        </p:spPr>
      </p:pic>
      <p:sp>
        <p:nvSpPr>
          <p:cNvPr id="2" name="Title 1">
            <a:extLst>
              <a:ext uri="{FF2B5EF4-FFF2-40B4-BE49-F238E27FC236}">
                <a16:creationId xmlns:a16="http://schemas.microsoft.com/office/drawing/2014/main" id="{D08CCC26-CB3B-7646-B2A9-003C34CBBED9}"/>
              </a:ext>
            </a:extLst>
          </p:cNvPr>
          <p:cNvSpPr>
            <a:spLocks noGrp="1"/>
          </p:cNvSpPr>
          <p:nvPr>
            <p:ph type="title"/>
          </p:nvPr>
        </p:nvSpPr>
        <p:spPr>
          <a:xfrm>
            <a:off x="628650" y="1528004"/>
            <a:ext cx="7886700" cy="1325563"/>
          </a:xfrm>
        </p:spPr>
        <p:txBody>
          <a:bodyPr/>
          <a:lstStyle/>
          <a:p>
            <a:pPr algn="ctr"/>
            <a:r>
              <a:rPr lang="en-US" b="1" dirty="0">
                <a:ln w="0"/>
                <a:solidFill>
                  <a:schemeClr val="bg1"/>
                </a:solidFill>
                <a:effectLst>
                  <a:outerShdw blurRad="38100" dist="19050" dir="2700000" algn="tl" rotWithShape="0">
                    <a:schemeClr val="dk1">
                      <a:alpha val="40000"/>
                    </a:schemeClr>
                  </a:outerShdw>
                </a:effectLst>
                <a:latin typeface="Georgia" panose="02040502050405020303" pitchFamily="18" charset="0"/>
              </a:rPr>
              <a:t>WHAT ABOUT MEN WITH JUST ONE CHILD?</a:t>
            </a:r>
          </a:p>
        </p:txBody>
      </p:sp>
      <p:sp>
        <p:nvSpPr>
          <p:cNvPr id="4" name="TextBox 3">
            <a:extLst>
              <a:ext uri="{FF2B5EF4-FFF2-40B4-BE49-F238E27FC236}">
                <a16:creationId xmlns:a16="http://schemas.microsoft.com/office/drawing/2014/main" id="{0DE4DE56-46C0-9245-B27A-7272F97DBB9F}"/>
              </a:ext>
            </a:extLst>
          </p:cNvPr>
          <p:cNvSpPr txBox="1"/>
          <p:nvPr/>
        </p:nvSpPr>
        <p:spPr>
          <a:xfrm>
            <a:off x="467139" y="3359426"/>
            <a:ext cx="8199783" cy="2308324"/>
          </a:xfrm>
          <a:prstGeom prst="rect">
            <a:avLst/>
          </a:prstGeom>
          <a:solidFill>
            <a:schemeClr val="tx2">
              <a:lumMod val="50000"/>
              <a:alpha val="49000"/>
            </a:schemeClr>
          </a:solidFill>
        </p:spPr>
        <p:txBody>
          <a:bodyPr wrap="square" rtlCol="0">
            <a:spAutoFit/>
          </a:bodyPr>
          <a:lstStyle/>
          <a:p>
            <a:pPr algn="just"/>
            <a:r>
              <a:rPr lang="en-US" sz="2400" dirty="0">
                <a:ln w="0"/>
                <a:solidFill>
                  <a:schemeClr val="bg1"/>
                </a:solidFill>
                <a:effectLst>
                  <a:outerShdw blurRad="38100" dist="19050" dir="2700000" algn="tl" rotWithShape="0">
                    <a:schemeClr val="dk1">
                      <a:alpha val="40000"/>
                    </a:schemeClr>
                  </a:outerShdw>
                </a:effectLst>
                <a:latin typeface="Georgia" panose="02040502050405020303" pitchFamily="18" charset="0"/>
              </a:rPr>
              <a:t>Even in our own speech, it is common to use the plural in a way that is inclusive of the singular. “Children” is one or more (1 Timothy 5:4, 5:9-10, Genesis 21:7). One can just imagine the tongue-lashing Jesus would give to people who took a passage like 2 Corinthians 12:14 and played fast and loose with the plural/singular (remember Matthew 15:1-6)!</a:t>
            </a:r>
          </a:p>
        </p:txBody>
      </p:sp>
    </p:spTree>
    <p:extLst>
      <p:ext uri="{BB962C8B-B14F-4D97-AF65-F5344CB8AC3E}">
        <p14:creationId xmlns:p14="http://schemas.microsoft.com/office/powerpoint/2010/main" val="223777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7AF1073-4166-FC40-8EB9-A77A2F9C4A5E}"/>
              </a:ext>
            </a:extLst>
          </p:cNvPr>
          <p:cNvPicPr>
            <a:picLocks noChangeAspect="1"/>
          </p:cNvPicPr>
          <p:nvPr/>
        </p:nvPicPr>
        <p:blipFill rotWithShape="1">
          <a:blip r:embed="rId2">
            <a:alphaModFix amt="50000"/>
            <a:extLst/>
          </a:blip>
          <a:srcRect l="4920" r="6413"/>
          <a:stretch/>
        </p:blipFill>
        <p:spPr>
          <a:xfrm>
            <a:off x="0" y="-1"/>
            <a:ext cx="9144000" cy="6858001"/>
          </a:xfrm>
          <a:prstGeom prst="rect">
            <a:avLst/>
          </a:prstGeom>
        </p:spPr>
      </p:pic>
      <p:sp>
        <p:nvSpPr>
          <p:cNvPr id="2" name="Title 1"/>
          <p:cNvSpPr>
            <a:spLocks noGrp="1"/>
          </p:cNvSpPr>
          <p:nvPr>
            <p:ph type="ctrTitle"/>
          </p:nvPr>
        </p:nvSpPr>
        <p:spPr>
          <a:xfrm>
            <a:off x="3290511" y="1200152"/>
            <a:ext cx="5172879" cy="4457696"/>
          </a:xfrm>
        </p:spPr>
        <p:txBody>
          <a:bodyPr anchor="ctr">
            <a:normAutofit/>
          </a:bodyPr>
          <a:lstStyle/>
          <a:p>
            <a:pPr algn="l"/>
            <a:r>
              <a:rPr lang="en-US" sz="5400" b="1" dirty="0">
                <a:ln w="0"/>
                <a:solidFill>
                  <a:srgbClr val="FFFFFF"/>
                </a:solidFill>
                <a:effectLst>
                  <a:outerShdw blurRad="38100" dist="19050" dir="2700000" algn="tl" rotWithShape="0">
                    <a:schemeClr val="dk1">
                      <a:alpha val="40000"/>
                    </a:schemeClr>
                  </a:outerShdw>
                </a:effectLst>
                <a:latin typeface="Georgia" panose="02040502050405020303" pitchFamily="18" charset="0"/>
                <a:ea typeface="Avenir Next Condensed Ultra Light" charset="0"/>
                <a:cs typeface="Avenir Next Condensed Ultra Light" charset="0"/>
              </a:rPr>
              <a:t>“FAITHFUL” OR “BELIEVE”?</a:t>
            </a:r>
          </a:p>
        </p:txBody>
      </p:sp>
      <p:cxnSp>
        <p:nvCxnSpPr>
          <p:cNvPr id="12" name="Straight Connector 11">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7779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2952</TotalTime>
  <Words>924</Words>
  <Application>Microsoft Office PowerPoint</Application>
  <PresentationFormat>On-screen Show (4:3)</PresentationFormat>
  <Paragraphs>33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Georgia</vt:lpstr>
      <vt:lpstr>Office Theme</vt:lpstr>
      <vt:lpstr>PowerPoint Presentation</vt:lpstr>
      <vt:lpstr>Acts 20:28-32</vt:lpstr>
      <vt:lpstr>PowerPoint Presentation</vt:lpstr>
      <vt:lpstr>QUALIFIED</vt:lpstr>
      <vt:lpstr>ABOVE REPROACH</vt:lpstr>
      <vt:lpstr>THE HUSBAND OF ONE WIFE</vt:lpstr>
      <vt:lpstr>HIS CHILDREN</vt:lpstr>
      <vt:lpstr>WHAT ABOUT MEN WITH JUST ONE CHILD?</vt:lpstr>
      <vt:lpstr>“FAITHFUL” OR “BELIEVE”?</vt:lpstr>
      <vt:lpstr>PowerPoint Presentation</vt:lpstr>
      <vt:lpstr>CONTRASTING TRAITS</vt:lpstr>
      <vt:lpstr>“HAVING PISTA CHILDREN”</vt:lpstr>
      <vt:lpstr>HOME MANAGEMENT</vt:lpstr>
      <vt:lpstr>“So, what if I don’t think a man is qualified?  What should I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HUSBAND OF ONE WIFE</dc:title>
  <dc:creator>Ryan Goodwin</dc:creator>
  <cp:lastModifiedBy>EastShelby</cp:lastModifiedBy>
  <cp:revision>16</cp:revision>
  <dcterms:created xsi:type="dcterms:W3CDTF">2019-01-29T18:58:04Z</dcterms:created>
  <dcterms:modified xsi:type="dcterms:W3CDTF">2019-02-03T15:55:53Z</dcterms:modified>
</cp:coreProperties>
</file>