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4" r:id="rId2"/>
    <p:sldId id="263" r:id="rId3"/>
    <p:sldId id="282" r:id="rId4"/>
    <p:sldId id="272" r:id="rId5"/>
    <p:sldId id="274" r:id="rId6"/>
    <p:sldId id="275" r:id="rId7"/>
    <p:sldId id="276" r:id="rId8"/>
    <p:sldId id="279" r:id="rId9"/>
    <p:sldId id="280" r:id="rId10"/>
    <p:sldId id="277" r:id="rId11"/>
    <p:sldId id="278" r:id="rId12"/>
    <p:sldId id="273" r:id="rId13"/>
    <p:sldId id="265" r:id="rId14"/>
    <p:sldId id="269" r:id="rId15"/>
    <p:sldId id="271" r:id="rId16"/>
    <p:sldId id="28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9" autoAdjust="0"/>
    <p:restoredTop sz="71142" autoAdjust="0"/>
  </p:normalViewPr>
  <p:slideViewPr>
    <p:cSldViewPr snapToGrid="0" snapToObjects="1">
      <p:cViewPr varScale="1">
        <p:scale>
          <a:sx n="76" d="100"/>
          <a:sy n="76" d="100"/>
        </p:scale>
        <p:origin x="8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260AE-B11E-604D-B888-FC6F25832150}" type="datetimeFigureOut">
              <a:rPr lang="en-US" smtClean="0"/>
              <a:t>9/30/2018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82336-E256-8A44-A8E3-03604952129A}" type="slidenum">
              <a:rPr lang="en-US" smtClean="0"/>
              <a:t>‹#›</a:t>
            </a:fld>
            <a:endParaRPr lang="en-US"/>
          </a:p>
        </p:txBody>
      </p:sp>
    </p:spTree>
    <p:extLst>
      <p:ext uri="{BB962C8B-B14F-4D97-AF65-F5344CB8AC3E}">
        <p14:creationId xmlns:p14="http://schemas.microsoft.com/office/powerpoint/2010/main" val="3077877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a:solidFill>
                  <a:schemeClr val="tx1"/>
                </a:solidFill>
                <a:latin typeface="+mn-lt"/>
                <a:ea typeface="+mn-ea"/>
                <a:cs typeface="+mn-cs"/>
              </a:rPr>
              <a:t>“It is impossible to rightly govern the world without God and the Bible.” – George Washington</a:t>
            </a:r>
          </a:p>
        </p:txBody>
      </p:sp>
      <p:sp>
        <p:nvSpPr>
          <p:cNvPr id="4" name="Slide Number Placeholder 3"/>
          <p:cNvSpPr>
            <a:spLocks noGrp="1"/>
          </p:cNvSpPr>
          <p:nvPr>
            <p:ph type="sldNum" sz="quarter" idx="10"/>
          </p:nvPr>
        </p:nvSpPr>
        <p:spPr/>
        <p:txBody>
          <a:bodyPr/>
          <a:lstStyle/>
          <a:p>
            <a:fld id="{8D482336-E256-8A44-A8E3-03604952129A}" type="slidenum">
              <a:rPr lang="en-US" smtClean="0"/>
              <a:t>4</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has happened to our</a:t>
            </a:r>
            <a:r>
              <a:rPr lang="en-US" baseline="0" dirty="0"/>
              <a:t> LOVE OF THE BIBLE?</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13</a:t>
            </a:fld>
            <a:endParaRPr lang="en-US"/>
          </a:p>
        </p:txBody>
      </p:sp>
    </p:spTree>
    <p:extLst>
      <p:ext uri="{BB962C8B-B14F-4D97-AF65-F5344CB8AC3E}">
        <p14:creationId xmlns:p14="http://schemas.microsoft.com/office/powerpoint/2010/main" val="32822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15</a:t>
            </a:fld>
            <a:endParaRPr lang="en-US"/>
          </a:p>
        </p:txBody>
      </p:sp>
    </p:spTree>
    <p:extLst>
      <p:ext uri="{BB962C8B-B14F-4D97-AF65-F5344CB8AC3E}">
        <p14:creationId xmlns:p14="http://schemas.microsoft.com/office/powerpoint/2010/main" val="343205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5</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6</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a:solidFill>
                  <a:schemeClr val="tx1"/>
                </a:solidFill>
                <a:latin typeface="+mn-lt"/>
                <a:ea typeface="+mn-ea"/>
                <a:cs typeface="+mn-cs"/>
              </a:rPr>
              <a:t>“It is impossible to rightly govern the world without God and the Bible.” – George Washington</a:t>
            </a:r>
          </a:p>
          <a:p>
            <a:pPr marL="171450" indent="-171450">
              <a:buFont typeface="Arial"/>
              <a:buChar char="•"/>
            </a:pPr>
            <a:r>
              <a:rPr lang="en-US" sz="1200" u="none" kern="1200" baseline="0" dirty="0">
                <a:solidFill>
                  <a:schemeClr val="tx1"/>
                </a:solidFill>
                <a:latin typeface="+mn-lt"/>
                <a:ea typeface="+mn-ea"/>
                <a:cs typeface="+mn-cs"/>
              </a:rPr>
              <a:t>“I have examined all religions, and the result is that the Bible is the best book in the world.” – John Adams</a:t>
            </a:r>
          </a:p>
          <a:p>
            <a:pPr marL="171450" indent="-171450">
              <a:buFont typeface="Arial"/>
              <a:buChar char="•"/>
            </a:pPr>
            <a:r>
              <a:rPr lang="en-US" sz="1200" u="none" kern="1200" baseline="0" dirty="0">
                <a:solidFill>
                  <a:schemeClr val="tx1"/>
                </a:solidFill>
                <a:latin typeface="+mn-lt"/>
                <a:ea typeface="+mn-ea"/>
                <a:cs typeface="+mn-cs"/>
              </a:rPr>
              <a:t>“[The Bible] is the rock on which our Republic rests.” – Andrew Jackson</a:t>
            </a:r>
          </a:p>
          <a:p>
            <a:r>
              <a:rPr lang="en-US" dirty="0"/>
              <a:t>Abraham</a:t>
            </a:r>
            <a:r>
              <a:rPr lang="en-US" baseline="0" dirty="0"/>
              <a:t> Lincoln: </a:t>
            </a:r>
          </a:p>
          <a:p>
            <a:pPr marL="171450" indent="-171450">
              <a:buFont typeface="Arial"/>
              <a:buChar char="•"/>
            </a:pPr>
            <a:r>
              <a:rPr lang="en-US" sz="1200" u="none" kern="1200" baseline="0" dirty="0">
                <a:solidFill>
                  <a:schemeClr val="tx1"/>
                </a:solidFill>
                <a:latin typeface="+mn-lt"/>
                <a:ea typeface="+mn-ea"/>
                <a:cs typeface="+mn-cs"/>
              </a:rPr>
              <a:t>“But for this book we could not know right from wrong.” </a:t>
            </a:r>
          </a:p>
          <a:p>
            <a:pPr marL="171450" indent="-171450">
              <a:buFont typeface="Arial"/>
              <a:buChar char="•"/>
            </a:pPr>
            <a:r>
              <a:rPr lang="en-US" sz="1200" u="none" kern="1200" baseline="0" dirty="0">
                <a:solidFill>
                  <a:schemeClr val="tx1"/>
                </a:solidFill>
                <a:latin typeface="+mn-lt"/>
                <a:ea typeface="+mn-ea"/>
                <a:cs typeface="+mn-cs"/>
              </a:rPr>
              <a:t>“I believe the Bible is the best gift God has ever given to man. All the good from The Savior of the world is communicated to us through this Book.”</a:t>
            </a:r>
          </a:p>
          <a:p>
            <a:pPr marL="171450" indent="-171450">
              <a:buFont typeface="Arial"/>
              <a:buChar char="•"/>
            </a:pPr>
            <a:r>
              <a:rPr lang="en-US" sz="1200" u="none" kern="1200" baseline="0" dirty="0">
                <a:solidFill>
                  <a:schemeClr val="tx1"/>
                </a:solidFill>
                <a:latin typeface="+mn-lt"/>
                <a:ea typeface="+mn-ea"/>
                <a:cs typeface="+mn-cs"/>
              </a:rPr>
              <a:t>“Take all that you can of this book upon reason, and the balance on faith, and you will live and die a happier man.” (When a skeptic expressed surprise to see him reading a Bible)</a:t>
            </a:r>
          </a:p>
          <a:p>
            <a:pPr marL="171450" indent="-171450">
              <a:buFont typeface="Arial"/>
              <a:buChar char="•"/>
            </a:pPr>
            <a:r>
              <a:rPr lang="en-US" sz="1200" u="none" kern="1200" baseline="0" dirty="0">
                <a:solidFill>
                  <a:schemeClr val="tx1"/>
                </a:solidFill>
                <a:latin typeface="+mn-lt"/>
                <a:ea typeface="+mn-ea"/>
                <a:cs typeface="+mn-cs"/>
              </a:rPr>
              <a:t>“A thorough knowledge of the Bible is worth more than a college education.” – Teddy Roosevelt</a:t>
            </a:r>
          </a:p>
          <a:p>
            <a:pPr marL="171450" indent="-171450">
              <a:buFont typeface="Arial"/>
              <a:buChar char="•"/>
            </a:pPr>
            <a:r>
              <a:rPr lang="en-US" sz="1200" u="none" kern="1200" baseline="0" dirty="0">
                <a:solidFill>
                  <a:schemeClr val="tx1"/>
                </a:solidFill>
                <a:latin typeface="+mn-lt"/>
                <a:ea typeface="+mn-ea"/>
                <a:cs typeface="+mn-cs"/>
              </a:rPr>
              <a:t>“Within the covers of the Bible are the answers for all the problems men face.” – Ronald Reagan</a:t>
            </a:r>
          </a:p>
          <a:p>
            <a:pPr marL="171450" indent="-171450">
              <a:buFont typeface="Arial"/>
              <a:buChar char="•"/>
            </a:pPr>
            <a:endParaRPr lang="en-US" sz="1200" u="none" kern="1200" baseline="0" dirty="0">
              <a:solidFill>
                <a:schemeClr val="tx1"/>
              </a:solidFill>
              <a:latin typeface="+mn-lt"/>
              <a:ea typeface="+mn-ea"/>
              <a:cs typeface="+mn-cs"/>
            </a:endParaRPr>
          </a:p>
          <a:p>
            <a:pPr marL="171450" indent="-171450">
              <a:buFont typeface="Arial"/>
              <a:buChar char="•"/>
            </a:pPr>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is a book [the Bible] worth all the other books ever printed.  - Patrick Henry</a:t>
            </a:r>
          </a:p>
          <a:p>
            <a:r>
              <a:rPr lang="en-US" sz="1200" u="none" kern="1200" baseline="0" dirty="0">
                <a:solidFill>
                  <a:schemeClr val="tx1"/>
                </a:solidFill>
                <a:latin typeface="+mn-lt"/>
                <a:ea typeface="+mn-ea"/>
                <a:cs typeface="+mn-cs"/>
              </a:rPr>
              <a:t>Education is useless without the Bible. The Bible was America’s basic text book in all fields. God’s Word, contained in the Bible, has furnished all necessary rules to direct our conduct.  - Noah Webster</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7</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a:solidFill>
                  <a:schemeClr val="tx1"/>
                </a:solidFill>
                <a:latin typeface="+mn-lt"/>
                <a:ea typeface="+mn-ea"/>
                <a:cs typeface="+mn-cs"/>
              </a:rPr>
              <a:t>“It is impossible to rightly govern the world without God and the Bible.” – George Washington</a:t>
            </a:r>
          </a:p>
          <a:p>
            <a:pPr marL="171450" indent="-171450">
              <a:buFont typeface="Arial"/>
              <a:buChar char="•"/>
            </a:pPr>
            <a:r>
              <a:rPr lang="en-US" sz="1200" u="none" kern="1200" baseline="0" dirty="0">
                <a:solidFill>
                  <a:schemeClr val="tx1"/>
                </a:solidFill>
                <a:latin typeface="+mn-lt"/>
                <a:ea typeface="+mn-ea"/>
                <a:cs typeface="+mn-cs"/>
              </a:rPr>
              <a:t>“I have examined all religions, and the result is that the Bible is the best book in the world.” – John Adams</a:t>
            </a:r>
          </a:p>
          <a:p>
            <a:pPr marL="171450" indent="-171450">
              <a:buFont typeface="Arial"/>
              <a:buChar char="•"/>
            </a:pPr>
            <a:r>
              <a:rPr lang="en-US" sz="1200" u="none" kern="1200" baseline="0" dirty="0">
                <a:solidFill>
                  <a:schemeClr val="tx1"/>
                </a:solidFill>
                <a:latin typeface="+mn-lt"/>
                <a:ea typeface="+mn-ea"/>
                <a:cs typeface="+mn-cs"/>
              </a:rPr>
              <a:t>“[The Bible] is the rock on which our Republic rests.” – Andrew Jackson</a:t>
            </a:r>
          </a:p>
          <a:p>
            <a:r>
              <a:rPr lang="en-US" dirty="0"/>
              <a:t>Abraham</a:t>
            </a:r>
            <a:r>
              <a:rPr lang="en-US" baseline="0" dirty="0"/>
              <a:t> Lincoln: </a:t>
            </a:r>
          </a:p>
          <a:p>
            <a:pPr marL="171450" indent="-171450">
              <a:buFont typeface="Arial"/>
              <a:buChar char="•"/>
            </a:pPr>
            <a:r>
              <a:rPr lang="en-US" sz="1200" u="none" kern="1200" baseline="0" dirty="0">
                <a:solidFill>
                  <a:schemeClr val="tx1"/>
                </a:solidFill>
                <a:latin typeface="+mn-lt"/>
                <a:ea typeface="+mn-ea"/>
                <a:cs typeface="+mn-cs"/>
              </a:rPr>
              <a:t>“But for this book we could not know right from wrong.” </a:t>
            </a:r>
          </a:p>
          <a:p>
            <a:pPr marL="171450" indent="-171450">
              <a:buFont typeface="Arial"/>
              <a:buChar char="•"/>
            </a:pPr>
            <a:r>
              <a:rPr lang="en-US" sz="1200" u="none" kern="1200" baseline="0" dirty="0">
                <a:solidFill>
                  <a:schemeClr val="tx1"/>
                </a:solidFill>
                <a:latin typeface="+mn-lt"/>
                <a:ea typeface="+mn-ea"/>
                <a:cs typeface="+mn-cs"/>
              </a:rPr>
              <a:t>“I believe the Bible is the best gift God has ever given to man. All the good from The Savior of the world is communicated to us through this Book.”</a:t>
            </a:r>
          </a:p>
          <a:p>
            <a:pPr marL="171450" indent="-171450">
              <a:buFont typeface="Arial"/>
              <a:buChar char="•"/>
            </a:pPr>
            <a:r>
              <a:rPr lang="en-US" sz="1200" u="none" kern="1200" baseline="0" dirty="0">
                <a:solidFill>
                  <a:schemeClr val="tx1"/>
                </a:solidFill>
                <a:latin typeface="+mn-lt"/>
                <a:ea typeface="+mn-ea"/>
                <a:cs typeface="+mn-cs"/>
              </a:rPr>
              <a:t>“Take all that you can of this book upon reason, and the balance on faith, and you will live and die a happier man.” (When a skeptic expressed surprise to see him reading a Bible)</a:t>
            </a:r>
          </a:p>
          <a:p>
            <a:pPr marL="171450" indent="-171450">
              <a:buFont typeface="Arial"/>
              <a:buChar char="•"/>
            </a:pPr>
            <a:r>
              <a:rPr lang="en-US" sz="1200" u="none" kern="1200" baseline="0" dirty="0">
                <a:solidFill>
                  <a:schemeClr val="tx1"/>
                </a:solidFill>
                <a:latin typeface="+mn-lt"/>
                <a:ea typeface="+mn-ea"/>
                <a:cs typeface="+mn-cs"/>
              </a:rPr>
              <a:t>“A thorough knowledge of the Bible is worth more than a college education.” – Teddy Roosevelt</a:t>
            </a:r>
          </a:p>
          <a:p>
            <a:pPr marL="171450" indent="-171450">
              <a:buFont typeface="Arial"/>
              <a:buChar char="•"/>
            </a:pPr>
            <a:r>
              <a:rPr lang="en-US" sz="1200" u="none" kern="1200" baseline="0" dirty="0">
                <a:solidFill>
                  <a:schemeClr val="tx1"/>
                </a:solidFill>
                <a:latin typeface="+mn-lt"/>
                <a:ea typeface="+mn-ea"/>
                <a:cs typeface="+mn-cs"/>
              </a:rPr>
              <a:t>“Within the covers of the Bible are the answers for all the problems men face.” – Ronald Reagan</a:t>
            </a:r>
          </a:p>
          <a:p>
            <a:pPr marL="171450" indent="-171450">
              <a:buFont typeface="Arial"/>
              <a:buChar char="•"/>
            </a:pPr>
            <a:endParaRPr lang="en-US" sz="1200" u="none" kern="1200" baseline="0" dirty="0">
              <a:solidFill>
                <a:schemeClr val="tx1"/>
              </a:solidFill>
              <a:latin typeface="+mn-lt"/>
              <a:ea typeface="+mn-ea"/>
              <a:cs typeface="+mn-cs"/>
            </a:endParaRPr>
          </a:p>
          <a:p>
            <a:pPr marL="171450" indent="-171450">
              <a:buFont typeface="Arial"/>
              <a:buChar char="•"/>
            </a:pPr>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is a book [the Bible] worth all the other books ever printed.  - Patrick Henry</a:t>
            </a:r>
          </a:p>
          <a:p>
            <a:r>
              <a:rPr lang="en-US" sz="1200" u="none" kern="1200" baseline="0" dirty="0">
                <a:solidFill>
                  <a:schemeClr val="tx1"/>
                </a:solidFill>
                <a:latin typeface="+mn-lt"/>
                <a:ea typeface="+mn-ea"/>
                <a:cs typeface="+mn-cs"/>
              </a:rPr>
              <a:t>Education is useless without the Bible. The Bible was America’s basic text book in all fields. God’s Word, contained in the Bible, has furnished all necessary rules to direct our conduct.  - Noah Webster</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8</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a:solidFill>
                  <a:schemeClr val="tx1"/>
                </a:solidFill>
                <a:latin typeface="+mn-lt"/>
                <a:ea typeface="+mn-ea"/>
                <a:cs typeface="+mn-cs"/>
              </a:rPr>
              <a:t>“It is impossible to rightly govern the world without God and the Bible.” – George Washington</a:t>
            </a:r>
          </a:p>
          <a:p>
            <a:pPr marL="171450" indent="-171450">
              <a:buFont typeface="Arial"/>
              <a:buChar char="•"/>
            </a:pPr>
            <a:r>
              <a:rPr lang="en-US" sz="1200" u="none" kern="1200" baseline="0" dirty="0">
                <a:solidFill>
                  <a:schemeClr val="tx1"/>
                </a:solidFill>
                <a:latin typeface="+mn-lt"/>
                <a:ea typeface="+mn-ea"/>
                <a:cs typeface="+mn-cs"/>
              </a:rPr>
              <a:t>“I have examined all religions, and the result is that the Bible is the best book in the world.” – John Adams</a:t>
            </a:r>
          </a:p>
          <a:p>
            <a:pPr marL="171450" indent="-171450">
              <a:buFont typeface="Arial"/>
              <a:buChar char="•"/>
            </a:pPr>
            <a:r>
              <a:rPr lang="en-US" sz="1200" u="none" kern="1200" baseline="0" dirty="0">
                <a:solidFill>
                  <a:schemeClr val="tx1"/>
                </a:solidFill>
                <a:latin typeface="+mn-lt"/>
                <a:ea typeface="+mn-ea"/>
                <a:cs typeface="+mn-cs"/>
              </a:rPr>
              <a:t>“[The Bible] is the rock on which our Republic rests.” – Andrew Jackson</a:t>
            </a:r>
          </a:p>
          <a:p>
            <a:r>
              <a:rPr lang="en-US" dirty="0"/>
              <a:t>Abraham</a:t>
            </a:r>
            <a:r>
              <a:rPr lang="en-US" baseline="0" dirty="0"/>
              <a:t> Lincoln: </a:t>
            </a:r>
          </a:p>
          <a:p>
            <a:pPr marL="171450" indent="-171450">
              <a:buFont typeface="Arial"/>
              <a:buChar char="•"/>
            </a:pPr>
            <a:r>
              <a:rPr lang="en-US" sz="1200" u="none" kern="1200" baseline="0" dirty="0">
                <a:solidFill>
                  <a:schemeClr val="tx1"/>
                </a:solidFill>
                <a:latin typeface="+mn-lt"/>
                <a:ea typeface="+mn-ea"/>
                <a:cs typeface="+mn-cs"/>
              </a:rPr>
              <a:t>“But for this book we could not know right from wrong.” </a:t>
            </a:r>
          </a:p>
          <a:p>
            <a:pPr marL="171450" indent="-171450">
              <a:buFont typeface="Arial"/>
              <a:buChar char="•"/>
            </a:pPr>
            <a:r>
              <a:rPr lang="en-US" sz="1200" u="none" kern="1200" baseline="0" dirty="0">
                <a:solidFill>
                  <a:schemeClr val="tx1"/>
                </a:solidFill>
                <a:latin typeface="+mn-lt"/>
                <a:ea typeface="+mn-ea"/>
                <a:cs typeface="+mn-cs"/>
              </a:rPr>
              <a:t>“I believe the Bible is the best gift God has ever given to man. All the good from The Savior of the world is communicated to us through this Book.”</a:t>
            </a:r>
          </a:p>
          <a:p>
            <a:pPr marL="171450" indent="-171450">
              <a:buFont typeface="Arial"/>
              <a:buChar char="•"/>
            </a:pPr>
            <a:r>
              <a:rPr lang="en-US" sz="1200" u="none" kern="1200" baseline="0" dirty="0">
                <a:solidFill>
                  <a:schemeClr val="tx1"/>
                </a:solidFill>
                <a:latin typeface="+mn-lt"/>
                <a:ea typeface="+mn-ea"/>
                <a:cs typeface="+mn-cs"/>
              </a:rPr>
              <a:t>“Take all that you can of this book upon reason, and the balance on faith, and you will live and die a happier man.” (When a skeptic expressed surprise to see him reading a Bible)</a:t>
            </a:r>
          </a:p>
          <a:p>
            <a:pPr marL="171450" indent="-171450">
              <a:buFont typeface="Arial"/>
              <a:buChar char="•"/>
            </a:pPr>
            <a:r>
              <a:rPr lang="en-US" sz="1200" u="none" kern="1200" baseline="0" dirty="0">
                <a:solidFill>
                  <a:schemeClr val="tx1"/>
                </a:solidFill>
                <a:latin typeface="+mn-lt"/>
                <a:ea typeface="+mn-ea"/>
                <a:cs typeface="+mn-cs"/>
              </a:rPr>
              <a:t>“A thorough knowledge of the Bible is worth more than a college education.” – Teddy Roosevelt</a:t>
            </a:r>
          </a:p>
          <a:p>
            <a:pPr marL="171450" indent="-171450">
              <a:buFont typeface="Arial"/>
              <a:buChar char="•"/>
            </a:pPr>
            <a:r>
              <a:rPr lang="en-US" sz="1200" u="none" kern="1200" baseline="0" dirty="0">
                <a:solidFill>
                  <a:schemeClr val="tx1"/>
                </a:solidFill>
                <a:latin typeface="+mn-lt"/>
                <a:ea typeface="+mn-ea"/>
                <a:cs typeface="+mn-cs"/>
              </a:rPr>
              <a:t>“Within the covers of the Bible are the answers for all the problems men face.” – Ronald Reagan</a:t>
            </a:r>
          </a:p>
          <a:p>
            <a:pPr marL="171450" indent="-171450">
              <a:buFont typeface="Arial"/>
              <a:buChar char="•"/>
            </a:pPr>
            <a:endParaRPr lang="en-US" sz="1200" u="none" kern="1200" baseline="0" dirty="0">
              <a:solidFill>
                <a:schemeClr val="tx1"/>
              </a:solidFill>
              <a:latin typeface="+mn-lt"/>
              <a:ea typeface="+mn-ea"/>
              <a:cs typeface="+mn-cs"/>
            </a:endParaRPr>
          </a:p>
          <a:p>
            <a:pPr marL="171450" indent="-171450">
              <a:buFont typeface="Arial"/>
              <a:buChar char="•"/>
            </a:pPr>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is a book [the Bible] worth all the other books ever printed.  - Patrick Henry</a:t>
            </a:r>
          </a:p>
          <a:p>
            <a:r>
              <a:rPr lang="en-US" sz="1200" u="none" kern="1200" baseline="0" dirty="0">
                <a:solidFill>
                  <a:schemeClr val="tx1"/>
                </a:solidFill>
                <a:latin typeface="+mn-lt"/>
                <a:ea typeface="+mn-ea"/>
                <a:cs typeface="+mn-cs"/>
              </a:rPr>
              <a:t>Education is useless without the Bible. The Bible was America’s basic text book in all fields. God’s Word, contained in the Bible, has furnished all necessary rules to direct our conduct.  - Noah Webster</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9</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a:solidFill>
                  <a:schemeClr val="tx1"/>
                </a:solidFill>
                <a:latin typeface="+mn-lt"/>
                <a:ea typeface="+mn-ea"/>
                <a:cs typeface="+mn-cs"/>
              </a:rPr>
              <a:t>“It is impossible to rightly govern the world without God and the Bible.” – George Washington</a:t>
            </a:r>
          </a:p>
          <a:p>
            <a:pPr marL="171450" indent="-171450">
              <a:buFont typeface="Arial"/>
              <a:buChar char="•"/>
            </a:pPr>
            <a:r>
              <a:rPr lang="en-US" sz="1200" u="none" kern="1200" baseline="0" dirty="0">
                <a:solidFill>
                  <a:schemeClr val="tx1"/>
                </a:solidFill>
                <a:latin typeface="+mn-lt"/>
                <a:ea typeface="+mn-ea"/>
                <a:cs typeface="+mn-cs"/>
              </a:rPr>
              <a:t>“I have examined all religions, and the result is that the Bible is the best book in the world.” – John Adams</a:t>
            </a:r>
          </a:p>
          <a:p>
            <a:pPr marL="171450" indent="-171450">
              <a:buFont typeface="Arial"/>
              <a:buChar char="•"/>
            </a:pPr>
            <a:r>
              <a:rPr lang="en-US" sz="1200" u="none" kern="1200" baseline="0" dirty="0">
                <a:solidFill>
                  <a:schemeClr val="tx1"/>
                </a:solidFill>
                <a:latin typeface="+mn-lt"/>
                <a:ea typeface="+mn-ea"/>
                <a:cs typeface="+mn-cs"/>
              </a:rPr>
              <a:t>“[The Bible] is the rock on which our Republic rests.” – Andrew Jackson</a:t>
            </a:r>
          </a:p>
          <a:p>
            <a:r>
              <a:rPr lang="en-US" dirty="0"/>
              <a:t>Abraham</a:t>
            </a:r>
            <a:r>
              <a:rPr lang="en-US" baseline="0" dirty="0"/>
              <a:t> Lincoln: </a:t>
            </a:r>
          </a:p>
          <a:p>
            <a:pPr marL="171450" indent="-171450">
              <a:buFont typeface="Arial"/>
              <a:buChar char="•"/>
            </a:pPr>
            <a:r>
              <a:rPr lang="en-US" sz="1200" u="none" kern="1200" baseline="0" dirty="0">
                <a:solidFill>
                  <a:schemeClr val="tx1"/>
                </a:solidFill>
                <a:latin typeface="+mn-lt"/>
                <a:ea typeface="+mn-ea"/>
                <a:cs typeface="+mn-cs"/>
              </a:rPr>
              <a:t>“But for this book we could not know right from wrong.” </a:t>
            </a:r>
          </a:p>
          <a:p>
            <a:pPr marL="171450" indent="-171450">
              <a:buFont typeface="Arial"/>
              <a:buChar char="•"/>
            </a:pPr>
            <a:r>
              <a:rPr lang="en-US" sz="1200" u="none" kern="1200" baseline="0" dirty="0">
                <a:solidFill>
                  <a:schemeClr val="tx1"/>
                </a:solidFill>
                <a:latin typeface="+mn-lt"/>
                <a:ea typeface="+mn-ea"/>
                <a:cs typeface="+mn-cs"/>
              </a:rPr>
              <a:t>“I believe the Bible is the best gift God has ever given to man. All the good from The Savior of the world is communicated to us through this Book.”</a:t>
            </a:r>
          </a:p>
          <a:p>
            <a:pPr marL="171450" indent="-171450">
              <a:buFont typeface="Arial"/>
              <a:buChar char="•"/>
            </a:pPr>
            <a:r>
              <a:rPr lang="en-US" sz="1200" u="none" kern="1200" baseline="0" dirty="0">
                <a:solidFill>
                  <a:schemeClr val="tx1"/>
                </a:solidFill>
                <a:latin typeface="+mn-lt"/>
                <a:ea typeface="+mn-ea"/>
                <a:cs typeface="+mn-cs"/>
              </a:rPr>
              <a:t>“Take all that you can of this book upon reason, and the balance on faith, and you will live and die a happier man.” (When a skeptic expressed surprise to see him reading a Bible)</a:t>
            </a:r>
          </a:p>
          <a:p>
            <a:pPr marL="171450" indent="-171450">
              <a:buFont typeface="Arial"/>
              <a:buChar char="•"/>
            </a:pPr>
            <a:r>
              <a:rPr lang="en-US" sz="1200" u="none" kern="1200" baseline="0" dirty="0">
                <a:solidFill>
                  <a:schemeClr val="tx1"/>
                </a:solidFill>
                <a:latin typeface="+mn-lt"/>
                <a:ea typeface="+mn-ea"/>
                <a:cs typeface="+mn-cs"/>
              </a:rPr>
              <a:t>“A thorough knowledge of the Bible is worth more than a college education.” – Teddy Roosevelt</a:t>
            </a:r>
          </a:p>
          <a:p>
            <a:pPr marL="171450" indent="-171450">
              <a:buFont typeface="Arial"/>
              <a:buChar char="•"/>
            </a:pPr>
            <a:r>
              <a:rPr lang="en-US" sz="1200" u="none" kern="1200" baseline="0" dirty="0">
                <a:solidFill>
                  <a:schemeClr val="tx1"/>
                </a:solidFill>
                <a:latin typeface="+mn-lt"/>
                <a:ea typeface="+mn-ea"/>
                <a:cs typeface="+mn-cs"/>
              </a:rPr>
              <a:t>“Within the covers of the Bible are the answers for all the problems men face.” – Ronald Reagan</a:t>
            </a:r>
          </a:p>
          <a:p>
            <a:pPr marL="171450" indent="-171450">
              <a:buFont typeface="Arial"/>
              <a:buChar char="•"/>
            </a:pPr>
            <a:endParaRPr lang="en-US" sz="1200" u="none" kern="1200" baseline="0" dirty="0">
              <a:solidFill>
                <a:schemeClr val="tx1"/>
              </a:solidFill>
              <a:latin typeface="+mn-lt"/>
              <a:ea typeface="+mn-ea"/>
              <a:cs typeface="+mn-cs"/>
            </a:endParaRPr>
          </a:p>
          <a:p>
            <a:pPr marL="171450" indent="-171450">
              <a:buFont typeface="Arial"/>
              <a:buChar char="•"/>
            </a:pPr>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is a book [the Bible] worth all the other books ever printed.  - Patrick Henry</a:t>
            </a:r>
          </a:p>
          <a:p>
            <a:r>
              <a:rPr lang="en-US" sz="1200" u="none" kern="1200" baseline="0" dirty="0">
                <a:solidFill>
                  <a:schemeClr val="tx1"/>
                </a:solidFill>
                <a:latin typeface="+mn-lt"/>
                <a:ea typeface="+mn-ea"/>
                <a:cs typeface="+mn-cs"/>
              </a:rPr>
              <a:t>Education is useless without the Bible. The Bible was America’s basic text book in all fields. God’s Word, contained in the Bible, has furnished all necessary rules to direct our conduct.  - Noah Webster</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10</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There is a book [the Bible] worth all the other books ever printed.  - Patrick Henry</a:t>
            </a:r>
          </a:p>
          <a:p>
            <a:r>
              <a:rPr lang="en-US" sz="1200" u="none" kern="1200" baseline="0" dirty="0">
                <a:solidFill>
                  <a:schemeClr val="tx1"/>
                </a:solidFill>
                <a:latin typeface="+mn-lt"/>
                <a:ea typeface="+mn-ea"/>
                <a:cs typeface="+mn-cs"/>
              </a:rPr>
              <a:t>Education is useless without the Bible. The Bible was America’s basic text book in all fields. God’s Word, contained in the Bible, has furnished all necessary rules to direct our conduct.  - Noah Webster</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11</a:t>
            </a:fld>
            <a:endParaRPr lang="en-US"/>
          </a:p>
        </p:txBody>
      </p:sp>
    </p:spTree>
    <p:extLst>
      <p:ext uri="{BB962C8B-B14F-4D97-AF65-F5344CB8AC3E}">
        <p14:creationId xmlns:p14="http://schemas.microsoft.com/office/powerpoint/2010/main" val="363844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There is a book [the Bible] worth all the other books ever printed.  - Patrick Henry</a:t>
            </a:r>
          </a:p>
          <a:p>
            <a:r>
              <a:rPr lang="en-US" sz="1200" u="none" kern="1200" baseline="0" dirty="0">
                <a:solidFill>
                  <a:schemeClr val="tx1"/>
                </a:solidFill>
                <a:latin typeface="+mn-lt"/>
                <a:ea typeface="+mn-ea"/>
                <a:cs typeface="+mn-cs"/>
              </a:rPr>
              <a:t>Education is useless without the Bible. The Bible was America’s basic text book in all fields. God’s Word, contained in the Bible, has furnished all necessary rules to direct our conduct.  - Noah Webster</a:t>
            </a:r>
            <a:endParaRPr lang="en-US" dirty="0"/>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Washington Monument is covered in Scripture</a:t>
            </a:r>
          </a:p>
          <a:p>
            <a:r>
              <a:rPr lang="en-US" sz="1200" u="none" kern="1200" baseline="0" dirty="0">
                <a:solidFill>
                  <a:schemeClr val="tx1"/>
                </a:solidFill>
                <a:latin typeface="+mn-lt"/>
                <a:ea typeface="+mn-ea"/>
                <a:cs typeface="+mn-cs"/>
              </a:rPr>
              <a:t>Holiness to the Lord (Exodus 28:26, 30:30, Isaiah 23:18, Zechariah 14:20)</a:t>
            </a:r>
          </a:p>
          <a:p>
            <a:r>
              <a:rPr lang="en-US" sz="1200" u="none" kern="1200" baseline="0" dirty="0">
                <a:solidFill>
                  <a:schemeClr val="tx1"/>
                </a:solidFill>
                <a:latin typeface="+mn-lt"/>
                <a:ea typeface="+mn-ea"/>
                <a:cs typeface="+mn-cs"/>
              </a:rPr>
              <a:t>Search the Scriptures (John 5:39)</a:t>
            </a:r>
          </a:p>
          <a:p>
            <a:r>
              <a:rPr lang="en-US" sz="1200" u="none" kern="1200" baseline="0" dirty="0">
                <a:solidFill>
                  <a:schemeClr val="tx1"/>
                </a:solidFill>
                <a:latin typeface="+mn-lt"/>
                <a:ea typeface="+mn-ea"/>
                <a:cs typeface="+mn-cs"/>
              </a:rPr>
              <a:t>The memory of the just is blessed (Proverbs 10:7)</a:t>
            </a:r>
          </a:p>
          <a:p>
            <a:r>
              <a:rPr lang="en-US" sz="1200" u="none" kern="1200" baseline="0" dirty="0">
                <a:solidFill>
                  <a:schemeClr val="tx1"/>
                </a:solidFill>
                <a:latin typeface="+mn-lt"/>
                <a:ea typeface="+mn-ea"/>
                <a:cs typeface="+mn-cs"/>
              </a:rPr>
              <a:t>May Heaven to this Union continue its beneficence</a:t>
            </a:r>
          </a:p>
          <a:p>
            <a:r>
              <a:rPr lang="en-US" sz="1200" u="none" kern="1200" baseline="0" dirty="0">
                <a:solidFill>
                  <a:schemeClr val="tx1"/>
                </a:solidFill>
                <a:latin typeface="+mn-lt"/>
                <a:ea typeface="+mn-ea"/>
                <a:cs typeface="+mn-cs"/>
              </a:rPr>
              <a:t>In God We Trust</a:t>
            </a:r>
          </a:p>
          <a:p>
            <a:r>
              <a:rPr lang="en-US" sz="1200" u="none" kern="1200" baseline="0" dirty="0">
                <a:solidFill>
                  <a:schemeClr val="tx1"/>
                </a:solidFill>
                <a:latin typeface="+mn-lt"/>
                <a:ea typeface="+mn-ea"/>
                <a:cs typeface="+mn-cs"/>
              </a:rPr>
              <a:t>“Praise be to God” (engraved on the monument’s capstone in Latin as “</a:t>
            </a:r>
            <a:r>
              <a:rPr lang="en-US" sz="1200" u="none" kern="1200" baseline="0" dirty="0" err="1">
                <a:solidFill>
                  <a:schemeClr val="tx1"/>
                </a:solidFill>
                <a:latin typeface="+mn-lt"/>
                <a:ea typeface="+mn-ea"/>
                <a:cs typeface="+mn-cs"/>
              </a:rPr>
              <a:t>Laus</a:t>
            </a:r>
            <a:r>
              <a:rPr lang="en-US" sz="1200" u="none" kern="1200" baseline="0" dirty="0">
                <a:solidFill>
                  <a:schemeClr val="tx1"/>
                </a:solidFill>
                <a:latin typeface="+mn-lt"/>
                <a:ea typeface="+mn-ea"/>
                <a:cs typeface="+mn-cs"/>
              </a:rPr>
              <a:t> </a:t>
            </a:r>
            <a:r>
              <a:rPr lang="en-US" sz="1200" u="none" kern="1200" baseline="0" dirty="0" err="1">
                <a:solidFill>
                  <a:schemeClr val="tx1"/>
                </a:solidFill>
                <a:latin typeface="+mn-lt"/>
                <a:ea typeface="+mn-ea"/>
                <a:cs typeface="+mn-cs"/>
              </a:rPr>
              <a:t>Deo</a:t>
            </a:r>
            <a:r>
              <a:rPr lang="en-US" sz="1200" u="non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D482336-E256-8A44-A8E3-03604952129A}" type="slidenum">
              <a:rPr lang="en-US" smtClean="0"/>
              <a:t>12</a:t>
            </a:fld>
            <a:endParaRPr lang="en-US"/>
          </a:p>
        </p:txBody>
      </p:sp>
    </p:spTree>
    <p:extLst>
      <p:ext uri="{BB962C8B-B14F-4D97-AF65-F5344CB8AC3E}">
        <p14:creationId xmlns:p14="http://schemas.microsoft.com/office/powerpoint/2010/main" val="3638444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72989"/>
            <a:ext cx="7772400" cy="1470025"/>
          </a:xfrm>
        </p:spPr>
        <p:txBody>
          <a:bodyPr>
            <a:normAutofit/>
          </a:bodyPr>
          <a:lstStyle>
            <a:lvl1pPr>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4978028"/>
            <a:ext cx="6400800" cy="74327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02C52F1-8678-2E4D-AC70-D5CAB320E0F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010E-0E08-AD47-BEE6-2CF68D4E3821}" type="slidenum">
              <a:rPr lang="en-US" smtClean="0"/>
              <a:t>‹#›</a:t>
            </a:fld>
            <a:endParaRPr lang="en-US"/>
          </a:p>
        </p:txBody>
      </p:sp>
      <p:pic>
        <p:nvPicPr>
          <p:cNvPr id="8" name="Picture 7" descr="09022018-Study2ndTi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89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C52F1-8678-2E4D-AC70-D5CAB320E0F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339847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C52F1-8678-2E4D-AC70-D5CAB320E0F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348899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9022018-Study2ndTim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57766"/>
            <a:ext cx="8229600" cy="1143000"/>
          </a:xfrm>
        </p:spPr>
        <p:txBody>
          <a:bodyPr/>
          <a:lstStyle/>
          <a:p>
            <a:r>
              <a:rPr lang="en-US"/>
              <a:t>Click to edit Master title style</a:t>
            </a:r>
          </a:p>
        </p:txBody>
      </p:sp>
      <p:sp>
        <p:nvSpPr>
          <p:cNvPr id="3" name="Content Placeholder 2"/>
          <p:cNvSpPr>
            <a:spLocks noGrp="1"/>
          </p:cNvSpPr>
          <p:nvPr>
            <p:ph idx="1"/>
          </p:nvPr>
        </p:nvSpPr>
        <p:spPr>
          <a:xfrm>
            <a:off x="457200" y="2553402"/>
            <a:ext cx="8229600" cy="3572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02C52F1-8678-2E4D-AC70-D5CAB320E0F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1808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C52F1-8678-2E4D-AC70-D5CAB320E0F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11608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2C52F1-8678-2E4D-AC70-D5CAB320E0F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62220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2C52F1-8678-2E4D-AC70-D5CAB320E0F7}"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124491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2C52F1-8678-2E4D-AC70-D5CAB320E0F7}"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210634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C52F1-8678-2E4D-AC70-D5CAB320E0F7}"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7138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2C52F1-8678-2E4D-AC70-D5CAB320E0F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346345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2C52F1-8678-2E4D-AC70-D5CAB320E0F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4010E-0E08-AD47-BEE6-2CF68D4E3821}" type="slidenum">
              <a:rPr lang="en-US" smtClean="0"/>
              <a:t>‹#›</a:t>
            </a:fld>
            <a:endParaRPr lang="en-US"/>
          </a:p>
        </p:txBody>
      </p:sp>
    </p:spTree>
    <p:extLst>
      <p:ext uri="{BB962C8B-B14F-4D97-AF65-F5344CB8AC3E}">
        <p14:creationId xmlns:p14="http://schemas.microsoft.com/office/powerpoint/2010/main" val="113655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C52F1-8678-2E4D-AC70-D5CAB320E0F7}" type="datetimeFigureOut">
              <a:rPr lang="en-US" smtClean="0"/>
              <a:t>9/30/2018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4010E-0E08-AD47-BEE6-2CF68D4E3821}" type="slidenum">
              <a:rPr lang="en-US" smtClean="0"/>
              <a:t>‹#›</a:t>
            </a:fld>
            <a:endParaRPr lang="en-US"/>
          </a:p>
        </p:txBody>
      </p:sp>
    </p:spTree>
    <p:extLst>
      <p:ext uri="{BB962C8B-B14F-4D97-AF65-F5344CB8AC3E}">
        <p14:creationId xmlns:p14="http://schemas.microsoft.com/office/powerpoint/2010/main" val="244145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Timothy 3.14-17</a:t>
            </a:r>
          </a:p>
        </p:txBody>
      </p:sp>
      <p:sp>
        <p:nvSpPr>
          <p:cNvPr id="3" name="Content Placeholder 2"/>
          <p:cNvSpPr>
            <a:spLocks noGrp="1"/>
          </p:cNvSpPr>
          <p:nvPr>
            <p:ph idx="1"/>
          </p:nvPr>
        </p:nvSpPr>
        <p:spPr/>
        <p:txBody>
          <a:bodyPr>
            <a:normAutofit fontScale="85000" lnSpcReduction="10000"/>
          </a:bodyPr>
          <a:lstStyle/>
          <a:p>
            <a:pPr marL="0" indent="0">
              <a:buNone/>
            </a:pPr>
            <a:r>
              <a:rPr lang="en-US" baseline="30000" dirty="0"/>
              <a:t>14 </a:t>
            </a:r>
            <a:r>
              <a:rPr lang="en-US" dirty="0"/>
              <a:t>But as for you, continue in what you have learned and have firmly believed, knowing from whom you learned it </a:t>
            </a:r>
            <a:r>
              <a:rPr lang="en-US" baseline="30000" dirty="0"/>
              <a:t>15 </a:t>
            </a:r>
            <a:r>
              <a:rPr lang="en-US" dirty="0"/>
              <a:t>and how from childhood you have been acquainted with the sacred writings, which are able to make you wise for salvation through faith in Christ Jesus. </a:t>
            </a:r>
            <a:r>
              <a:rPr lang="en-US" baseline="30000" dirty="0"/>
              <a:t>16 </a:t>
            </a:r>
            <a:r>
              <a:rPr lang="en-US" dirty="0"/>
              <a:t>All Scripture is breathed out by God and profitable for teaching, for reproof, for correction, and for training in righteousness, </a:t>
            </a:r>
            <a:r>
              <a:rPr lang="en-US" baseline="30000" dirty="0"/>
              <a:t>17 </a:t>
            </a:r>
            <a:r>
              <a:rPr lang="en-US" dirty="0"/>
              <a:t>that the man of God may be complete, equipped for every good work.</a:t>
            </a:r>
          </a:p>
        </p:txBody>
      </p:sp>
    </p:spTree>
    <p:extLst>
      <p:ext uri="{BB962C8B-B14F-4D97-AF65-F5344CB8AC3E}">
        <p14:creationId xmlns:p14="http://schemas.microsoft.com/office/powerpoint/2010/main" val="93725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713745" y="2233993"/>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2237912"/>
            <a:ext cx="3016446" cy="3351687"/>
          </a:xfrm>
          <a:prstGeom prst="rect">
            <a:avLst/>
          </a:prstGeom>
          <a:noFill/>
        </p:spPr>
        <p:txBody>
          <a:bodyPr wrap="square" rtlCol="0">
            <a:spAutoFit/>
          </a:bodyPr>
          <a:lstStyle/>
          <a:p>
            <a:r>
              <a:rPr lang="en-US" sz="3200" dirty="0"/>
              <a:t>“A thorough knowledge of the Bible is worth more than a college education.” </a:t>
            </a:r>
          </a:p>
        </p:txBody>
      </p:sp>
    </p:spTree>
    <p:extLst>
      <p:ext uri="{BB962C8B-B14F-4D97-AF65-F5344CB8AC3E}">
        <p14:creationId xmlns:p14="http://schemas.microsoft.com/office/powerpoint/2010/main" val="68283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Picture 11"/>
          <p:cNvPicPr>
            <a:picLocks noChangeAspect="1"/>
          </p:cNvPicPr>
          <p:nvPr/>
        </p:nvPicPr>
        <p:blipFill>
          <a:blip r:embed="rId3"/>
          <a:stretch>
            <a:fillRect/>
          </a:stretch>
        </p:blipFill>
        <p:spPr>
          <a:xfrm>
            <a:off x="3657600" y="2690336"/>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2690336"/>
            <a:ext cx="3016446" cy="3046988"/>
          </a:xfrm>
          <a:prstGeom prst="rect">
            <a:avLst/>
          </a:prstGeom>
          <a:noFill/>
        </p:spPr>
        <p:txBody>
          <a:bodyPr wrap="square" rtlCol="0">
            <a:spAutoFit/>
          </a:bodyPr>
          <a:lstStyle/>
          <a:p>
            <a:r>
              <a:rPr lang="en-US" sz="3200" dirty="0"/>
              <a:t>“Within the covers of the Bible are the answers for all the problems men face.</a:t>
            </a:r>
          </a:p>
        </p:txBody>
      </p:sp>
    </p:spTree>
    <p:extLst>
      <p:ext uri="{BB962C8B-B14F-4D97-AF65-F5344CB8AC3E}">
        <p14:creationId xmlns:p14="http://schemas.microsoft.com/office/powerpoint/2010/main" val="32225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35768" y="1193630"/>
            <a:ext cx="3817102" cy="5664370"/>
          </a:xfrm>
          <a:prstGeom prst="rect">
            <a:avLst/>
          </a:prstGeom>
        </p:spPr>
      </p:pic>
      <p:sp>
        <p:nvSpPr>
          <p:cNvPr id="3" name="TextBox 2"/>
          <p:cNvSpPr txBox="1"/>
          <p:nvPr/>
        </p:nvSpPr>
        <p:spPr>
          <a:xfrm>
            <a:off x="354835" y="1493914"/>
            <a:ext cx="4183316" cy="4524315"/>
          </a:xfrm>
          <a:prstGeom prst="rect">
            <a:avLst/>
          </a:prstGeom>
          <a:noFill/>
        </p:spPr>
        <p:txBody>
          <a:bodyPr wrap="square" rtlCol="0">
            <a:spAutoFit/>
          </a:bodyPr>
          <a:lstStyle/>
          <a:p>
            <a:pPr marL="457200" indent="-457200">
              <a:buFont typeface="Arial"/>
              <a:buChar char="•"/>
            </a:pPr>
            <a:r>
              <a:rPr lang="en-US" sz="3200" dirty="0"/>
              <a:t>Holiness to the Lord </a:t>
            </a:r>
          </a:p>
          <a:p>
            <a:pPr marL="457200" indent="-457200">
              <a:buFont typeface="Arial"/>
              <a:buChar char="•"/>
            </a:pPr>
            <a:r>
              <a:rPr lang="en-US" sz="3200" dirty="0"/>
              <a:t>Search the Scriptures </a:t>
            </a:r>
          </a:p>
          <a:p>
            <a:pPr marL="457200" indent="-457200">
              <a:buFont typeface="Arial"/>
              <a:buChar char="•"/>
            </a:pPr>
            <a:r>
              <a:rPr lang="en-US" sz="3200" dirty="0"/>
              <a:t>The memory of the just is blessed </a:t>
            </a:r>
          </a:p>
          <a:p>
            <a:pPr marL="457200" indent="-457200">
              <a:buFont typeface="Arial"/>
              <a:buChar char="•"/>
            </a:pPr>
            <a:r>
              <a:rPr lang="en-US" sz="3200" dirty="0"/>
              <a:t>May Heaven to this Union continue its beneficence</a:t>
            </a:r>
          </a:p>
          <a:p>
            <a:pPr marL="457200" indent="-457200">
              <a:buFont typeface="Arial"/>
              <a:buChar char="•"/>
            </a:pPr>
            <a:r>
              <a:rPr lang="en-US" sz="3200" dirty="0"/>
              <a:t>In God We Trust</a:t>
            </a:r>
          </a:p>
          <a:p>
            <a:pPr marL="457200" indent="-457200">
              <a:buFont typeface="Arial"/>
              <a:buChar char="•"/>
            </a:pPr>
            <a:r>
              <a:rPr lang="en-US" sz="3200" dirty="0"/>
              <a:t>“Praise be to God” </a:t>
            </a:r>
          </a:p>
        </p:txBody>
      </p:sp>
    </p:spTree>
    <p:extLst>
      <p:ext uri="{BB962C8B-B14F-4D97-AF65-F5344CB8AC3E}">
        <p14:creationId xmlns:p14="http://schemas.microsoft.com/office/powerpoint/2010/main" val="292812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Gospel At Work</a:t>
            </a:r>
          </a:p>
        </p:txBody>
      </p:sp>
      <p:sp>
        <p:nvSpPr>
          <p:cNvPr id="3" name="Content Placeholder 2"/>
          <p:cNvSpPr>
            <a:spLocks noGrp="1"/>
          </p:cNvSpPr>
          <p:nvPr>
            <p:ph idx="1"/>
          </p:nvPr>
        </p:nvSpPr>
        <p:spPr/>
        <p:txBody>
          <a:bodyPr numCol="1">
            <a:normAutofit/>
          </a:bodyPr>
          <a:lstStyle/>
          <a:p>
            <a:r>
              <a:rPr lang="en-US" dirty="0"/>
              <a:t>What Works: </a:t>
            </a:r>
          </a:p>
          <a:p>
            <a:pPr lvl="1"/>
            <a:r>
              <a:rPr lang="en-US" dirty="0"/>
              <a:t>We are to learn — requires teaching! </a:t>
            </a:r>
          </a:p>
          <a:p>
            <a:pPr lvl="1"/>
            <a:r>
              <a:rPr lang="en-US" dirty="0"/>
              <a:t>We are to be convinced — requires motivating!</a:t>
            </a:r>
          </a:p>
          <a:p>
            <a:r>
              <a:rPr lang="en-US" dirty="0"/>
              <a:t>What Fails: </a:t>
            </a:r>
          </a:p>
          <a:p>
            <a:pPr lvl="1"/>
            <a:r>
              <a:rPr lang="en-US" dirty="0"/>
              <a:t>Only teaching does not save souls</a:t>
            </a:r>
          </a:p>
          <a:p>
            <a:pPr lvl="1"/>
            <a:r>
              <a:rPr lang="en-US" dirty="0"/>
              <a:t>Only motivating does not save souls</a:t>
            </a:r>
          </a:p>
        </p:txBody>
      </p:sp>
    </p:spTree>
    <p:extLst>
      <p:ext uri="{BB962C8B-B14F-4D97-AF65-F5344CB8AC3E}">
        <p14:creationId xmlns:p14="http://schemas.microsoft.com/office/powerpoint/2010/main" val="371630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Gospel Is Throughout</a:t>
            </a:r>
          </a:p>
        </p:txBody>
      </p:sp>
      <p:sp>
        <p:nvSpPr>
          <p:cNvPr id="3" name="Content Placeholder 2"/>
          <p:cNvSpPr>
            <a:spLocks noGrp="1"/>
          </p:cNvSpPr>
          <p:nvPr>
            <p:ph idx="1"/>
          </p:nvPr>
        </p:nvSpPr>
        <p:spPr/>
        <p:txBody>
          <a:bodyPr/>
          <a:lstStyle/>
          <a:p>
            <a:r>
              <a:rPr lang="en-US" dirty="0"/>
              <a:t>Timothy was taught the Gospel with the Old Testament</a:t>
            </a:r>
          </a:p>
          <a:p>
            <a:r>
              <a:rPr lang="en-US" dirty="0"/>
              <a:t>Timothy was convinced of the Gospel by his mother and grandmother (1.5)</a:t>
            </a:r>
          </a:p>
          <a:p>
            <a:r>
              <a:rPr lang="en-US" dirty="0"/>
              <a:t>All Scriptures can be used to share the Gospel and change lives</a:t>
            </a:r>
          </a:p>
          <a:p>
            <a:endParaRPr lang="en-US" dirty="0"/>
          </a:p>
        </p:txBody>
      </p:sp>
    </p:spTree>
    <p:extLst>
      <p:ext uri="{BB962C8B-B14F-4D97-AF65-F5344CB8AC3E}">
        <p14:creationId xmlns:p14="http://schemas.microsoft.com/office/powerpoint/2010/main" val="397608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Goal of Scripture</a:t>
            </a:r>
          </a:p>
        </p:txBody>
      </p:sp>
      <p:sp>
        <p:nvSpPr>
          <p:cNvPr id="3" name="Content Placeholder 2"/>
          <p:cNvSpPr>
            <a:spLocks noGrp="1"/>
          </p:cNvSpPr>
          <p:nvPr>
            <p:ph idx="1"/>
          </p:nvPr>
        </p:nvSpPr>
        <p:spPr/>
        <p:txBody>
          <a:bodyPr>
            <a:normAutofit fontScale="85000" lnSpcReduction="20000"/>
          </a:bodyPr>
          <a:lstStyle/>
          <a:p>
            <a:r>
              <a:rPr lang="en-US" dirty="0"/>
              <a:t>Convert (1 Tim 1.5, 8-11)</a:t>
            </a:r>
          </a:p>
          <a:p>
            <a:r>
              <a:rPr lang="en-US" dirty="0"/>
              <a:t>Teach</a:t>
            </a:r>
          </a:p>
          <a:p>
            <a:r>
              <a:rPr lang="en-US" dirty="0"/>
              <a:t>Reprove</a:t>
            </a:r>
          </a:p>
          <a:p>
            <a:r>
              <a:rPr lang="en-US" dirty="0"/>
              <a:t>Correct</a:t>
            </a:r>
          </a:p>
          <a:p>
            <a:r>
              <a:rPr lang="en-US" dirty="0"/>
              <a:t>Train in righteousness</a:t>
            </a:r>
          </a:p>
          <a:p>
            <a:r>
              <a:rPr lang="en-US" dirty="0"/>
              <a:t>Completeness</a:t>
            </a:r>
          </a:p>
          <a:p>
            <a:r>
              <a:rPr lang="en-US" dirty="0"/>
              <a:t>Equip completely</a:t>
            </a:r>
          </a:p>
          <a:p>
            <a:r>
              <a:rPr lang="en-US" dirty="0"/>
              <a:t>Cause us to work good works</a:t>
            </a:r>
          </a:p>
        </p:txBody>
      </p:sp>
    </p:spTree>
    <p:extLst>
      <p:ext uri="{BB962C8B-B14F-4D97-AF65-F5344CB8AC3E}">
        <p14:creationId xmlns:p14="http://schemas.microsoft.com/office/powerpoint/2010/main" val="148375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11"/>
            <a:ext cx="7772400" cy="1470025"/>
          </a:xfrm>
        </p:spPr>
        <p:txBody>
          <a:bodyPr/>
          <a:lstStyle/>
          <a:p>
            <a:r>
              <a:rPr lang="en-US" dirty="0"/>
              <a:t>2 Timothy 3.14-17</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025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30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11"/>
            <a:ext cx="7772400" cy="1470025"/>
          </a:xfrm>
        </p:spPr>
        <p:txBody>
          <a:bodyPr/>
          <a:lstStyle/>
          <a:p>
            <a:r>
              <a:rPr lang="en-US" dirty="0"/>
              <a:t>2 Timothy 3.14-17</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92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3657600" y="2502261"/>
            <a:ext cx="5257800" cy="2966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457200" y="2838437"/>
            <a:ext cx="3016446" cy="3046988"/>
          </a:xfrm>
          <a:prstGeom prst="rect">
            <a:avLst/>
          </a:prstGeom>
          <a:noFill/>
        </p:spPr>
        <p:txBody>
          <a:bodyPr wrap="square" rtlCol="0">
            <a:spAutoFit/>
          </a:bodyPr>
          <a:lstStyle/>
          <a:p>
            <a:pPr marL="171450" indent="-171450">
              <a:buFont typeface="Arial"/>
              <a:buChar char="•"/>
            </a:pPr>
            <a:r>
              <a:rPr lang="en-US" sz="3200" dirty="0"/>
              <a:t>“It is impossible to rightly govern the world without God and the Bible.” –</a:t>
            </a:r>
          </a:p>
        </p:txBody>
      </p:sp>
    </p:spTree>
    <p:extLst>
      <p:ext uri="{BB962C8B-B14F-4D97-AF65-F5344CB8AC3E}">
        <p14:creationId xmlns:p14="http://schemas.microsoft.com/office/powerpoint/2010/main" val="27401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p:cNvPicPr>
            <a:picLocks noChangeAspect="1"/>
          </p:cNvPicPr>
          <p:nvPr/>
        </p:nvPicPr>
        <p:blipFill>
          <a:blip r:embed="rId3"/>
          <a:stretch>
            <a:fillRect/>
          </a:stretch>
        </p:blipFill>
        <p:spPr>
          <a:xfrm>
            <a:off x="3676276" y="2400766"/>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2838437"/>
            <a:ext cx="3035122" cy="3539430"/>
          </a:xfrm>
          <a:prstGeom prst="rect">
            <a:avLst/>
          </a:prstGeom>
          <a:noFill/>
        </p:spPr>
        <p:txBody>
          <a:bodyPr wrap="square" rtlCol="0">
            <a:spAutoFit/>
          </a:bodyPr>
          <a:lstStyle/>
          <a:p>
            <a:r>
              <a:rPr lang="en-US" sz="3200" dirty="0"/>
              <a:t>“I have examined all religions, and the result is that the Bible is the best book in the world.” </a:t>
            </a:r>
          </a:p>
        </p:txBody>
      </p:sp>
    </p:spTree>
    <p:extLst>
      <p:ext uri="{BB962C8B-B14F-4D97-AF65-F5344CB8AC3E}">
        <p14:creationId xmlns:p14="http://schemas.microsoft.com/office/powerpoint/2010/main" val="215353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Picture 8"/>
          <p:cNvPicPr>
            <a:picLocks noChangeAspect="1"/>
          </p:cNvPicPr>
          <p:nvPr/>
        </p:nvPicPr>
        <p:blipFill>
          <a:blip r:embed="rId3"/>
          <a:stretch>
            <a:fillRect/>
          </a:stretch>
        </p:blipFill>
        <p:spPr>
          <a:xfrm>
            <a:off x="3713745" y="2400766"/>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2670372"/>
            <a:ext cx="3035122" cy="2062103"/>
          </a:xfrm>
          <a:prstGeom prst="rect">
            <a:avLst/>
          </a:prstGeom>
          <a:noFill/>
        </p:spPr>
        <p:txBody>
          <a:bodyPr wrap="square" rtlCol="0">
            <a:spAutoFit/>
          </a:bodyPr>
          <a:lstStyle/>
          <a:p>
            <a:r>
              <a:rPr lang="en-US" sz="3200" dirty="0"/>
              <a:t>“[The Bible] is the rock on which our Republic rests.”</a:t>
            </a:r>
          </a:p>
        </p:txBody>
      </p:sp>
    </p:spTree>
    <p:extLst>
      <p:ext uri="{BB962C8B-B14F-4D97-AF65-F5344CB8AC3E}">
        <p14:creationId xmlns:p14="http://schemas.microsoft.com/office/powerpoint/2010/main" val="406852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713745" y="2400766"/>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2763741"/>
            <a:ext cx="3053797" cy="2062103"/>
          </a:xfrm>
          <a:prstGeom prst="rect">
            <a:avLst/>
          </a:prstGeom>
          <a:noFill/>
        </p:spPr>
        <p:txBody>
          <a:bodyPr wrap="square" rtlCol="0">
            <a:spAutoFit/>
          </a:bodyPr>
          <a:lstStyle/>
          <a:p>
            <a:r>
              <a:rPr lang="en-US" sz="3200" dirty="0"/>
              <a:t>“But for this book we could not know right from wrong.”</a:t>
            </a:r>
          </a:p>
        </p:txBody>
      </p:sp>
    </p:spTree>
    <p:extLst>
      <p:ext uri="{BB962C8B-B14F-4D97-AF65-F5344CB8AC3E}">
        <p14:creationId xmlns:p14="http://schemas.microsoft.com/office/powerpoint/2010/main" val="266211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713745" y="2400766"/>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1118390"/>
            <a:ext cx="3053797" cy="5016757"/>
          </a:xfrm>
          <a:prstGeom prst="rect">
            <a:avLst/>
          </a:prstGeom>
          <a:noFill/>
        </p:spPr>
        <p:txBody>
          <a:bodyPr wrap="square" rtlCol="0">
            <a:spAutoFit/>
          </a:bodyPr>
          <a:lstStyle/>
          <a:p>
            <a:r>
              <a:rPr lang="en-US" sz="3200" dirty="0"/>
              <a:t>“I believe the Bible is the best gift God has ever given to man. All the good from The Savior of the world is communicated to us through this Book.”</a:t>
            </a:r>
          </a:p>
        </p:txBody>
      </p:sp>
    </p:spTree>
    <p:extLst>
      <p:ext uri="{BB962C8B-B14F-4D97-AF65-F5344CB8AC3E}">
        <p14:creationId xmlns:p14="http://schemas.microsoft.com/office/powerpoint/2010/main" val="170001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713745" y="2400766"/>
            <a:ext cx="5257800" cy="296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 y="2016784"/>
            <a:ext cx="3053797" cy="4031873"/>
          </a:xfrm>
          <a:prstGeom prst="rect">
            <a:avLst/>
          </a:prstGeom>
          <a:noFill/>
        </p:spPr>
        <p:txBody>
          <a:bodyPr wrap="square" rtlCol="0">
            <a:spAutoFit/>
          </a:bodyPr>
          <a:lstStyle/>
          <a:p>
            <a:r>
              <a:rPr lang="en-US" sz="3200" dirty="0"/>
              <a:t>“Take all that you can of this book upon reason, and the balance on faith, and you will live and die a happier man.</a:t>
            </a:r>
          </a:p>
        </p:txBody>
      </p:sp>
    </p:spTree>
    <p:extLst>
      <p:ext uri="{BB962C8B-B14F-4D97-AF65-F5344CB8AC3E}">
        <p14:creationId xmlns:p14="http://schemas.microsoft.com/office/powerpoint/2010/main" val="1384706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13085</TotalTime>
  <Words>1510</Words>
  <Application>Microsoft Office PowerPoint</Application>
  <PresentationFormat>On-screen Show (4:3)</PresentationFormat>
  <Paragraphs>115</Paragraphs>
  <Slides>16</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2 Timothy 3.14-17</vt:lpstr>
      <vt:lpstr>PowerPoint Presentation</vt:lpstr>
      <vt:lpstr>2 Timothy 3.14-17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Gospel At Work</vt:lpstr>
      <vt:lpstr>The Gospel Is Throughout</vt:lpstr>
      <vt:lpstr>The Goal of Scripture</vt:lpstr>
      <vt:lpstr>2 Timothy 3.14-17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Timothy 1.1-7</dc:title>
  <dc:creator>Joseph Shanks</dc:creator>
  <cp:lastModifiedBy>EastShelby</cp:lastModifiedBy>
  <cp:revision>46</cp:revision>
  <dcterms:created xsi:type="dcterms:W3CDTF">2018-08-28T19:07:21Z</dcterms:created>
  <dcterms:modified xsi:type="dcterms:W3CDTF">2018-09-30T16:52:18Z</dcterms:modified>
</cp:coreProperties>
</file>