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4" r:id="rId2"/>
    <p:sldId id="263" r:id="rId3"/>
    <p:sldId id="256" r:id="rId4"/>
    <p:sldId id="265" r:id="rId5"/>
    <p:sldId id="269" r:id="rId6"/>
    <p:sldId id="270" r:id="rId7"/>
    <p:sldId id="271" r:id="rId8"/>
    <p:sldId id="272" r:id="rId9"/>
    <p:sldId id="273"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70727" autoAdjust="0"/>
  </p:normalViewPr>
  <p:slideViewPr>
    <p:cSldViewPr snapToGrid="0" snapToObjects="1">
      <p:cViewPr varScale="1">
        <p:scale>
          <a:sx n="75" d="100"/>
          <a:sy n="75" d="100"/>
        </p:scale>
        <p:origin x="312" y="78"/>
      </p:cViewPr>
      <p:guideLst>
        <p:guide orient="horz" pos="2160"/>
        <p:guide pos="2880"/>
      </p:guideLst>
    </p:cSldViewPr>
  </p:slideViewPr>
  <p:outlineViewPr>
    <p:cViewPr>
      <p:scale>
        <a:sx n="33" d="100"/>
        <a:sy n="33" d="100"/>
      </p:scale>
      <p:origin x="0" y="59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260AE-B11E-604D-B888-FC6F25832150}" type="datetimeFigureOut">
              <a:rPr lang="en-US" smtClean="0"/>
              <a:t>9/30/2018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82336-E256-8A44-A8E3-03604952129A}" type="slidenum">
              <a:rPr lang="en-US" smtClean="0"/>
              <a:t>‹#›</a:t>
            </a:fld>
            <a:endParaRPr lang="en-US"/>
          </a:p>
        </p:txBody>
      </p:sp>
    </p:spTree>
    <p:extLst>
      <p:ext uri="{BB962C8B-B14F-4D97-AF65-F5344CB8AC3E}">
        <p14:creationId xmlns:p14="http://schemas.microsoft.com/office/powerpoint/2010/main" val="30778772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3</a:t>
            </a:fld>
            <a:endParaRPr lang="en-US"/>
          </a:p>
        </p:txBody>
      </p:sp>
    </p:spTree>
    <p:extLst>
      <p:ext uri="{BB962C8B-B14F-4D97-AF65-F5344CB8AC3E}">
        <p14:creationId xmlns:p14="http://schemas.microsoft.com/office/powerpoint/2010/main" val="2322861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should be our mentors – we should find mentors who are these things. </a:t>
            </a:r>
          </a:p>
          <a:p>
            <a:endParaRPr lang="en-US" dirty="0"/>
          </a:p>
          <a:p>
            <a:r>
              <a:rPr lang="en-US" dirty="0"/>
              <a:t>This is truly exemplified </a:t>
            </a:r>
            <a:r>
              <a:rPr lang="en-US" baseline="0" dirty="0"/>
              <a:t>an elder. </a:t>
            </a:r>
          </a:p>
          <a:p>
            <a:pPr marL="171450" indent="-171450">
              <a:buFont typeface="Arial"/>
              <a:buChar char="•"/>
            </a:pPr>
            <a:r>
              <a:rPr lang="en-US" baseline="0" dirty="0"/>
              <a:t>If you compare the “qualifications” to this list, they are essentially parallel</a:t>
            </a:r>
          </a:p>
          <a:p>
            <a:pPr marL="171450" indent="-171450">
              <a:buFont typeface="Arial"/>
              <a:buChar char="•"/>
            </a:pPr>
            <a:r>
              <a:rPr lang="en-US" baseline="0" dirty="0"/>
              <a:t>This is the concept of “elders” from Scripture – men of wisdom and character sitting in city gates</a:t>
            </a:r>
          </a:p>
          <a:p>
            <a:pPr marL="171450" indent="-171450">
              <a:buFont typeface="Arial"/>
              <a:buChar char="•"/>
            </a:pPr>
            <a:r>
              <a:rPr lang="en-US" baseline="0" dirty="0"/>
              <a:t>Your mentor does not have to be an elder. But choose a worthy mentor! </a:t>
            </a:r>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4</a:t>
            </a:fld>
            <a:endParaRPr lang="en-US"/>
          </a:p>
        </p:txBody>
      </p:sp>
    </p:spTree>
    <p:extLst>
      <p:ext uri="{BB962C8B-B14F-4D97-AF65-F5344CB8AC3E}">
        <p14:creationId xmlns:p14="http://schemas.microsoft.com/office/powerpoint/2010/main" val="3196581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ancient Rome, crowds by the tens of thousands would gather in the </a:t>
            </a:r>
            <a:r>
              <a:rPr lang="en-US" dirty="0" err="1"/>
              <a:t>Colosseum</a:t>
            </a:r>
            <a:r>
              <a:rPr lang="en-US" dirty="0"/>
              <a:t> to watch as Christians were torn apart by wild animals. Paul Rader, commenting on his visit to this famous landmark, said, "I stood uncovered to the heavens above, where He sits for whom they gladly died, and asked myself, 'Would I, could I, die for Him tonight to get this gospel to the ends of the earth?'" Rader continued, "I prayed most fervently in that Roman arena for the spirit of a martyr, and for the working of the Holy Spirit in my heart, as He worked in Paul's heart when He brought him on his handcuffed way to Rome." Those early Christians "lived on the threshold of heaven, within a heartbeat of home, no possessions to hold them back."  </a:t>
            </a:r>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Story of Polycarp – stop at him being</a:t>
            </a:r>
            <a:r>
              <a:rPr lang="en-US" baseline="0" dirty="0"/>
              <a:t> asked the question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Statements of early Christian suffering</a:t>
            </a:r>
            <a:endParaRPr lang="en-US" dirty="0"/>
          </a:p>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6</a:t>
            </a:fld>
            <a:endParaRPr lang="en-US"/>
          </a:p>
        </p:txBody>
      </p:sp>
    </p:spTree>
    <p:extLst>
      <p:ext uri="{BB962C8B-B14F-4D97-AF65-F5344CB8AC3E}">
        <p14:creationId xmlns:p14="http://schemas.microsoft.com/office/powerpoint/2010/main" val="2845317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7</a:t>
            </a:fld>
            <a:endParaRPr lang="en-US"/>
          </a:p>
        </p:txBody>
      </p:sp>
    </p:spTree>
    <p:extLst>
      <p:ext uri="{BB962C8B-B14F-4D97-AF65-F5344CB8AC3E}">
        <p14:creationId xmlns:p14="http://schemas.microsoft.com/office/powerpoint/2010/main" val="1660907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8</a:t>
            </a:fld>
            <a:endParaRPr lang="en-US"/>
          </a:p>
        </p:txBody>
      </p:sp>
    </p:spTree>
    <p:extLst>
      <p:ext uri="{BB962C8B-B14F-4D97-AF65-F5344CB8AC3E}">
        <p14:creationId xmlns:p14="http://schemas.microsoft.com/office/powerpoint/2010/main" val="166090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a:t>
            </a:r>
            <a:r>
              <a:rPr lang="en-US" baseline="0" dirty="0"/>
              <a:t> the rest of the story of Polycarp</a:t>
            </a:r>
          </a:p>
        </p:txBody>
      </p:sp>
      <p:sp>
        <p:nvSpPr>
          <p:cNvPr id="4" name="Slide Number Placeholder 3"/>
          <p:cNvSpPr>
            <a:spLocks noGrp="1"/>
          </p:cNvSpPr>
          <p:nvPr>
            <p:ph type="sldNum" sz="quarter" idx="10"/>
          </p:nvPr>
        </p:nvSpPr>
        <p:spPr/>
        <p:txBody>
          <a:bodyPr/>
          <a:lstStyle/>
          <a:p>
            <a:fld id="{8D482336-E256-8A44-A8E3-03604952129A}" type="slidenum">
              <a:rPr lang="en-US" smtClean="0"/>
              <a:t>9</a:t>
            </a:fld>
            <a:endParaRPr lang="en-US"/>
          </a:p>
        </p:txBody>
      </p:sp>
    </p:spTree>
    <p:extLst>
      <p:ext uri="{BB962C8B-B14F-4D97-AF65-F5344CB8AC3E}">
        <p14:creationId xmlns:p14="http://schemas.microsoft.com/office/powerpoint/2010/main" val="1660907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10</a:t>
            </a:fld>
            <a:endParaRPr lang="en-US"/>
          </a:p>
        </p:txBody>
      </p:sp>
    </p:spTree>
    <p:extLst>
      <p:ext uri="{BB962C8B-B14F-4D97-AF65-F5344CB8AC3E}">
        <p14:creationId xmlns:p14="http://schemas.microsoft.com/office/powerpoint/2010/main" val="2322861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09022018-Study2ndTim.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372989"/>
            <a:ext cx="7772400" cy="1470025"/>
          </a:xfrm>
        </p:spPr>
        <p:txBody>
          <a:bodyPr>
            <a:normAutofit/>
          </a:bodyPr>
          <a:lstStyle>
            <a:lvl1pPr>
              <a:defRPr sz="2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4978028"/>
            <a:ext cx="6400800" cy="74327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02C52F1-8678-2E4D-AC70-D5CAB320E0F7}"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82789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C52F1-8678-2E4D-AC70-D5CAB320E0F7}"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39847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C52F1-8678-2E4D-AC70-D5CAB320E0F7}"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8899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9022018-Study2ndTim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257766"/>
            <a:ext cx="8229600" cy="1143000"/>
          </a:xfrm>
        </p:spPr>
        <p:txBody>
          <a:bodyPr/>
          <a:lstStyle/>
          <a:p>
            <a:r>
              <a:rPr lang="en-US"/>
              <a:t>Click to edit Master title style</a:t>
            </a:r>
          </a:p>
        </p:txBody>
      </p:sp>
      <p:sp>
        <p:nvSpPr>
          <p:cNvPr id="3" name="Content Placeholder 2"/>
          <p:cNvSpPr>
            <a:spLocks noGrp="1"/>
          </p:cNvSpPr>
          <p:nvPr>
            <p:ph idx="1"/>
          </p:nvPr>
        </p:nvSpPr>
        <p:spPr>
          <a:xfrm>
            <a:off x="457200" y="2553402"/>
            <a:ext cx="8229600" cy="35727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02C52F1-8678-2E4D-AC70-D5CAB320E0F7}"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8087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C52F1-8678-2E4D-AC70-D5CAB320E0F7}"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608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2C52F1-8678-2E4D-AC70-D5CAB320E0F7}"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6222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2C52F1-8678-2E4D-AC70-D5CAB320E0F7}" type="datetimeFigureOut">
              <a:rPr lang="en-US" smtClean="0"/>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24491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2C52F1-8678-2E4D-AC70-D5CAB320E0F7}" type="datetimeFigureOut">
              <a:rPr lang="en-US" smtClean="0"/>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210634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C52F1-8678-2E4D-AC70-D5CAB320E0F7}" type="datetimeFigureOut">
              <a:rPr lang="en-US" smtClean="0"/>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7138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6345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3655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52F1-8678-2E4D-AC70-D5CAB320E0F7}" type="datetimeFigureOut">
              <a:rPr lang="en-US" smtClean="0"/>
              <a:t>9/30/2018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4010E-0E08-AD47-BEE6-2CF68D4E3821}" type="slidenum">
              <a:rPr lang="en-US" smtClean="0"/>
              <a:t>‹#›</a:t>
            </a:fld>
            <a:endParaRPr lang="en-US"/>
          </a:p>
        </p:txBody>
      </p:sp>
    </p:spTree>
    <p:extLst>
      <p:ext uri="{BB962C8B-B14F-4D97-AF65-F5344CB8AC3E}">
        <p14:creationId xmlns:p14="http://schemas.microsoft.com/office/powerpoint/2010/main" val="24414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Timothy 3.10-13</a:t>
            </a:r>
          </a:p>
        </p:txBody>
      </p:sp>
      <p:sp>
        <p:nvSpPr>
          <p:cNvPr id="3" name="Content Placeholder 2"/>
          <p:cNvSpPr>
            <a:spLocks noGrp="1"/>
          </p:cNvSpPr>
          <p:nvPr>
            <p:ph idx="1"/>
          </p:nvPr>
        </p:nvSpPr>
        <p:spPr/>
        <p:txBody>
          <a:bodyPr>
            <a:normAutofit fontScale="85000" lnSpcReduction="10000"/>
          </a:bodyPr>
          <a:lstStyle/>
          <a:p>
            <a:pPr marL="0" indent="0">
              <a:buNone/>
            </a:pPr>
            <a:r>
              <a:rPr lang="en-US" baseline="30000" dirty="0"/>
              <a:t>10 </a:t>
            </a:r>
            <a:r>
              <a:rPr lang="en-US" dirty="0"/>
              <a:t>You, however, have followed my teaching, my conduct, my aim in life, my faith, my patience, my love, my steadfastness, </a:t>
            </a:r>
            <a:r>
              <a:rPr lang="en-US" baseline="30000" dirty="0"/>
              <a:t>11 </a:t>
            </a:r>
            <a:r>
              <a:rPr lang="en-US" dirty="0"/>
              <a:t>my persecutions and sufferings that happened to me at Antioch, at </a:t>
            </a:r>
            <a:r>
              <a:rPr lang="en-US" dirty="0" err="1"/>
              <a:t>Iconium</a:t>
            </a:r>
            <a:r>
              <a:rPr lang="en-US" dirty="0"/>
              <a:t>, and at </a:t>
            </a:r>
            <a:r>
              <a:rPr lang="en-US" dirty="0" err="1"/>
              <a:t>Lystra</a:t>
            </a:r>
            <a:r>
              <a:rPr lang="en-US" dirty="0"/>
              <a:t>—which persecutions I endured; yet from them all the Lord rescued me. </a:t>
            </a:r>
            <a:r>
              <a:rPr lang="en-US" baseline="30000" dirty="0"/>
              <a:t>12 </a:t>
            </a:r>
            <a:r>
              <a:rPr lang="en-US" dirty="0"/>
              <a:t>Indeed, all who desire to live a godly life in Christ Jesus will be persecuted, </a:t>
            </a:r>
            <a:r>
              <a:rPr lang="en-US" baseline="30000" dirty="0"/>
              <a:t>13 </a:t>
            </a:r>
            <a:r>
              <a:rPr lang="en-US" dirty="0"/>
              <a:t>while evil people and impostors will go on from bad to worse, deceiving and being deceived. </a:t>
            </a:r>
          </a:p>
        </p:txBody>
      </p:sp>
    </p:spTree>
    <p:extLst>
      <p:ext uri="{BB962C8B-B14F-4D97-AF65-F5344CB8AC3E}">
        <p14:creationId xmlns:p14="http://schemas.microsoft.com/office/powerpoint/2010/main" val="93725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 Timothy 3.10-13</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682686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30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 Timothy 3.10-13</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785671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True Mentor</a:t>
            </a:r>
          </a:p>
        </p:txBody>
      </p:sp>
      <p:sp>
        <p:nvSpPr>
          <p:cNvPr id="3" name="Content Placeholder 2"/>
          <p:cNvSpPr>
            <a:spLocks noGrp="1"/>
          </p:cNvSpPr>
          <p:nvPr>
            <p:ph idx="1"/>
          </p:nvPr>
        </p:nvSpPr>
        <p:spPr>
          <a:xfrm>
            <a:off x="457200" y="2553403"/>
            <a:ext cx="8229600" cy="2844792"/>
          </a:xfrm>
        </p:spPr>
        <p:txBody>
          <a:bodyPr numCol="2">
            <a:noAutofit/>
          </a:bodyPr>
          <a:lstStyle/>
          <a:p>
            <a:r>
              <a:rPr lang="en-US" sz="3600" dirty="0"/>
              <a:t>You have followed: </a:t>
            </a:r>
          </a:p>
          <a:p>
            <a:r>
              <a:rPr lang="en-US" sz="3600" dirty="0"/>
              <a:t>My teaching</a:t>
            </a:r>
          </a:p>
          <a:p>
            <a:r>
              <a:rPr lang="en-US" sz="3600" dirty="0"/>
              <a:t>My conduct</a:t>
            </a:r>
          </a:p>
          <a:p>
            <a:r>
              <a:rPr lang="en-US" sz="3600" dirty="0"/>
              <a:t>My aim in life</a:t>
            </a:r>
          </a:p>
          <a:p>
            <a:r>
              <a:rPr lang="en-US" sz="3600" dirty="0"/>
              <a:t>My faith</a:t>
            </a:r>
          </a:p>
          <a:p>
            <a:r>
              <a:rPr lang="en-US" sz="3600" dirty="0"/>
              <a:t>My patience</a:t>
            </a:r>
          </a:p>
          <a:p>
            <a:r>
              <a:rPr lang="en-US" sz="3600" dirty="0"/>
              <a:t>My love</a:t>
            </a:r>
          </a:p>
          <a:p>
            <a:r>
              <a:rPr lang="en-US" sz="3600" dirty="0"/>
              <a:t>My steadfastness</a:t>
            </a:r>
          </a:p>
        </p:txBody>
      </p:sp>
    </p:spTree>
    <p:extLst>
      <p:ext uri="{BB962C8B-B14F-4D97-AF65-F5344CB8AC3E}">
        <p14:creationId xmlns:p14="http://schemas.microsoft.com/office/powerpoint/2010/main" val="371630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True Protégé</a:t>
            </a:r>
          </a:p>
        </p:txBody>
      </p:sp>
      <p:sp>
        <p:nvSpPr>
          <p:cNvPr id="3" name="Content Placeholder 2"/>
          <p:cNvSpPr>
            <a:spLocks noGrp="1"/>
          </p:cNvSpPr>
          <p:nvPr>
            <p:ph idx="1"/>
          </p:nvPr>
        </p:nvSpPr>
        <p:spPr/>
        <p:txBody>
          <a:bodyPr>
            <a:normAutofit fontScale="92500" lnSpcReduction="20000"/>
          </a:bodyPr>
          <a:lstStyle/>
          <a:p>
            <a:r>
              <a:rPr lang="en-US" dirty="0"/>
              <a:t>You have followed my persecutions and sufferings that happened to me at Antioch, at </a:t>
            </a:r>
            <a:r>
              <a:rPr lang="en-US" dirty="0" err="1"/>
              <a:t>Iconium</a:t>
            </a:r>
            <a:r>
              <a:rPr lang="en-US" dirty="0"/>
              <a:t>, and at </a:t>
            </a:r>
            <a:r>
              <a:rPr lang="en-US" dirty="0" err="1"/>
              <a:t>Lystra</a:t>
            </a:r>
            <a:endParaRPr lang="en-US" dirty="0"/>
          </a:p>
          <a:p>
            <a:pPr lvl="1"/>
            <a:r>
              <a:rPr lang="en-US" dirty="0"/>
              <a:t>Antioch—driven out of the district (Acts 13.13-52)</a:t>
            </a:r>
          </a:p>
          <a:p>
            <a:pPr lvl="1"/>
            <a:r>
              <a:rPr lang="en-US" dirty="0" err="1"/>
              <a:t>Iconium</a:t>
            </a:r>
            <a:r>
              <a:rPr lang="en-US" dirty="0"/>
              <a:t>—they fled from stoning (14.1-7)</a:t>
            </a:r>
          </a:p>
          <a:p>
            <a:pPr lvl="1"/>
            <a:r>
              <a:rPr lang="en-US" dirty="0" err="1"/>
              <a:t>Lystra</a:t>
            </a:r>
            <a:r>
              <a:rPr lang="en-US" dirty="0"/>
              <a:t>—they stoned him (14.8-20)</a:t>
            </a:r>
          </a:p>
          <a:p>
            <a:pPr lvl="1"/>
            <a:r>
              <a:rPr lang="en-US" dirty="0"/>
              <a:t>They went back through each city establishing shepherds (14.21-28)</a:t>
            </a:r>
          </a:p>
          <a:p>
            <a:r>
              <a:rPr lang="en-US" dirty="0"/>
              <a:t>Timothy doesn’t join Paul until Acts 16.1</a:t>
            </a:r>
          </a:p>
        </p:txBody>
      </p:sp>
    </p:spTree>
    <p:extLst>
      <p:ext uri="{BB962C8B-B14F-4D97-AF65-F5344CB8AC3E}">
        <p14:creationId xmlns:p14="http://schemas.microsoft.com/office/powerpoint/2010/main" val="296092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Persecuted Mentor</a:t>
            </a:r>
          </a:p>
        </p:txBody>
      </p:sp>
      <p:sp>
        <p:nvSpPr>
          <p:cNvPr id="3" name="Content Placeholder 2"/>
          <p:cNvSpPr>
            <a:spLocks noGrp="1"/>
          </p:cNvSpPr>
          <p:nvPr>
            <p:ph idx="1"/>
          </p:nvPr>
        </p:nvSpPr>
        <p:spPr/>
        <p:txBody>
          <a:bodyPr>
            <a:normAutofit fontScale="92500"/>
          </a:bodyPr>
          <a:lstStyle/>
          <a:p>
            <a:r>
              <a:rPr lang="en-US" dirty="0"/>
              <a:t>Timothy chooses Paul as his mentor after seeing the persecution which he endured</a:t>
            </a:r>
          </a:p>
          <a:p>
            <a:r>
              <a:rPr lang="en-US" dirty="0"/>
              <a:t>We choose Jesus after seeing what He endured </a:t>
            </a:r>
          </a:p>
          <a:p>
            <a:pPr lvl="1"/>
            <a:r>
              <a:rPr lang="en-US" dirty="0"/>
              <a:t>In our place</a:t>
            </a:r>
          </a:p>
          <a:p>
            <a:pPr lvl="1"/>
            <a:r>
              <a:rPr lang="en-US" dirty="0"/>
              <a:t>As our example (1 Peter 2.20-25; 4.12-19) </a:t>
            </a:r>
          </a:p>
          <a:p>
            <a:r>
              <a:rPr lang="en-US" dirty="0"/>
              <a:t>“Indeed, all who desire to live a godly life in Christ Jesus will be persecuted” (2 Tim 3.12)</a:t>
            </a:r>
          </a:p>
          <a:p>
            <a:endParaRPr lang="en-US" dirty="0"/>
          </a:p>
        </p:txBody>
      </p:sp>
    </p:spTree>
    <p:extLst>
      <p:ext uri="{BB962C8B-B14F-4D97-AF65-F5344CB8AC3E}">
        <p14:creationId xmlns:p14="http://schemas.microsoft.com/office/powerpoint/2010/main" val="120910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Suffering Expectation</a:t>
            </a:r>
          </a:p>
        </p:txBody>
      </p:sp>
      <p:sp>
        <p:nvSpPr>
          <p:cNvPr id="3" name="Content Placeholder 2"/>
          <p:cNvSpPr>
            <a:spLocks noGrp="1"/>
          </p:cNvSpPr>
          <p:nvPr>
            <p:ph idx="1"/>
          </p:nvPr>
        </p:nvSpPr>
        <p:spPr>
          <a:xfrm>
            <a:off x="457200" y="2553402"/>
            <a:ext cx="8229600" cy="4193959"/>
          </a:xfrm>
        </p:spPr>
        <p:txBody>
          <a:bodyPr>
            <a:normAutofit fontScale="92500" lnSpcReduction="10000"/>
          </a:bodyPr>
          <a:lstStyle/>
          <a:p>
            <a:r>
              <a:rPr lang="en-US" dirty="0"/>
              <a:t>There are five stages of religious persecution: </a:t>
            </a:r>
          </a:p>
          <a:p>
            <a:pPr marL="971550" lvl="1" indent="-514350">
              <a:buFont typeface="+mj-lt"/>
              <a:buAutoNum type="arabicPeriod"/>
            </a:pPr>
            <a:r>
              <a:rPr lang="en-US" dirty="0"/>
              <a:t>Begins with stereotyping of Christianity</a:t>
            </a:r>
          </a:p>
          <a:p>
            <a:pPr marL="971550" lvl="1" indent="-514350">
              <a:buFont typeface="+mj-lt"/>
              <a:buAutoNum type="arabicPeriod"/>
            </a:pPr>
            <a:r>
              <a:rPr lang="en-US" dirty="0"/>
              <a:t>Vilifying Christianity of misconduct </a:t>
            </a:r>
          </a:p>
          <a:p>
            <a:pPr marL="971550" lvl="1" indent="-514350">
              <a:buFont typeface="+mj-lt"/>
              <a:buAutoNum type="arabicPeriod"/>
            </a:pPr>
            <a:r>
              <a:rPr lang="en-US" dirty="0"/>
              <a:t>Marginalize Christianity</a:t>
            </a:r>
          </a:p>
          <a:p>
            <a:pPr marL="971550" lvl="1" indent="-514350">
              <a:buFont typeface="+mj-lt"/>
              <a:buAutoNum type="arabicPeriod"/>
            </a:pPr>
            <a:r>
              <a:rPr lang="en-US" dirty="0"/>
              <a:t>Criminalize Christianity </a:t>
            </a:r>
          </a:p>
          <a:p>
            <a:pPr marL="971550" lvl="1" indent="-514350">
              <a:buFont typeface="+mj-lt"/>
              <a:buAutoNum type="arabicPeriod"/>
            </a:pPr>
            <a:r>
              <a:rPr lang="en-US" dirty="0"/>
              <a:t>Persecute Christianity</a:t>
            </a:r>
          </a:p>
          <a:p>
            <a:pPr marL="571500" indent="-514350"/>
            <a:r>
              <a:rPr lang="en-US" dirty="0"/>
              <a:t>This is the path all religious groups walk</a:t>
            </a:r>
          </a:p>
          <a:p>
            <a:pPr marL="971550" lvl="1" indent="-514350"/>
            <a:r>
              <a:rPr lang="en-US" dirty="0"/>
              <a:t>You can also see this progression in social, cultural, and political conversations</a:t>
            </a:r>
          </a:p>
        </p:txBody>
      </p:sp>
    </p:spTree>
    <p:extLst>
      <p:ext uri="{BB962C8B-B14F-4D97-AF65-F5344CB8AC3E}">
        <p14:creationId xmlns:p14="http://schemas.microsoft.com/office/powerpoint/2010/main" val="304677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Suffering Expectation</a:t>
            </a:r>
          </a:p>
        </p:txBody>
      </p:sp>
      <p:sp>
        <p:nvSpPr>
          <p:cNvPr id="3" name="Content Placeholder 2"/>
          <p:cNvSpPr>
            <a:spLocks noGrp="1"/>
          </p:cNvSpPr>
          <p:nvPr>
            <p:ph idx="1"/>
          </p:nvPr>
        </p:nvSpPr>
        <p:spPr>
          <a:xfrm>
            <a:off x="457200" y="2553402"/>
            <a:ext cx="8229600" cy="4193959"/>
          </a:xfrm>
        </p:spPr>
        <p:txBody>
          <a:bodyPr>
            <a:normAutofit fontScale="92500"/>
          </a:bodyPr>
          <a:lstStyle/>
          <a:p>
            <a:r>
              <a:rPr lang="en-US" dirty="0"/>
              <a:t>We as individuals will suffer the same process</a:t>
            </a:r>
          </a:p>
          <a:p>
            <a:pPr lvl="1"/>
            <a:r>
              <a:rPr lang="en-US" dirty="0"/>
              <a:t>Stereotyped, vilified, marginalized, criminalized, persecuted</a:t>
            </a:r>
          </a:p>
          <a:p>
            <a:pPr lvl="1"/>
            <a:r>
              <a:rPr lang="en-US" dirty="0"/>
              <a:t>Different people are at different levels of their persecution of people with whom they disagree</a:t>
            </a:r>
          </a:p>
          <a:p>
            <a:r>
              <a:rPr lang="en-US" dirty="0"/>
              <a:t>Suffering is a reality for those who are different! </a:t>
            </a:r>
          </a:p>
          <a:p>
            <a:pPr lvl="1"/>
            <a:r>
              <a:rPr lang="en-US" dirty="0"/>
              <a:t>We are not suffering because we are religious</a:t>
            </a:r>
          </a:p>
          <a:p>
            <a:pPr lvl="1"/>
            <a:r>
              <a:rPr lang="en-US" dirty="0"/>
              <a:t>We are suffering because we are different and attempting something higher and better</a:t>
            </a:r>
          </a:p>
        </p:txBody>
      </p:sp>
    </p:spTree>
    <p:extLst>
      <p:ext uri="{BB962C8B-B14F-4D97-AF65-F5344CB8AC3E}">
        <p14:creationId xmlns:p14="http://schemas.microsoft.com/office/powerpoint/2010/main" val="3919959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Answer to Persecution</a:t>
            </a:r>
          </a:p>
        </p:txBody>
      </p:sp>
      <p:sp>
        <p:nvSpPr>
          <p:cNvPr id="3" name="Content Placeholder 2"/>
          <p:cNvSpPr>
            <a:spLocks noGrp="1"/>
          </p:cNvSpPr>
          <p:nvPr>
            <p:ph idx="1"/>
          </p:nvPr>
        </p:nvSpPr>
        <p:spPr>
          <a:xfrm>
            <a:off x="457200" y="2553402"/>
            <a:ext cx="8229600" cy="3886095"/>
          </a:xfrm>
        </p:spPr>
        <p:txBody>
          <a:bodyPr>
            <a:normAutofit fontScale="92500" lnSpcReduction="20000"/>
          </a:bodyPr>
          <a:lstStyle/>
          <a:p>
            <a:r>
              <a:rPr lang="en-US" dirty="0"/>
              <a:t>We must be prepared to suffer</a:t>
            </a:r>
          </a:p>
          <a:p>
            <a:pPr lvl="1"/>
            <a:r>
              <a:rPr lang="en-US" dirty="0"/>
              <a:t>Strengthen ourselves with God </a:t>
            </a:r>
          </a:p>
          <a:p>
            <a:pPr lvl="1"/>
            <a:r>
              <a:rPr lang="en-US" dirty="0"/>
              <a:t>Look to a mentor who’s been there</a:t>
            </a:r>
          </a:p>
          <a:p>
            <a:pPr lvl="1"/>
            <a:r>
              <a:rPr lang="en-US" dirty="0"/>
              <a:t>Hold on to one another</a:t>
            </a:r>
          </a:p>
          <a:p>
            <a:r>
              <a:rPr lang="en-US" dirty="0"/>
              <a:t>We must be prepared for things to get worse (2 Tim 3.13)</a:t>
            </a:r>
          </a:p>
          <a:p>
            <a:r>
              <a:rPr lang="en-US" dirty="0"/>
              <a:t>We must be prepared with answers for our persecutors</a:t>
            </a:r>
          </a:p>
          <a:p>
            <a:r>
              <a:rPr lang="en-US" dirty="0"/>
              <a:t>We must be prepared to love our enemies</a:t>
            </a:r>
          </a:p>
        </p:txBody>
      </p:sp>
    </p:spTree>
    <p:extLst>
      <p:ext uri="{BB962C8B-B14F-4D97-AF65-F5344CB8AC3E}">
        <p14:creationId xmlns:p14="http://schemas.microsoft.com/office/powerpoint/2010/main" val="712697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13890</TotalTime>
  <Words>577</Words>
  <Application>Microsoft Office PowerPoint</Application>
  <PresentationFormat>On-screen Show (4:3)</PresentationFormat>
  <Paragraphs>69</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2 Timothy 3.10-13</vt:lpstr>
      <vt:lpstr>PowerPoint Presentation</vt:lpstr>
      <vt:lpstr>2 Timothy 3.10-13</vt:lpstr>
      <vt:lpstr>A True Mentor</vt:lpstr>
      <vt:lpstr>A True Protégé</vt:lpstr>
      <vt:lpstr>Choosing a Persecuted Mentor</vt:lpstr>
      <vt:lpstr>The Suffering Expectation</vt:lpstr>
      <vt:lpstr>The Suffering Expectation</vt:lpstr>
      <vt:lpstr>Our Answer to Persecution</vt:lpstr>
      <vt:lpstr>2 Timothy 3.10-13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 1.1-7</dc:title>
  <dc:creator>Joseph Shanks</dc:creator>
  <cp:lastModifiedBy>EastShelby</cp:lastModifiedBy>
  <cp:revision>45</cp:revision>
  <dcterms:created xsi:type="dcterms:W3CDTF">2018-08-28T19:07:21Z</dcterms:created>
  <dcterms:modified xsi:type="dcterms:W3CDTF">2018-09-30T14:48:05Z</dcterms:modified>
</cp:coreProperties>
</file>