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4" r:id="rId2"/>
    <p:sldId id="272" r:id="rId3"/>
    <p:sldId id="263" r:id="rId4"/>
    <p:sldId id="256" r:id="rId5"/>
    <p:sldId id="265" r:id="rId6"/>
    <p:sldId id="266" r:id="rId7"/>
    <p:sldId id="267" r:id="rId8"/>
    <p:sldId id="269" r:id="rId9"/>
    <p:sldId id="271"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7" autoAdjust="0"/>
    <p:restoredTop sz="70530" autoAdjust="0"/>
  </p:normalViewPr>
  <p:slideViewPr>
    <p:cSldViewPr snapToGrid="0" snapToObjects="1">
      <p:cViewPr varScale="1">
        <p:scale>
          <a:sx n="57" d="100"/>
          <a:sy n="57" d="100"/>
        </p:scale>
        <p:origin x="-5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260AE-B11E-604D-B888-FC6F25832150}" type="datetimeFigureOut">
              <a:rPr lang="en-US" smtClean="0"/>
              <a:t>9/9/18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82336-E256-8A44-A8E3-03604952129A}" type="slidenum">
              <a:rPr lang="en-US" smtClean="0"/>
              <a:t>‹#›</a:t>
            </a:fld>
            <a:endParaRPr lang="en-US"/>
          </a:p>
        </p:txBody>
      </p:sp>
    </p:spTree>
    <p:extLst>
      <p:ext uri="{BB962C8B-B14F-4D97-AF65-F5344CB8AC3E}">
        <p14:creationId xmlns:p14="http://schemas.microsoft.com/office/powerpoint/2010/main" val="30778772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Some pastors preach "longhorn sermons," a point here, a point there, and a lot of bull in between. - Anonymous</a:t>
            </a:r>
          </a:p>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4</a:t>
            </a:fld>
            <a:endParaRPr lang="en-US"/>
          </a:p>
        </p:txBody>
      </p:sp>
    </p:spTree>
    <p:extLst>
      <p:ext uri="{BB962C8B-B14F-4D97-AF65-F5344CB8AC3E}">
        <p14:creationId xmlns:p14="http://schemas.microsoft.com/office/powerpoint/2010/main" val="2322861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endure all things</a:t>
            </a:r>
          </a:p>
          <a:p>
            <a:pPr marL="171450" indent="-171450">
              <a:buFont typeface="Arial"/>
              <a:buChar char="•"/>
            </a:pPr>
            <a:r>
              <a:rPr lang="en-US" dirty="0" smtClean="0"/>
              <a:t>We will all endure at some point for the sake of the Gospel (2 Tim 3.12)</a:t>
            </a:r>
          </a:p>
          <a:p>
            <a:pPr marL="171450" indent="-171450">
              <a:buFont typeface="Arial"/>
              <a:buChar char="•"/>
            </a:pPr>
            <a:r>
              <a:rPr lang="en-US" dirty="0" smtClean="0"/>
              <a:t>We will all endure at the hands of the world</a:t>
            </a:r>
          </a:p>
          <a:p>
            <a:pPr marL="171450" indent="-171450">
              <a:buFont typeface="Arial"/>
              <a:buChar char="•"/>
            </a:pPr>
            <a:r>
              <a:rPr lang="en-US" dirty="0" smtClean="0"/>
              <a:t>We will also</a:t>
            </a:r>
            <a:r>
              <a:rPr lang="en-US" baseline="0" dirty="0" smtClean="0"/>
              <a:t> endure at the hands of the church (1.15). </a:t>
            </a:r>
          </a:p>
          <a:p>
            <a:pPr marL="171450" indent="-171450">
              <a:buFont typeface="Arial"/>
              <a:buChar char="•"/>
            </a:pPr>
            <a:r>
              <a:rPr lang="en-US" baseline="0" dirty="0" smtClean="0"/>
              <a:t>Paul faced many worries about the church (2 </a:t>
            </a:r>
            <a:r>
              <a:rPr lang="en-US" baseline="0" dirty="0" err="1" smtClean="0"/>
              <a:t>Cor</a:t>
            </a:r>
            <a:r>
              <a:rPr lang="en-US" baseline="0" dirty="0" smtClean="0"/>
              <a:t> 11.23-29)</a:t>
            </a:r>
            <a:endParaRPr lang="en-US" dirty="0" smtClean="0"/>
          </a:p>
          <a:p>
            <a:r>
              <a:rPr lang="en-US" dirty="0" smtClean="0"/>
              <a:t>For the sake of others</a:t>
            </a:r>
          </a:p>
          <a:p>
            <a:pPr marL="171450" indent="-171450">
              <a:buFont typeface="Arial"/>
              <a:buChar char="•"/>
            </a:pPr>
            <a:r>
              <a:rPr lang="en-US" dirty="0" smtClean="0"/>
              <a:t>Being an evangelist is about others (Phil 2.1-4)</a:t>
            </a:r>
          </a:p>
          <a:p>
            <a:pPr marL="171450" indent="-171450">
              <a:buFont typeface="Arial"/>
              <a:buChar char="•"/>
            </a:pPr>
            <a:r>
              <a:rPr lang="en-US" dirty="0" smtClean="0"/>
              <a:t>We have to see the souls of others instead of the lives because the souls always need God no matter</a:t>
            </a:r>
            <a:r>
              <a:rPr lang="en-US" baseline="0" dirty="0" smtClean="0"/>
              <a:t> how good or bad the life is.</a:t>
            </a:r>
            <a:endParaRPr lang="en-US" dirty="0" smtClean="0"/>
          </a:p>
          <a:p>
            <a:r>
              <a:rPr lang="en-US" dirty="0" smtClean="0"/>
              <a:t>For those who are chosen</a:t>
            </a:r>
          </a:p>
          <a:p>
            <a:pPr marL="171450" indent="-171450">
              <a:buFont typeface="Arial"/>
              <a:buChar char="•"/>
            </a:pPr>
            <a:r>
              <a:rPr lang="en-US" dirty="0" smtClean="0"/>
              <a:t>God</a:t>
            </a:r>
            <a:r>
              <a:rPr lang="en-US" baseline="0" dirty="0" smtClean="0"/>
              <a:t> is not a chooser of people or a denier of people because He shows no partiality when it comes to salvation (</a:t>
            </a:r>
            <a:r>
              <a:rPr lang="en-US" baseline="0" dirty="0" err="1" smtClean="0"/>
              <a:t>Deut</a:t>
            </a:r>
            <a:r>
              <a:rPr lang="en-US" baseline="0" dirty="0" smtClean="0"/>
              <a:t> 10.17; Proverbs 22.2; Romans 2.11;Acts 10.34-35)</a:t>
            </a:r>
          </a:p>
          <a:p>
            <a:pPr marL="628650" lvl="1" indent="-171450">
              <a:buFont typeface="Arial"/>
              <a:buChar char="•"/>
            </a:pPr>
            <a:r>
              <a:rPr lang="en-US" baseline="0" dirty="0" smtClean="0"/>
              <a:t>God also punishes without partiality (Col 3.25)</a:t>
            </a:r>
          </a:p>
          <a:p>
            <a:pPr marL="171450" indent="-171450">
              <a:buFont typeface="Arial"/>
              <a:buChar char="•"/>
            </a:pPr>
            <a:r>
              <a:rPr lang="en-US" baseline="0" dirty="0" smtClean="0"/>
              <a:t>The chosen are not those handpicked by God to be saved while others are picked by God to be condemned – This would go against the nature of God</a:t>
            </a:r>
          </a:p>
          <a:p>
            <a:pPr marL="628650" lvl="1" indent="-171450">
              <a:buFont typeface="Arial"/>
              <a:buChar char="•"/>
            </a:pPr>
            <a:r>
              <a:rPr lang="en-US" baseline="0" dirty="0" smtClean="0"/>
              <a:t>God desires that all come to knowledge and </a:t>
            </a:r>
            <a:r>
              <a:rPr lang="en-US" baseline="0" dirty="0" smtClean="0"/>
              <a:t>salvation </a:t>
            </a:r>
            <a:r>
              <a:rPr lang="en-US" baseline="0" dirty="0" smtClean="0"/>
              <a:t>(1 Tim 2.4) and God has made that possible (Titus 2.11)</a:t>
            </a:r>
          </a:p>
          <a:p>
            <a:pPr marL="628650" lvl="1" indent="-171450">
              <a:buFont typeface="Arial"/>
              <a:buChar char="•"/>
            </a:pPr>
            <a:r>
              <a:rPr lang="en-US" dirty="0" smtClean="0"/>
              <a:t>The chosen (elect</a:t>
            </a:r>
            <a:r>
              <a:rPr lang="en-US" baseline="0" dirty="0" smtClean="0"/>
              <a:t> or favored) are those who have chosen God (1 Peter 2.9-10) </a:t>
            </a:r>
          </a:p>
          <a:p>
            <a:pPr marL="171450" lvl="0" indent="-171450">
              <a:buFont typeface="Arial"/>
              <a:buChar char="•"/>
            </a:pPr>
            <a:r>
              <a:rPr lang="en-US" baseline="0" dirty="0" smtClean="0"/>
              <a:t>But this seems like it is saying God chooses who will seek Him and obtain salvation</a:t>
            </a:r>
          </a:p>
          <a:p>
            <a:pPr marL="628650" lvl="1" indent="-171450">
              <a:buFont typeface="Arial"/>
              <a:buChar char="•"/>
            </a:pPr>
            <a:r>
              <a:rPr lang="en-US" baseline="0" dirty="0" smtClean="0"/>
              <a:t>God </a:t>
            </a:r>
            <a:r>
              <a:rPr lang="en-US" baseline="0" dirty="0" smtClean="0"/>
              <a:t>puts </a:t>
            </a:r>
            <a:r>
              <a:rPr lang="en-US" baseline="0" dirty="0" smtClean="0"/>
              <a:t>rules in place in the Gospel Paul was teaching</a:t>
            </a:r>
          </a:p>
          <a:p>
            <a:pPr marL="628650" lvl="1" indent="-171450">
              <a:buFont typeface="Arial"/>
              <a:buChar char="•"/>
            </a:pPr>
            <a:r>
              <a:rPr lang="en-US" baseline="0" dirty="0" smtClean="0"/>
              <a:t>Some would respond and some would reject</a:t>
            </a:r>
          </a:p>
          <a:p>
            <a:pPr marL="628650" lvl="1" indent="-171450">
              <a:buFont typeface="Arial"/>
              <a:buChar char="•"/>
            </a:pPr>
            <a:r>
              <a:rPr lang="en-US" baseline="0" dirty="0" smtClean="0"/>
              <a:t>Those who responded became God’s chosen people, elected by the rules in place for membership</a:t>
            </a:r>
          </a:p>
          <a:p>
            <a:pPr marL="628650" lvl="1" indent="-171450">
              <a:buFont typeface="Arial"/>
              <a:buChar char="•"/>
            </a:pPr>
            <a:r>
              <a:rPr lang="en-US" baseline="0" dirty="0" smtClean="0"/>
              <a:t>Those who rejected </a:t>
            </a:r>
            <a:r>
              <a:rPr lang="en-US" baseline="0" dirty="0" smtClean="0"/>
              <a:t>were </a:t>
            </a:r>
            <a:r>
              <a:rPr lang="en-US" baseline="0" dirty="0" smtClean="0"/>
              <a:t>not chosen from the masses because they refused to meet the standard</a:t>
            </a:r>
          </a:p>
          <a:p>
            <a:pPr marL="628650" lvl="1" indent="-171450">
              <a:buFont typeface="Arial"/>
              <a:buChar char="•"/>
            </a:pPr>
            <a:r>
              <a:rPr lang="en-US" baseline="0" dirty="0" smtClean="0"/>
              <a:t>Choosing is not always “controlled” by the rule giver – it is sometimes elected by the one choosing to meet the standard</a:t>
            </a:r>
          </a:p>
          <a:p>
            <a:pPr marL="628650" lvl="1" indent="-171450">
              <a:buFont typeface="Arial"/>
              <a:buChar char="•"/>
            </a:pPr>
            <a:r>
              <a:rPr lang="en-US" baseline="0" dirty="0" smtClean="0"/>
              <a:t>Winning a “give-away” competition by meeting the standard and following the rules</a:t>
            </a:r>
          </a:p>
          <a:p>
            <a:pPr marL="1085850" lvl="2" indent="-171450">
              <a:buFont typeface="Arial"/>
              <a:buChar char="•"/>
            </a:pPr>
            <a:r>
              <a:rPr lang="en-US" baseline="0" dirty="0" smtClean="0"/>
              <a:t>Those who follow rules are the few who win, the chosen, the elected</a:t>
            </a:r>
          </a:p>
          <a:p>
            <a:pPr marL="1085850" lvl="2" indent="-171450">
              <a:buFont typeface="Arial"/>
              <a:buChar char="•"/>
            </a:pPr>
            <a:r>
              <a:rPr lang="en-US" baseline="0" dirty="0" smtClean="0"/>
              <a:t>Those who don’t follow the rules get no benefit</a:t>
            </a:r>
          </a:p>
          <a:p>
            <a:pPr marL="1085850" lvl="2" indent="-171450">
              <a:buFont typeface="Arial"/>
              <a:buChar char="•"/>
            </a:pPr>
            <a:r>
              <a:rPr lang="en-US" baseline="0" dirty="0" smtClean="0"/>
              <a:t>Those who follow and then reject the rules “disqualify” themselves (1 </a:t>
            </a:r>
            <a:r>
              <a:rPr lang="en-US" baseline="0" dirty="0" err="1" smtClean="0"/>
              <a:t>Cor</a:t>
            </a:r>
            <a:r>
              <a:rPr lang="en-US" baseline="0" dirty="0" smtClean="0"/>
              <a:t> 9.27)</a:t>
            </a:r>
            <a:endParaRPr lang="en-US" dirty="0" smtClean="0"/>
          </a:p>
          <a:p>
            <a:r>
              <a:rPr lang="en-US" dirty="0" smtClean="0"/>
              <a:t>So that they also may obtain the salvation which is in Christ Jesus</a:t>
            </a:r>
          </a:p>
          <a:p>
            <a:r>
              <a:rPr lang="en-US" dirty="0" smtClean="0"/>
              <a:t>So that they by obtain eternal glory</a:t>
            </a:r>
          </a:p>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6</a:t>
            </a:fld>
            <a:endParaRPr lang="en-US"/>
          </a:p>
        </p:txBody>
      </p:sp>
    </p:spTree>
    <p:extLst>
      <p:ext uri="{BB962C8B-B14F-4D97-AF65-F5344CB8AC3E}">
        <p14:creationId xmlns:p14="http://schemas.microsoft.com/office/powerpoint/2010/main" val="881840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Positive Outcome Couplet: </a:t>
            </a:r>
          </a:p>
          <a:p>
            <a:pPr marL="171450" indent="-171450">
              <a:buFont typeface="Arial"/>
              <a:buChar char="•"/>
            </a:pPr>
            <a:r>
              <a:rPr lang="en-US" dirty="0" smtClean="0"/>
              <a:t>Died </a:t>
            </a:r>
            <a:r>
              <a:rPr lang="en-US" dirty="0" smtClean="0">
                <a:sym typeface="Wingdings"/>
              </a:rPr>
              <a:t> Live (contrasted)</a:t>
            </a:r>
          </a:p>
          <a:p>
            <a:pPr marL="171450" indent="-171450">
              <a:buFont typeface="Arial"/>
              <a:buChar char="•"/>
            </a:pPr>
            <a:r>
              <a:rPr lang="en-US" dirty="0" smtClean="0">
                <a:sym typeface="Wingdings"/>
              </a:rPr>
              <a:t>Endure  Reign (same)</a:t>
            </a:r>
          </a:p>
          <a:p>
            <a:pPr marL="171450" indent="-171450">
              <a:buFont typeface="Arial"/>
              <a:buChar char="•"/>
            </a:pPr>
            <a:endParaRPr lang="en-US" dirty="0" smtClean="0">
              <a:sym typeface="Wingdings"/>
            </a:endParaRPr>
          </a:p>
          <a:p>
            <a:pPr marL="0" indent="0">
              <a:buFont typeface="Arial"/>
              <a:buNone/>
            </a:pPr>
            <a:r>
              <a:rPr lang="en-US" dirty="0" smtClean="0">
                <a:sym typeface="Wingdings"/>
              </a:rPr>
              <a:t>Negative Outcome Couplet: </a:t>
            </a:r>
          </a:p>
          <a:p>
            <a:pPr marL="171450" indent="-171450">
              <a:buFont typeface="Arial"/>
              <a:buChar char="•"/>
            </a:pPr>
            <a:r>
              <a:rPr lang="en-US" dirty="0" smtClean="0">
                <a:sym typeface="Wingdings"/>
              </a:rPr>
              <a:t>Deny Him  Deny us (same)</a:t>
            </a:r>
          </a:p>
          <a:p>
            <a:pPr marL="171450" indent="-171450">
              <a:buFont typeface="Arial"/>
              <a:buChar char="•"/>
            </a:pPr>
            <a:r>
              <a:rPr lang="en-US" dirty="0" smtClean="0">
                <a:sym typeface="Wingdings"/>
              </a:rPr>
              <a:t>Faithless</a:t>
            </a:r>
            <a:r>
              <a:rPr lang="en-US" baseline="0" dirty="0" smtClean="0">
                <a:sym typeface="Wingdings"/>
              </a:rPr>
              <a:t> to Him  Faithful to Himself (contrasted)</a:t>
            </a:r>
            <a:endParaRPr lang="en-US" dirty="0" smtClean="0">
              <a:sym typeface="Wingdings"/>
            </a:endParaRPr>
          </a:p>
          <a:p>
            <a:endParaRPr lang="en-US" dirty="0" smtClean="0">
              <a:sym typeface="Wingdings"/>
            </a:endParaRPr>
          </a:p>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8</a:t>
            </a:fld>
            <a:endParaRPr lang="en-US"/>
          </a:p>
        </p:txBody>
      </p:sp>
    </p:spTree>
    <p:extLst>
      <p:ext uri="{BB962C8B-B14F-4D97-AF65-F5344CB8AC3E}">
        <p14:creationId xmlns:p14="http://schemas.microsoft.com/office/powerpoint/2010/main" val="1362928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deny him, out of fear, or shame, or for the sake of some temporal advantage, he will deny and disown us, and will not deny himself, but will continue faithful to his word when he threatens as well as when he promises. (Matthew Henry)</a:t>
            </a:r>
          </a:p>
          <a:p>
            <a:endParaRPr lang="en-US" dirty="0" smtClean="0"/>
          </a:p>
          <a:p>
            <a:r>
              <a:rPr lang="en-US" dirty="0" smtClean="0"/>
              <a:t>This means God must remain true to Himself, His truths, His promises</a:t>
            </a:r>
          </a:p>
          <a:p>
            <a:pPr marL="171450" lvl="0" indent="-171450">
              <a:buFont typeface="Arial"/>
              <a:buChar char="•"/>
            </a:pPr>
            <a:r>
              <a:rPr lang="en-US" dirty="0" smtClean="0"/>
              <a:t>God is immutable</a:t>
            </a:r>
          </a:p>
          <a:p>
            <a:pPr marL="171450" lvl="0" indent="-171450">
              <a:buFont typeface="Arial"/>
              <a:buChar char="•"/>
            </a:pPr>
            <a:r>
              <a:rPr lang="en-US" dirty="0" smtClean="0"/>
              <a:t>God’s “choosing” is not based on individual partiality but on His standard in His Gospel</a:t>
            </a:r>
          </a:p>
          <a:p>
            <a:pPr marL="171450" lvl="0" indent="-171450">
              <a:buFont typeface="Arial"/>
              <a:buChar char="•"/>
            </a:pPr>
            <a:r>
              <a:rPr lang="en-US" dirty="0" smtClean="0"/>
              <a:t>God’s promises are true for all people </a:t>
            </a:r>
          </a:p>
          <a:p>
            <a:pPr marL="171450" lvl="0" indent="-171450">
              <a:buFont typeface="Arial"/>
              <a:buChar char="•"/>
            </a:pPr>
            <a:r>
              <a:rPr lang="en-US" dirty="0" smtClean="0"/>
              <a:t>God’s warning are true for all people</a:t>
            </a:r>
          </a:p>
          <a:p>
            <a:pPr marL="171450" lvl="0" indent="-171450">
              <a:buFont typeface="Arial"/>
              <a:buChar char="•"/>
            </a:pPr>
            <a:r>
              <a:rPr lang="en-US" dirty="0" smtClean="0"/>
              <a:t>There are no exceptions</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9</a:t>
            </a:fld>
            <a:endParaRPr lang="en-US"/>
          </a:p>
        </p:txBody>
      </p:sp>
    </p:spTree>
    <p:extLst>
      <p:ext uri="{BB962C8B-B14F-4D97-AF65-F5344CB8AC3E}">
        <p14:creationId xmlns:p14="http://schemas.microsoft.com/office/powerpoint/2010/main" val="3279300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82336-E256-8A44-A8E3-03604952129A}" type="slidenum">
              <a:rPr lang="en-US" smtClean="0"/>
              <a:t>10</a:t>
            </a:fld>
            <a:endParaRPr lang="en-US"/>
          </a:p>
        </p:txBody>
      </p:sp>
    </p:spTree>
    <p:extLst>
      <p:ext uri="{BB962C8B-B14F-4D97-AF65-F5344CB8AC3E}">
        <p14:creationId xmlns:p14="http://schemas.microsoft.com/office/powerpoint/2010/main" val="2322861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09022018-Study2ndTim.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372989"/>
            <a:ext cx="7772400" cy="1470025"/>
          </a:xfrm>
        </p:spPr>
        <p:txBody>
          <a:bodyPr>
            <a:normAutofit/>
          </a:bodyPr>
          <a:lstStyle>
            <a:lvl1pPr>
              <a:defRPr sz="2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978028"/>
            <a:ext cx="6400800" cy="74327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82789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39847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8899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9022018-Study2ndTim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1257766"/>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553402"/>
            <a:ext cx="8229600" cy="357276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8087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2C52F1-8678-2E4D-AC70-D5CAB320E0F7}" type="datetimeFigureOut">
              <a:rPr lang="en-US" smtClean="0"/>
              <a:t>9/9/18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608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2C52F1-8678-2E4D-AC70-D5CAB320E0F7}" type="datetimeFigureOut">
              <a:rPr lang="en-US" smtClean="0"/>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6222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2C52F1-8678-2E4D-AC70-D5CAB320E0F7}" type="datetimeFigureOut">
              <a:rPr lang="en-US" smtClean="0"/>
              <a:t>9/9/18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244912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2C52F1-8678-2E4D-AC70-D5CAB320E0F7}" type="datetimeFigureOut">
              <a:rPr lang="en-US" smtClean="0"/>
              <a:t>9/9/18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210634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2C52F1-8678-2E4D-AC70-D5CAB320E0F7}" type="datetimeFigureOut">
              <a:rPr lang="en-US" smtClean="0"/>
              <a:t>9/9/18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7138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346345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2C52F1-8678-2E4D-AC70-D5CAB320E0F7}" type="datetimeFigureOut">
              <a:rPr lang="en-US" smtClean="0"/>
              <a:t>9/9/18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4010E-0E08-AD47-BEE6-2CF68D4E3821}" type="slidenum">
              <a:rPr lang="en-US" smtClean="0"/>
              <a:t>‹#›</a:t>
            </a:fld>
            <a:endParaRPr lang="en-US"/>
          </a:p>
        </p:txBody>
      </p:sp>
    </p:spTree>
    <p:extLst>
      <p:ext uri="{BB962C8B-B14F-4D97-AF65-F5344CB8AC3E}">
        <p14:creationId xmlns:p14="http://schemas.microsoft.com/office/powerpoint/2010/main" val="11365571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C52F1-8678-2E4D-AC70-D5CAB320E0F7}" type="datetimeFigureOut">
              <a:rPr lang="en-US" smtClean="0"/>
              <a:t>9/9/18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4010E-0E08-AD47-BEE6-2CF68D4E3821}" type="slidenum">
              <a:rPr lang="en-US" smtClean="0"/>
              <a:t>‹#›</a:t>
            </a:fld>
            <a:endParaRPr lang="en-US"/>
          </a:p>
        </p:txBody>
      </p:sp>
    </p:spTree>
    <p:extLst>
      <p:ext uri="{BB962C8B-B14F-4D97-AF65-F5344CB8AC3E}">
        <p14:creationId xmlns:p14="http://schemas.microsoft.com/office/powerpoint/2010/main" val="244145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2.8-13</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aseline="30000" dirty="0"/>
              <a:t>8</a:t>
            </a:r>
            <a:r>
              <a:rPr lang="en-US" dirty="0"/>
              <a:t> Remember Jesus Christ, risen from the dead, the offspring of David, as preached in my gospel, </a:t>
            </a:r>
            <a:r>
              <a:rPr lang="en-US" baseline="30000" dirty="0"/>
              <a:t>9</a:t>
            </a:r>
            <a:r>
              <a:rPr lang="en-US" dirty="0"/>
              <a:t> for which I am suffering, bound with chains as a criminal. But the word of God is not bound! </a:t>
            </a:r>
            <a:r>
              <a:rPr lang="en-US" baseline="30000" dirty="0"/>
              <a:t>10</a:t>
            </a:r>
            <a:r>
              <a:rPr lang="en-US" dirty="0"/>
              <a:t> Therefore I endure everything for the sake of the elect, that they also may obtain the salvation that is in Christ Jesus with eternal glory. </a:t>
            </a:r>
          </a:p>
        </p:txBody>
      </p:sp>
    </p:spTree>
    <p:extLst>
      <p:ext uri="{BB962C8B-B14F-4D97-AF65-F5344CB8AC3E}">
        <p14:creationId xmlns:p14="http://schemas.microsoft.com/office/powerpoint/2010/main" val="93725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a:t>
            </a:r>
            <a:r>
              <a:rPr lang="en-US" dirty="0" smtClean="0"/>
              <a:t> Timothy 2.8-13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682686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2.8-13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aseline="30000" dirty="0" smtClean="0"/>
              <a:t>11</a:t>
            </a:r>
            <a:r>
              <a:rPr lang="en-US" dirty="0" smtClean="0"/>
              <a:t> </a:t>
            </a:r>
            <a:r>
              <a:rPr lang="en-US" dirty="0"/>
              <a:t>The saying is trustworthy, for:</a:t>
            </a:r>
          </a:p>
          <a:p>
            <a:pPr marL="393700" indent="0">
              <a:buNone/>
            </a:pPr>
            <a:r>
              <a:rPr lang="en-US" dirty="0" smtClean="0"/>
              <a:t>If </a:t>
            </a:r>
            <a:r>
              <a:rPr lang="en-US" dirty="0"/>
              <a:t>we have died with </a:t>
            </a:r>
            <a:r>
              <a:rPr lang="en-US" dirty="0" smtClean="0"/>
              <a:t>Him</a:t>
            </a:r>
            <a:r>
              <a:rPr lang="en-US" dirty="0"/>
              <a:t>, we will also live with </a:t>
            </a:r>
            <a:r>
              <a:rPr lang="en-US" dirty="0" smtClean="0"/>
              <a:t>Him</a:t>
            </a:r>
            <a:r>
              <a:rPr lang="en-US" dirty="0"/>
              <a:t>; </a:t>
            </a:r>
            <a:endParaRPr lang="en-US" dirty="0" smtClean="0"/>
          </a:p>
          <a:p>
            <a:pPr marL="393700" indent="0">
              <a:buNone/>
            </a:pPr>
            <a:r>
              <a:rPr lang="en-US" baseline="30000" dirty="0" smtClean="0"/>
              <a:t>12</a:t>
            </a:r>
            <a:r>
              <a:rPr lang="en-US" dirty="0" smtClean="0"/>
              <a:t> </a:t>
            </a:r>
            <a:r>
              <a:rPr lang="en-US" dirty="0"/>
              <a:t>if we endure, we will also reign with </a:t>
            </a:r>
            <a:r>
              <a:rPr lang="en-US" dirty="0" smtClean="0"/>
              <a:t>Him</a:t>
            </a:r>
            <a:r>
              <a:rPr lang="en-US" dirty="0"/>
              <a:t>; </a:t>
            </a:r>
            <a:endParaRPr lang="en-US" dirty="0" smtClean="0"/>
          </a:p>
          <a:p>
            <a:pPr marL="393700" indent="0">
              <a:buNone/>
            </a:pPr>
            <a:r>
              <a:rPr lang="en-US" dirty="0" smtClean="0"/>
              <a:t>if </a:t>
            </a:r>
            <a:r>
              <a:rPr lang="en-US" dirty="0"/>
              <a:t>we deny </a:t>
            </a:r>
            <a:r>
              <a:rPr lang="en-US" dirty="0" smtClean="0"/>
              <a:t>Him</a:t>
            </a:r>
            <a:r>
              <a:rPr lang="en-US" dirty="0"/>
              <a:t>, </a:t>
            </a:r>
            <a:r>
              <a:rPr lang="en-US" dirty="0" smtClean="0"/>
              <a:t>He </a:t>
            </a:r>
            <a:r>
              <a:rPr lang="en-US" dirty="0"/>
              <a:t>also will deny us; </a:t>
            </a:r>
            <a:endParaRPr lang="en-US" dirty="0" smtClean="0"/>
          </a:p>
          <a:p>
            <a:pPr marL="393700" indent="0">
              <a:buNone/>
            </a:pPr>
            <a:r>
              <a:rPr lang="en-US" baseline="30000" dirty="0" smtClean="0"/>
              <a:t>13</a:t>
            </a:r>
            <a:r>
              <a:rPr lang="en-US" dirty="0" smtClean="0"/>
              <a:t> </a:t>
            </a:r>
            <a:r>
              <a:rPr lang="en-US" dirty="0"/>
              <a:t>if we are faithless, </a:t>
            </a:r>
            <a:r>
              <a:rPr lang="en-US" dirty="0" smtClean="0"/>
              <a:t>He </a:t>
            </a:r>
            <a:r>
              <a:rPr lang="en-US" dirty="0"/>
              <a:t>remains faithful--</a:t>
            </a:r>
          </a:p>
          <a:p>
            <a:pPr marL="393700" indent="0">
              <a:buNone/>
            </a:pPr>
            <a:r>
              <a:rPr lang="en-US" dirty="0"/>
              <a:t>for he cannot deny </a:t>
            </a:r>
            <a:r>
              <a:rPr lang="en-US" dirty="0" smtClean="0"/>
              <a:t>Himself</a:t>
            </a:r>
            <a:r>
              <a:rPr lang="en-US" dirty="0"/>
              <a:t>.</a:t>
            </a:r>
          </a:p>
        </p:txBody>
      </p:sp>
    </p:spTree>
    <p:extLst>
      <p:ext uri="{BB962C8B-B14F-4D97-AF65-F5344CB8AC3E}">
        <p14:creationId xmlns:p14="http://schemas.microsoft.com/office/powerpoint/2010/main" val="3370758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3032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33461"/>
            <a:ext cx="7772400" cy="1470025"/>
          </a:xfrm>
        </p:spPr>
        <p:txBody>
          <a:bodyPr/>
          <a:lstStyle/>
          <a:p>
            <a:r>
              <a:rPr lang="en-US" dirty="0"/>
              <a:t>2</a:t>
            </a:r>
            <a:r>
              <a:rPr lang="en-US" dirty="0" smtClean="0"/>
              <a:t> Timothy 2.8-13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85671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Word of God is </a:t>
            </a:r>
            <a:r>
              <a:rPr lang="en-US" smtClean="0"/>
              <a:t>Not Imprisoned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does not depend on our circumstances</a:t>
            </a:r>
          </a:p>
          <a:p>
            <a:r>
              <a:rPr lang="en-US" dirty="0" smtClean="0"/>
              <a:t>It does not depend on our reputation</a:t>
            </a:r>
          </a:p>
          <a:p>
            <a:r>
              <a:rPr lang="en-US" dirty="0" smtClean="0"/>
              <a:t>It does not depend on our readiness</a:t>
            </a:r>
          </a:p>
          <a:p>
            <a:r>
              <a:rPr lang="en-US" dirty="0" smtClean="0"/>
              <a:t>It does not depend on our ability</a:t>
            </a:r>
          </a:p>
          <a:p>
            <a:r>
              <a:rPr lang="en-US" dirty="0" smtClean="0"/>
              <a:t>It does not depend on us</a:t>
            </a:r>
          </a:p>
          <a:p>
            <a:r>
              <a:rPr lang="en-US" dirty="0" smtClean="0"/>
              <a:t>God’s Word works – we just need to be distributing it’s message!</a:t>
            </a:r>
            <a:endParaRPr lang="en-US" dirty="0"/>
          </a:p>
        </p:txBody>
      </p:sp>
    </p:spTree>
    <p:extLst>
      <p:ext uri="{BB962C8B-B14F-4D97-AF65-F5344CB8AC3E}">
        <p14:creationId xmlns:p14="http://schemas.microsoft.com/office/powerpoint/2010/main" val="371630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Motivation of an Evangelist</a:t>
            </a:r>
            <a:endParaRPr lang="en-US" dirty="0"/>
          </a:p>
        </p:txBody>
      </p:sp>
      <p:sp>
        <p:nvSpPr>
          <p:cNvPr id="3" name="Content Placeholder 2"/>
          <p:cNvSpPr>
            <a:spLocks noGrp="1"/>
          </p:cNvSpPr>
          <p:nvPr>
            <p:ph idx="1"/>
          </p:nvPr>
        </p:nvSpPr>
        <p:spPr/>
        <p:txBody>
          <a:bodyPr>
            <a:normAutofit/>
          </a:bodyPr>
          <a:lstStyle/>
          <a:p>
            <a:r>
              <a:rPr lang="en-US" dirty="0" smtClean="0"/>
              <a:t>I endure all things</a:t>
            </a:r>
          </a:p>
          <a:p>
            <a:r>
              <a:rPr lang="en-US" dirty="0" smtClean="0"/>
              <a:t>For the sake of others</a:t>
            </a:r>
          </a:p>
          <a:p>
            <a:r>
              <a:rPr lang="en-US" dirty="0" smtClean="0"/>
              <a:t>For those who are chosen</a:t>
            </a:r>
          </a:p>
          <a:p>
            <a:r>
              <a:rPr lang="en-US" dirty="0" smtClean="0"/>
              <a:t>So that they also may obtain the salvation which is in Christ Jesus</a:t>
            </a:r>
          </a:p>
          <a:p>
            <a:r>
              <a:rPr lang="en-US" dirty="0" smtClean="0"/>
              <a:t>So that they by obtain eternal glory</a:t>
            </a:r>
            <a:endParaRPr lang="en-US" dirty="0"/>
          </a:p>
        </p:txBody>
      </p:sp>
    </p:spTree>
    <p:extLst>
      <p:ext uri="{BB962C8B-B14F-4D97-AF65-F5344CB8AC3E}">
        <p14:creationId xmlns:p14="http://schemas.microsoft.com/office/powerpoint/2010/main" val="823334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World’s Most Divisive Poem</a:t>
            </a:r>
            <a:endParaRPr lang="en-US" dirty="0"/>
          </a:p>
        </p:txBody>
      </p:sp>
      <p:sp>
        <p:nvSpPr>
          <p:cNvPr id="3" name="Content Placeholder 2"/>
          <p:cNvSpPr>
            <a:spLocks noGrp="1"/>
          </p:cNvSpPr>
          <p:nvPr>
            <p:ph idx="1"/>
          </p:nvPr>
        </p:nvSpPr>
        <p:spPr>
          <a:xfrm>
            <a:off x="457200" y="2553402"/>
            <a:ext cx="6781800" cy="3572761"/>
          </a:xfrm>
        </p:spPr>
        <p:txBody>
          <a:bodyPr>
            <a:normAutofit/>
          </a:bodyPr>
          <a:lstStyle/>
          <a:p>
            <a:r>
              <a:rPr lang="en-US" sz="2400" dirty="0" smtClean="0"/>
              <a:t>For if we died with Him, we will also live with Him. </a:t>
            </a:r>
          </a:p>
          <a:p>
            <a:r>
              <a:rPr lang="en-US" sz="2400" dirty="0" smtClean="0"/>
              <a:t>If we endure, we will also reign with Him.</a:t>
            </a:r>
          </a:p>
          <a:p>
            <a:r>
              <a:rPr lang="en-US" sz="2400" dirty="0" smtClean="0"/>
              <a:t>If we deny Him, He also will deny us; </a:t>
            </a:r>
          </a:p>
          <a:p>
            <a:r>
              <a:rPr lang="en-US" sz="2400" dirty="0" smtClean="0"/>
              <a:t>If we are faithless, He remains faithful, for He cannot deny Himself.</a:t>
            </a:r>
            <a:endParaRPr lang="en-US" sz="2400" dirty="0"/>
          </a:p>
        </p:txBody>
      </p:sp>
    </p:spTree>
    <p:extLst>
      <p:ext uri="{BB962C8B-B14F-4D97-AF65-F5344CB8AC3E}">
        <p14:creationId xmlns:p14="http://schemas.microsoft.com/office/powerpoint/2010/main" val="19866264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World’s Most Divisive Poem</a:t>
            </a:r>
            <a:endParaRPr lang="en-US" dirty="0"/>
          </a:p>
        </p:txBody>
      </p:sp>
      <p:sp>
        <p:nvSpPr>
          <p:cNvPr id="3" name="Content Placeholder 2"/>
          <p:cNvSpPr>
            <a:spLocks noGrp="1"/>
          </p:cNvSpPr>
          <p:nvPr>
            <p:ph idx="1"/>
          </p:nvPr>
        </p:nvSpPr>
        <p:spPr>
          <a:xfrm>
            <a:off x="457200" y="2553402"/>
            <a:ext cx="6781800" cy="3572761"/>
          </a:xfrm>
        </p:spPr>
        <p:txBody>
          <a:bodyPr>
            <a:normAutofit/>
          </a:bodyPr>
          <a:lstStyle/>
          <a:p>
            <a:r>
              <a:rPr lang="en-US" sz="2400" dirty="0" smtClean="0"/>
              <a:t>For if we died with Him, we will also live with Him. </a:t>
            </a:r>
          </a:p>
          <a:p>
            <a:r>
              <a:rPr lang="en-US" sz="2400" dirty="0" smtClean="0"/>
              <a:t>If we endure, we will also reign with Him.</a:t>
            </a:r>
          </a:p>
          <a:p>
            <a:r>
              <a:rPr lang="en-US" sz="2400" dirty="0" smtClean="0"/>
              <a:t>If we deny Him, He also will deny us; </a:t>
            </a:r>
          </a:p>
          <a:p>
            <a:r>
              <a:rPr lang="en-US" sz="2400" dirty="0" smtClean="0"/>
              <a:t>If we are faithless, He remains faithful, for He cannot deny Himself.</a:t>
            </a:r>
            <a:endParaRPr lang="en-US" sz="2400" dirty="0"/>
          </a:p>
        </p:txBody>
      </p:sp>
      <p:sp>
        <p:nvSpPr>
          <p:cNvPr id="4" name="TextBox 3"/>
          <p:cNvSpPr txBox="1"/>
          <p:nvPr/>
        </p:nvSpPr>
        <p:spPr>
          <a:xfrm>
            <a:off x="7448550" y="2601027"/>
            <a:ext cx="1381125" cy="1800493"/>
          </a:xfrm>
          <a:prstGeom prst="rect">
            <a:avLst/>
          </a:prstGeom>
          <a:noFill/>
        </p:spPr>
        <p:txBody>
          <a:bodyPr wrap="square" rtlCol="0">
            <a:spAutoFit/>
          </a:bodyPr>
          <a:lstStyle/>
          <a:p>
            <a:pPr>
              <a:spcBef>
                <a:spcPts val="600"/>
              </a:spcBef>
            </a:pPr>
            <a:r>
              <a:rPr lang="en-US" sz="2400" dirty="0" smtClean="0"/>
              <a:t>Positive</a:t>
            </a:r>
          </a:p>
          <a:p>
            <a:pPr>
              <a:spcBef>
                <a:spcPts val="600"/>
              </a:spcBef>
            </a:pPr>
            <a:r>
              <a:rPr lang="en-US" sz="2400" dirty="0" smtClean="0"/>
              <a:t>Positive</a:t>
            </a:r>
          </a:p>
          <a:p>
            <a:pPr>
              <a:spcBef>
                <a:spcPts val="600"/>
              </a:spcBef>
            </a:pPr>
            <a:r>
              <a:rPr lang="en-US" sz="2400" dirty="0" smtClean="0"/>
              <a:t>Negative</a:t>
            </a:r>
          </a:p>
          <a:p>
            <a:pPr>
              <a:spcBef>
                <a:spcPts val="600"/>
              </a:spcBef>
            </a:pPr>
            <a:r>
              <a:rPr lang="en-US" sz="2400" dirty="0" smtClean="0"/>
              <a:t>Positive</a:t>
            </a:r>
            <a:endParaRPr lang="en-US" dirty="0"/>
          </a:p>
        </p:txBody>
      </p:sp>
      <p:sp>
        <p:nvSpPr>
          <p:cNvPr id="5" name="&quot;No&quot; Symbol 4"/>
          <p:cNvSpPr/>
          <p:nvPr/>
        </p:nvSpPr>
        <p:spPr>
          <a:xfrm>
            <a:off x="6687121" y="2400766"/>
            <a:ext cx="2456879" cy="2480260"/>
          </a:xfrm>
          <a:prstGeom prst="noSmoking">
            <a:avLst>
              <a:gd name="adj" fmla="val 5518"/>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7305675" y="2625472"/>
            <a:ext cx="1381125" cy="1800493"/>
          </a:xfrm>
          <a:prstGeom prst="rect">
            <a:avLst/>
          </a:prstGeom>
          <a:noFill/>
        </p:spPr>
        <p:txBody>
          <a:bodyPr wrap="square" rtlCol="0">
            <a:spAutoFit/>
          </a:bodyPr>
          <a:lstStyle/>
          <a:p>
            <a:pPr>
              <a:spcBef>
                <a:spcPts val="600"/>
              </a:spcBef>
            </a:pPr>
            <a:r>
              <a:rPr lang="en-US" sz="2400" dirty="0" smtClean="0"/>
              <a:t>Positive</a:t>
            </a:r>
          </a:p>
          <a:p>
            <a:pPr>
              <a:spcBef>
                <a:spcPts val="600"/>
              </a:spcBef>
            </a:pPr>
            <a:r>
              <a:rPr lang="en-US" sz="2400" dirty="0" smtClean="0"/>
              <a:t>Positive</a:t>
            </a:r>
          </a:p>
          <a:p>
            <a:pPr>
              <a:spcBef>
                <a:spcPts val="600"/>
              </a:spcBef>
            </a:pPr>
            <a:r>
              <a:rPr lang="en-US" sz="2400" dirty="0" smtClean="0"/>
              <a:t>Negative</a:t>
            </a:r>
          </a:p>
          <a:p>
            <a:pPr>
              <a:spcBef>
                <a:spcPts val="600"/>
              </a:spcBef>
            </a:pPr>
            <a:r>
              <a:rPr lang="en-US" sz="2400" dirty="0" smtClean="0"/>
              <a:t>Negative</a:t>
            </a:r>
            <a:endParaRPr lang="en-US" dirty="0"/>
          </a:p>
        </p:txBody>
      </p:sp>
    </p:spTree>
    <p:extLst>
      <p:ext uri="{BB962C8B-B14F-4D97-AF65-F5344CB8AC3E}">
        <p14:creationId xmlns:p14="http://schemas.microsoft.com/office/powerpoint/2010/main" val="2571851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2"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heel(2)">
                                      <p:cBhvr>
                                        <p:cTn id="31" dur="2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4">
                                            <p:txEl>
                                              <p:pRg st="0" end="0"/>
                                            </p:txEl>
                                          </p:spTgt>
                                        </p:tgtEl>
                                      </p:cBhvr>
                                    </p:animEffect>
                                    <p:set>
                                      <p:cBhvr>
                                        <p:cTn id="39" dur="1" fill="hold">
                                          <p:stCondLst>
                                            <p:cond delay="499"/>
                                          </p:stCondLst>
                                        </p:cTn>
                                        <p:tgtEl>
                                          <p:spTgt spid="4">
                                            <p:txEl>
                                              <p:pRg st="0" end="0"/>
                                            </p:txEl>
                                          </p:spTgt>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4">
                                            <p:txEl>
                                              <p:pRg st="1" end="1"/>
                                            </p:txEl>
                                          </p:spTgt>
                                        </p:tgtEl>
                                      </p:cBhvr>
                                    </p:animEffect>
                                    <p:set>
                                      <p:cBhvr>
                                        <p:cTn id="42" dur="1" fill="hold">
                                          <p:stCondLst>
                                            <p:cond delay="499"/>
                                          </p:stCondLst>
                                        </p:cTn>
                                        <p:tgtEl>
                                          <p:spTgt spid="4">
                                            <p:txEl>
                                              <p:pRg st="1" end="1"/>
                                            </p:txEl>
                                          </p:spTgt>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500"/>
                                        <p:tgtEl>
                                          <p:spTgt spid="4">
                                            <p:txEl>
                                              <p:pRg st="2" end="2"/>
                                            </p:txEl>
                                          </p:spTgt>
                                        </p:tgtEl>
                                      </p:cBhvr>
                                    </p:animEffect>
                                    <p:set>
                                      <p:cBhvr>
                                        <p:cTn id="45" dur="1" fill="hold">
                                          <p:stCondLst>
                                            <p:cond delay="499"/>
                                          </p:stCondLst>
                                        </p:cTn>
                                        <p:tgtEl>
                                          <p:spTgt spid="4">
                                            <p:txEl>
                                              <p:pRg st="2" end="2"/>
                                            </p:txEl>
                                          </p:spTgt>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500"/>
                                        <p:tgtEl>
                                          <p:spTgt spid="4">
                                            <p:txEl>
                                              <p:pRg st="3" end="3"/>
                                            </p:txEl>
                                          </p:spTgt>
                                        </p:tgtEl>
                                      </p:cBhvr>
                                    </p:animEffect>
                                    <p:set>
                                      <p:cBhvr>
                                        <p:cTn id="48" dur="1" fill="hold">
                                          <p:stCondLst>
                                            <p:cond delay="499"/>
                                          </p:stCondLst>
                                        </p:cTn>
                                        <p:tgtEl>
                                          <p:spTgt spid="4">
                                            <p:txEl>
                                              <p:pRg st="3" end="3"/>
                                            </p:txEl>
                                          </p:spTgt>
                                        </p:tgtEl>
                                        <p:attrNameLst>
                                          <p:attrName>style.visibility</p:attrName>
                                        </p:attrNameLst>
                                      </p:cBhvr>
                                      <p:to>
                                        <p:strVal val="hidden"/>
                                      </p:to>
                                    </p:set>
                                  </p:childTnLst>
                                </p:cTn>
                              </p:par>
                            </p:childTnLst>
                          </p:cTn>
                        </p:par>
                        <p:par>
                          <p:cTn id="49" fill="hold">
                            <p:stCondLst>
                              <p:cond delay="500"/>
                            </p:stCondLst>
                            <p:childTnLst>
                              <p:par>
                                <p:cTn id="50" presetID="2" presetClass="entr" presetSubtype="2" fill="hold" grpId="0" nodeType="afterEffect">
                                  <p:stCondLst>
                                    <p:cond delay="3000"/>
                                  </p:stCondLst>
                                  <p:childTnLst>
                                    <p:set>
                                      <p:cBhvr>
                                        <p:cTn id="51" dur="1" fill="hold">
                                          <p:stCondLst>
                                            <p:cond delay="0"/>
                                          </p:stCondLst>
                                        </p:cTn>
                                        <p:tgtEl>
                                          <p:spTgt spid="6">
                                            <p:txEl>
                                              <p:pRg st="0" end="0"/>
                                            </p:txEl>
                                          </p:spTgt>
                                        </p:tgtEl>
                                        <p:attrNameLst>
                                          <p:attrName>style.visibility</p:attrName>
                                        </p:attrNameLst>
                                      </p:cBhvr>
                                      <p:to>
                                        <p:strVal val="visible"/>
                                      </p:to>
                                    </p:set>
                                    <p:anim calcmode="lin" valueType="num">
                                      <p:cBhvr additive="base">
                                        <p:cTn id="52"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54" fill="hold">
                            <p:stCondLst>
                              <p:cond delay="4000"/>
                            </p:stCondLst>
                            <p:childTnLst>
                              <p:par>
                                <p:cTn id="55" presetID="2" presetClass="entr" presetSubtype="2" fill="hold" grpId="0" nodeType="afterEffect">
                                  <p:stCondLst>
                                    <p:cond delay="3000"/>
                                  </p:stCondLst>
                                  <p:childTnLst>
                                    <p:set>
                                      <p:cBhvr>
                                        <p:cTn id="56" dur="1" fill="hold">
                                          <p:stCondLst>
                                            <p:cond delay="0"/>
                                          </p:stCondLst>
                                        </p:cTn>
                                        <p:tgtEl>
                                          <p:spTgt spid="6">
                                            <p:txEl>
                                              <p:pRg st="1" end="1"/>
                                            </p:txEl>
                                          </p:spTgt>
                                        </p:tgtEl>
                                        <p:attrNameLst>
                                          <p:attrName>style.visibility</p:attrName>
                                        </p:attrNameLst>
                                      </p:cBhvr>
                                      <p:to>
                                        <p:strVal val="visible"/>
                                      </p:to>
                                    </p:set>
                                    <p:anim calcmode="lin" valueType="num">
                                      <p:cBhvr additive="base">
                                        <p:cTn id="57"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2" presetClass="entr" presetSubtype="2" fill="hold" grpId="0" nodeType="afterEffect">
                                  <p:stCondLst>
                                    <p:cond delay="3000"/>
                                  </p:stCondLst>
                                  <p:childTnLst>
                                    <p:set>
                                      <p:cBhvr>
                                        <p:cTn id="61" dur="1" fill="hold">
                                          <p:stCondLst>
                                            <p:cond delay="0"/>
                                          </p:stCondLst>
                                        </p:cTn>
                                        <p:tgtEl>
                                          <p:spTgt spid="6">
                                            <p:txEl>
                                              <p:pRg st="2" end="2"/>
                                            </p:txEl>
                                          </p:spTgt>
                                        </p:tgtEl>
                                        <p:attrNameLst>
                                          <p:attrName>style.visibility</p:attrName>
                                        </p:attrNameLst>
                                      </p:cBhvr>
                                      <p:to>
                                        <p:strVal val="visible"/>
                                      </p:to>
                                    </p:set>
                                    <p:anim calcmode="lin" valueType="num">
                                      <p:cBhvr additive="base">
                                        <p:cTn id="62"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par>
                          <p:cTn id="64" fill="hold">
                            <p:stCondLst>
                              <p:cond delay="11000"/>
                            </p:stCondLst>
                            <p:childTnLst>
                              <p:par>
                                <p:cTn id="65" presetID="2" presetClass="entr" presetSubtype="2" fill="hold" grpId="0" nodeType="afterEffect">
                                  <p:stCondLst>
                                    <p:cond delay="3000"/>
                                  </p:stCondLst>
                                  <p:childTnLst>
                                    <p:set>
                                      <p:cBhvr>
                                        <p:cTn id="66" dur="1" fill="hold">
                                          <p:stCondLst>
                                            <p:cond delay="0"/>
                                          </p:stCondLst>
                                        </p:cTn>
                                        <p:tgtEl>
                                          <p:spTgt spid="6">
                                            <p:txEl>
                                              <p:pRg st="3" end="3"/>
                                            </p:txEl>
                                          </p:spTgt>
                                        </p:tgtEl>
                                        <p:attrNameLst>
                                          <p:attrName>style.visibility</p:attrName>
                                        </p:attrNameLst>
                                      </p:cBhvr>
                                      <p:to>
                                        <p:strVal val="visible"/>
                                      </p:to>
                                    </p:set>
                                    <p:anim calcmode="lin" valueType="num">
                                      <p:cBhvr additive="base">
                                        <p:cTn id="67"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allAtOnce"/>
      <p:bldP spid="5" grpId="0" animBg="1"/>
      <p:bldP spid="5" grpId="1" animBg="1"/>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 remains faithful, for He cannot deny Himself.”</a:t>
            </a:r>
            <a:endParaRPr lang="en-US" dirty="0"/>
          </a:p>
        </p:txBody>
      </p:sp>
      <p:sp>
        <p:nvSpPr>
          <p:cNvPr id="3" name="Content Placeholder 2"/>
          <p:cNvSpPr>
            <a:spLocks noGrp="1"/>
          </p:cNvSpPr>
          <p:nvPr>
            <p:ph idx="1"/>
          </p:nvPr>
        </p:nvSpPr>
        <p:spPr>
          <a:xfrm>
            <a:off x="457200" y="2553402"/>
            <a:ext cx="8229600" cy="4090858"/>
          </a:xfrm>
        </p:spPr>
        <p:txBody>
          <a:bodyPr>
            <a:normAutofit/>
          </a:bodyPr>
          <a:lstStyle/>
          <a:p>
            <a:r>
              <a:rPr lang="en-US" i="1" dirty="0" err="1" smtClean="0"/>
              <a:t>Pistis</a:t>
            </a:r>
            <a:r>
              <a:rPr lang="en-US" dirty="0" smtClean="0"/>
              <a:t> means </a:t>
            </a:r>
            <a:r>
              <a:rPr lang="en-US" dirty="0" smtClean="0"/>
              <a:t>faithful, loyal, or obedient</a:t>
            </a:r>
            <a:endParaRPr lang="en-US" dirty="0" smtClean="0"/>
          </a:p>
          <a:p>
            <a:pPr lvl="1"/>
            <a:r>
              <a:rPr lang="en-US" dirty="0" smtClean="0"/>
              <a:t>“He cannot deny Himself”</a:t>
            </a:r>
          </a:p>
          <a:p>
            <a:r>
              <a:rPr lang="en-US" dirty="0" smtClean="0"/>
              <a:t>This means God must remain true to Himself, His truths, His promises.</a:t>
            </a:r>
          </a:p>
        </p:txBody>
      </p:sp>
    </p:spTree>
    <p:extLst>
      <p:ext uri="{BB962C8B-B14F-4D97-AF65-F5344CB8AC3E}">
        <p14:creationId xmlns:p14="http://schemas.microsoft.com/office/powerpoint/2010/main" val="4360401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3328</TotalTime>
  <Words>983</Words>
  <Application>Microsoft Macintosh PowerPoint</Application>
  <PresentationFormat>On-screen Show (4:3)</PresentationFormat>
  <Paragraphs>93</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2 Timothy 2.8-13</vt:lpstr>
      <vt:lpstr>2 Timothy 2.8-13</vt:lpstr>
      <vt:lpstr>PowerPoint Presentation</vt:lpstr>
      <vt:lpstr>2 Timothy 2.8-13</vt:lpstr>
      <vt:lpstr>“The Word of God is Not Imprisoned.”</vt:lpstr>
      <vt:lpstr>The Motivation of an Evangelist</vt:lpstr>
      <vt:lpstr>The World’s Most Divisive Poem</vt:lpstr>
      <vt:lpstr>The World’s Most Divisive Poem</vt:lpstr>
      <vt:lpstr>“He remains faithful, for He cannot deny Himself.”</vt:lpstr>
      <vt:lpstr>2 Timothy 2.8-13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Timothy 1.1-7</dc:title>
  <dc:creator>Joseph Shanks</dc:creator>
  <cp:lastModifiedBy>Joseph Shanks</cp:lastModifiedBy>
  <cp:revision>26</cp:revision>
  <dcterms:created xsi:type="dcterms:W3CDTF">2018-08-28T19:07:21Z</dcterms:created>
  <dcterms:modified xsi:type="dcterms:W3CDTF">2018-09-09T11:21:22Z</dcterms:modified>
</cp:coreProperties>
</file>