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4" r:id="rId2"/>
    <p:sldId id="270" r:id="rId3"/>
    <p:sldId id="271" r:id="rId4"/>
    <p:sldId id="263" r:id="rId5"/>
    <p:sldId id="256" r:id="rId6"/>
    <p:sldId id="265" r:id="rId7"/>
    <p:sldId id="266" r:id="rId8"/>
    <p:sldId id="267" r:id="rId9"/>
    <p:sldId id="272" r:id="rId10"/>
    <p:sldId id="268"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62926" autoAdjust="0"/>
  </p:normalViewPr>
  <p:slideViewPr>
    <p:cSldViewPr snapToGrid="0" snapToObjects="1">
      <p:cViewPr varScale="1">
        <p:scale>
          <a:sx n="49" d="100"/>
          <a:sy n="49" d="100"/>
        </p:scale>
        <p:origin x="-14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9/9/18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5</a:t>
            </a:fld>
            <a:endParaRPr lang="en-US"/>
          </a:p>
        </p:txBody>
      </p:sp>
    </p:spTree>
    <p:extLst>
      <p:ext uri="{BB962C8B-B14F-4D97-AF65-F5344CB8AC3E}">
        <p14:creationId xmlns:p14="http://schemas.microsoft.com/office/powerpoint/2010/main" val="232286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Retain sound words</a:t>
            </a:r>
          </a:p>
          <a:p>
            <a:pPr marL="171450" indent="-171450">
              <a:buFont typeface="Arial"/>
              <a:buChar char="•"/>
            </a:pPr>
            <a:r>
              <a:rPr lang="en-US" dirty="0" smtClean="0"/>
              <a:t>Retain is the idea of “holding on” </a:t>
            </a:r>
          </a:p>
          <a:p>
            <a:pPr marL="171450" indent="-171450">
              <a:buFont typeface="Arial"/>
              <a:buChar char="•"/>
            </a:pPr>
            <a:r>
              <a:rPr lang="en-US" dirty="0" smtClean="0"/>
              <a:t>Sound is the idea of acceptable or healthy teachings</a:t>
            </a:r>
          </a:p>
          <a:p>
            <a:pPr marL="171450" indent="-171450">
              <a:buFont typeface="Arial"/>
              <a:buChar char="•"/>
            </a:pPr>
            <a:r>
              <a:rPr lang="en-US" dirty="0" smtClean="0"/>
              <a:t>Timothy was commanded to hold on to those teachings which</a:t>
            </a:r>
            <a:r>
              <a:rPr lang="en-US" baseline="0" dirty="0" smtClean="0"/>
              <a:t> would bring about the best results</a:t>
            </a:r>
            <a:endParaRPr lang="en-US" dirty="0" smtClean="0"/>
          </a:p>
          <a:p>
            <a:r>
              <a:rPr lang="en-US" dirty="0" smtClean="0"/>
              <a:t>Depend on the Holy Spirit</a:t>
            </a:r>
          </a:p>
          <a:p>
            <a:pPr marL="171450" indent="-171450">
              <a:buFont typeface="Arial"/>
              <a:buChar char="•"/>
            </a:pPr>
            <a:r>
              <a:rPr lang="en-US" dirty="0" smtClean="0"/>
              <a:t>“Guard the good deposit” or “keep by the Holy</a:t>
            </a:r>
            <a:r>
              <a:rPr lang="en-US" baseline="0" dirty="0" smtClean="0"/>
              <a:t> Spirit”</a:t>
            </a:r>
          </a:p>
          <a:p>
            <a:pPr marL="628650" lvl="1" indent="-171450">
              <a:buFont typeface="Arial"/>
              <a:buChar char="•"/>
            </a:pPr>
            <a:r>
              <a:rPr lang="en-US" baseline="0" dirty="0" smtClean="0"/>
              <a:t>Gift of Holy Spirit – Acts 2.38</a:t>
            </a:r>
          </a:p>
          <a:p>
            <a:pPr marL="628650" lvl="1" indent="-171450">
              <a:buFont typeface="Arial"/>
              <a:buChar char="•"/>
            </a:pPr>
            <a:r>
              <a:rPr lang="en-US" baseline="0" dirty="0" smtClean="0"/>
              <a:t>Ephesians 1.14 – the Holy Spirit is the down payment of our inheritance</a:t>
            </a:r>
          </a:p>
          <a:p>
            <a:pPr marL="171450" lvl="0" indent="-171450">
              <a:buFont typeface="Arial"/>
              <a:buChar char="•"/>
            </a:pPr>
            <a:r>
              <a:rPr lang="en-US" dirty="0" smtClean="0"/>
              <a:t>These idea both show the </a:t>
            </a:r>
            <a:r>
              <a:rPr lang="en-US" dirty="0" smtClean="0"/>
              <a:t>importance </a:t>
            </a:r>
            <a:r>
              <a:rPr lang="en-US" dirty="0" smtClean="0"/>
              <a:t>of holding on to the Gospel, the sound teachings, the truth in which we put our faith.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7</a:t>
            </a:fld>
            <a:endParaRPr lang="en-US"/>
          </a:p>
        </p:txBody>
      </p:sp>
    </p:spTree>
    <p:extLst>
      <p:ext uri="{BB962C8B-B14F-4D97-AF65-F5344CB8AC3E}">
        <p14:creationId xmlns:p14="http://schemas.microsoft.com/office/powerpoint/2010/main" val="285285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will stand against us: </a:t>
            </a:r>
          </a:p>
          <a:p>
            <a:pPr marL="171450" indent="-171450">
              <a:buFont typeface="Arial"/>
              <a:buChar char="•"/>
            </a:pPr>
            <a:r>
              <a:rPr lang="en-US" dirty="0" err="1" smtClean="0"/>
              <a:t>Phygelus</a:t>
            </a:r>
            <a:r>
              <a:rPr lang="en-US" baseline="0" dirty="0" smtClean="0"/>
              <a:t> and </a:t>
            </a:r>
            <a:r>
              <a:rPr lang="en-US" baseline="0" dirty="0" err="1" smtClean="0"/>
              <a:t>Hermogenes</a:t>
            </a:r>
            <a:r>
              <a:rPr lang="en-US" baseline="0" dirty="0" smtClean="0"/>
              <a:t> left Paul behind</a:t>
            </a:r>
          </a:p>
          <a:p>
            <a:pPr marL="628650" lvl="1" indent="-171450">
              <a:buFont typeface="Arial"/>
              <a:buChar char="•"/>
            </a:pPr>
            <a:r>
              <a:rPr lang="en-US" baseline="0" dirty="0" smtClean="0"/>
              <a:t>We can assume because of of his chains since Paul has told Timothy to not be ashamed of his chains</a:t>
            </a:r>
          </a:p>
          <a:p>
            <a:pPr marL="628650" lvl="1" indent="-171450">
              <a:buFont typeface="Arial"/>
              <a:buChar char="•"/>
            </a:pPr>
            <a:r>
              <a:rPr lang="en-US" baseline="0" dirty="0" smtClean="0"/>
              <a:t>These are not the only tow – “all those in the </a:t>
            </a:r>
            <a:r>
              <a:rPr lang="en-US" baseline="0" dirty="0" err="1" smtClean="0"/>
              <a:t>priovince</a:t>
            </a:r>
            <a:r>
              <a:rPr lang="en-US" baseline="0" dirty="0" smtClean="0"/>
              <a:t> of Asia” </a:t>
            </a:r>
          </a:p>
          <a:p>
            <a:pPr marL="0" lvl="0" indent="0">
              <a:buFont typeface="Arial"/>
              <a:buNone/>
            </a:pPr>
            <a:r>
              <a:rPr lang="en-US" baseline="0" dirty="0" smtClean="0"/>
              <a:t>Some will stand with us</a:t>
            </a:r>
          </a:p>
          <a:p>
            <a:pPr marL="171450" lvl="0" indent="-171450">
              <a:buFont typeface="Arial"/>
              <a:buChar char="•"/>
            </a:pPr>
            <a:r>
              <a:rPr lang="en-US" baseline="0" dirty="0" err="1" smtClean="0"/>
              <a:t>Onesiphorus</a:t>
            </a:r>
            <a:r>
              <a:rPr lang="en-US" baseline="0" dirty="0" smtClean="0"/>
              <a:t> stayed with Paul</a:t>
            </a:r>
          </a:p>
          <a:p>
            <a:pPr marL="628650" lvl="1" indent="-171450">
              <a:buFont typeface="Arial"/>
              <a:buChar char="•"/>
            </a:pPr>
            <a:r>
              <a:rPr lang="en-US" baseline="0" dirty="0" smtClean="0"/>
              <a:t>He sought Paul out </a:t>
            </a:r>
          </a:p>
          <a:p>
            <a:pPr marL="628650" lvl="1" indent="-171450">
              <a:buFont typeface="Arial"/>
              <a:buChar char="•"/>
            </a:pPr>
            <a:r>
              <a:rPr lang="en-US" baseline="0" dirty="0" smtClean="0"/>
              <a:t>He refreshed Paul</a:t>
            </a:r>
          </a:p>
          <a:p>
            <a:pPr marL="628650" lvl="1" indent="-171450">
              <a:buFont typeface="Arial"/>
              <a:buChar char="•"/>
            </a:pPr>
            <a:r>
              <a:rPr lang="en-US" baseline="0" dirty="0" smtClean="0"/>
              <a:t>Paul pronounces a blessing on him, “may the Lord grant that he obtain mercy from him on that day.” </a:t>
            </a:r>
          </a:p>
          <a:p>
            <a:pPr marL="628650" lvl="1" indent="-171450">
              <a:buFont typeface="Arial"/>
              <a:buChar char="•"/>
            </a:pPr>
            <a:r>
              <a:rPr lang="en-US" baseline="0" dirty="0" smtClean="0"/>
              <a:t>He had also be helpful in Ephesus, where Timothy was working</a:t>
            </a:r>
          </a:p>
          <a:p>
            <a:pPr marL="628650" lvl="1" indent="-171450">
              <a:buFont typeface="Arial"/>
              <a:buChar char="•"/>
            </a:pPr>
            <a:r>
              <a:rPr lang="en-US" baseline="0" dirty="0" smtClean="0"/>
              <a:t>Most assume this is </a:t>
            </a:r>
            <a:r>
              <a:rPr lang="en-US" baseline="0" dirty="0" err="1" smtClean="0"/>
              <a:t>Onesimus</a:t>
            </a:r>
            <a:r>
              <a:rPr lang="en-US" baseline="0" dirty="0" smtClean="0"/>
              <a:t> from the book of Philemon</a:t>
            </a:r>
          </a:p>
          <a:p>
            <a:pPr marL="0" lvl="0" indent="0">
              <a:buFont typeface="Arial"/>
              <a:buNone/>
            </a:pPr>
            <a:r>
              <a:rPr lang="en-US" baseline="0" dirty="0" smtClean="0"/>
              <a:t>Appreciate those who chose rightly</a:t>
            </a:r>
          </a:p>
          <a:p>
            <a:pPr marL="171450" lvl="0" indent="-171450">
              <a:buFont typeface="Arial"/>
              <a:buChar char="•"/>
            </a:pPr>
            <a:r>
              <a:rPr lang="en-US" baseline="0" dirty="0" smtClean="0"/>
              <a:t>We will have many who reject us and our faith</a:t>
            </a:r>
          </a:p>
          <a:p>
            <a:pPr marL="171450" lvl="0" indent="-171450">
              <a:buFont typeface="Arial"/>
              <a:buChar char="•"/>
            </a:pPr>
            <a:r>
              <a:rPr lang="en-US" baseline="0" dirty="0" smtClean="0"/>
              <a:t>We should have a greater appreciation for those who stick with us – our brethren</a:t>
            </a:r>
          </a:p>
          <a:p>
            <a:pPr marL="171450" lvl="0" indent="-171450">
              <a:buFont typeface="Arial"/>
              <a:buChar char="•"/>
            </a:pPr>
            <a:r>
              <a:rPr lang="en-US" baseline="0" dirty="0" smtClean="0"/>
              <a:t>Our lack of “clinging”: to our brethren says a lot about our lack of conflict in life because of our faith</a:t>
            </a:r>
          </a:p>
          <a:p>
            <a:pPr marL="628650" lvl="1" indent="-171450">
              <a:buFont typeface="Arial"/>
              <a:buChar char="•"/>
            </a:pPr>
            <a:r>
              <a:rPr lang="en-US" baseline="0" dirty="0" smtClean="0"/>
              <a:t>If we faced conflict more, we would rely on those with </a:t>
            </a:r>
            <a:r>
              <a:rPr lang="en-US" baseline="0" dirty="0" smtClean="0"/>
              <a:t>whom </a:t>
            </a:r>
            <a:r>
              <a:rPr lang="en-US" baseline="0" dirty="0" smtClean="0"/>
              <a:t>we have faith in common</a:t>
            </a:r>
          </a:p>
          <a:p>
            <a:pPr marL="628650" lvl="1" indent="-171450">
              <a:buFont typeface="Arial"/>
              <a:buChar char="•"/>
            </a:pPr>
            <a:r>
              <a:rPr lang="en-US" baseline="0" dirty="0" smtClean="0"/>
              <a:t>If we spent more time teaching others, we would also see this need for partnership</a:t>
            </a:r>
          </a:p>
          <a:p>
            <a:pPr marL="0" lvl="0" indent="0">
              <a:buFont typeface="Arial"/>
              <a:buNone/>
            </a:pPr>
            <a:r>
              <a:rPr lang="en-US" baseline="0" dirty="0" smtClean="0"/>
              <a:t>Teach more of these men</a:t>
            </a:r>
          </a:p>
          <a:p>
            <a:pPr marL="171450" lvl="0" indent="-171450">
              <a:buFont typeface="Arial"/>
              <a:buChar char="•"/>
            </a:pPr>
            <a:r>
              <a:rPr lang="en-US" baseline="0" dirty="0" smtClean="0"/>
              <a:t>Teaching others is a natural result of those who have such great appreciation for God’s people – we want more to associate with!</a:t>
            </a:r>
          </a:p>
          <a:p>
            <a:pPr marL="171450" lvl="0" indent="-171450">
              <a:buFont typeface="Arial"/>
              <a:buChar char="•"/>
            </a:pPr>
            <a:r>
              <a:rPr lang="en-US" baseline="0" dirty="0" smtClean="0"/>
              <a:t>Teaching others is a natural cause of facing opposition – make friends out of potential enemies</a:t>
            </a:r>
          </a:p>
          <a:p>
            <a:pPr marL="171450" lvl="0" indent="-171450">
              <a:buFont typeface="Arial"/>
              <a:buChar char="•"/>
            </a:pPr>
            <a:r>
              <a:rPr lang="en-US" baseline="0" dirty="0" smtClean="0"/>
              <a:t>Teaching others is a natural </a:t>
            </a:r>
            <a:r>
              <a:rPr lang="en-US" baseline="0" dirty="0" err="1" smtClean="0"/>
              <a:t>reault</a:t>
            </a:r>
            <a:r>
              <a:rPr lang="en-US" baseline="0" dirty="0" smtClean="0"/>
              <a:t> of </a:t>
            </a:r>
            <a:r>
              <a:rPr lang="en-US" baseline="0" dirty="0" err="1" smtClean="0"/>
              <a:t>dpeening</a:t>
            </a:r>
            <a:r>
              <a:rPr lang="en-US" baseline="0" dirty="0" smtClean="0"/>
              <a:t> on the Gospel and the Holy Spirit</a:t>
            </a:r>
          </a:p>
          <a:p>
            <a:pPr marL="171450" lvl="0" indent="-171450">
              <a:buFont typeface="Arial"/>
              <a:buChar char="•"/>
            </a:pPr>
            <a:r>
              <a:rPr lang="en-US" baseline="0" dirty="0" smtClean="0"/>
              <a:t>Teaching others is a natural result of living with power, love, and sound </a:t>
            </a:r>
            <a:r>
              <a:rPr lang="en-US" baseline="0" dirty="0" smtClean="0"/>
              <a:t>judgment</a:t>
            </a:r>
          </a:p>
          <a:p>
            <a:pPr marL="171450" lvl="0" indent="-171450">
              <a:buFont typeface="Arial"/>
              <a:buChar char="•"/>
            </a:pPr>
            <a:endParaRPr lang="en-US" baseline="0" dirty="0" smtClean="0"/>
          </a:p>
          <a:p>
            <a:pPr marL="0" lvl="0" indent="0">
              <a:buFont typeface="Arial"/>
              <a:buNone/>
            </a:pPr>
            <a:r>
              <a:rPr lang="en-US" baseline="0" dirty="0" smtClean="0"/>
              <a:t>Evangelism: </a:t>
            </a:r>
          </a:p>
          <a:p>
            <a:pPr marL="171450" lvl="0" indent="-171450">
              <a:buFont typeface="Arial"/>
              <a:buChar char="•"/>
            </a:pPr>
            <a:r>
              <a:rPr lang="en-US" dirty="0" smtClean="0"/>
              <a:t>It is easy to determine when something is aflame. It ignites other material. Any fire that does not spread will eventually go out. A church without evangelism is a contradiction in terms, just as a fire that does not burn is a contradiction.  </a:t>
            </a:r>
          </a:p>
          <a:p>
            <a:pPr marL="171450" lvl="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8D482336-E256-8A44-A8E3-03604952129A}" type="slidenum">
              <a:rPr lang="en-US" smtClean="0"/>
              <a:t>8</a:t>
            </a:fld>
            <a:endParaRPr lang="en-US"/>
          </a:p>
        </p:txBody>
      </p:sp>
    </p:spTree>
    <p:extLst>
      <p:ext uri="{BB962C8B-B14F-4D97-AF65-F5344CB8AC3E}">
        <p14:creationId xmlns:p14="http://schemas.microsoft.com/office/powerpoint/2010/main" val="1600029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conducted a three-phase experiment at Rockford College, and used over 100 college graduates who were preparing for youth ministry. </a:t>
            </a:r>
          </a:p>
          <a:p>
            <a:r>
              <a:rPr lang="en-US" dirty="0" smtClean="0"/>
              <a:t>In the first phase: We took a young volunteer from the room and blindfolded him. We simply told him that when he returned, he could do anything he wished. He remained outside the room while we instructed each audience member to think of a simple task for the volunteer to do. When the volunteer returned, they were to shout their individual instructions at him from where they sat. Prior to this, we privately instructed another person to shout a very specific task at the blindfolded volunteer as though it were a matter of life and death. This person was to attempt to persuade the blindfolded volunteer to climb the steps at the back of the auditorium and embrace an instructor who was standing at the door; he had to shout this vital message from where he sat in the audience. The volunteer was oblivious to all instructions and previous arrangements. The volunteer represented our young people, the audience represented the world of voices screaming for their attention, and the person with the vital message represented those of us who bring the message of the Gospel to youth. The blindfolded student was led back into the room. The lecture room exploded in a din of shouting. Each person tried to get the volunteer to follow his or her unique instructions. In the midst of the crowd, the voice of the person with the vital message was lost; no single message stood out. The blindfolded student stood paralyzed by confusion and indecision. He moved randomly and without purpose as he sought to discern a clear and unmistakable voice in the crowd. </a:t>
            </a:r>
          </a:p>
          <a:p>
            <a:r>
              <a:rPr lang="en-US" dirty="0" smtClean="0"/>
              <a:t>The second phase: We told the audience about the person attempting to get the volunteer to accomplish the vital task. At this point we chose another person from the audience to add a new dimension. This person's goal was to, at all costs, keep the volunteer from doing the vital task. While the rest of the audience was to remain in their seats, these two people were allowed to stand next to the volunteer and shout their opposing messages. They could get as close as they wished; however, they were not allowed to touch the volunteer. As the blindfolded volunteer was led back into the room, the shouting began again. This time, because the two messengers were standing so close, the volunteer could hear both messages; but because the messages were opposed to each other, he vacillated. He followed one for a bit, then was convinced by the other to go the opposite direction. In order for young people to hear our message we must get close to them. Even then, there are others with opposing messages who also are close enough to make their messages clear. Sometimes they are peers, relatives...The main lesson: only the close voices could be heard. Even though the volunteer took no decisive action, at least he heard the message. </a:t>
            </a:r>
          </a:p>
          <a:p>
            <a:r>
              <a:rPr lang="en-US" dirty="0" smtClean="0"/>
              <a:t>The third phase: The response to the third phase was startling. In this phase everything remained the same except the one with the vital message was allowed to touch the volunteer. He could not pull, push or in any way force the volunteer to do his bidding; but he could touch him, and in that way encourage him to follow. The blindfolded volunteer was led into the room. When he appeared, the silence erupted into an earsplitting roar. The two messengers stood close, shouting their opposing words. Then, the one with the vital message put his arm gently around the volunteer's shoulder and leaned very close to speak directly into his ear. Almost without hesitation, the volunteer began to yield to his instruction. Occasionally he paused to listen as the opposition frantically tried to convince him to turn around. But then, by the gentle guidance of touch, the one with the vital message led him on. A moment of frightening realism occurred spontaneously as the one with the vital message drew close to the goal. All those in the audience, who up to this point had been shouting their own individual instruction, suddenly joined in unison to keep the volunteer from taking those final steps. Goose bumps appeared all over my body as students began to chant together, "Don't go!" "Don't go!" "Don't go!" So many times I've seen the forces that pull our youth in different directions join together to dissuade them from a serious commitment to Christ. The chant grew to a pulsing crescendo, "Don't go!" "Don't go!" But the guiding arm of the one with the vital message never left the volunteer's shoulder. At the top of the stairs in the back of the lecture hall, the one with the vital message leaned one last time to whisper in the ear of the volunteer. There was a moment of hesitation, then the volunteer threw his arms around the instructor and the auditorium erupted in cheers and applause. </a:t>
            </a:r>
          </a:p>
          <a:p>
            <a:r>
              <a:rPr lang="en-US" dirty="0" smtClean="0"/>
              <a:t>When the volunteer revealed how he felt as he went through each phase, it became apparent that if our message is to be heard, we cannot shout it from the cavernous confines of our church buildings. We must venture out and draw close to those with whom we wish to communicate. If we really seek a life-changing commitment from our young people, we also must reach out where they are and in love, gently touch them and lead them to that commitment. We asked the volunteer why he followed the one with the vital message, the one who touched him. After a few moments he said, "Because it felt like he was the only one who really cared."  </a:t>
            </a: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9</a:t>
            </a:fld>
            <a:endParaRPr lang="en-US"/>
          </a:p>
        </p:txBody>
      </p:sp>
    </p:spTree>
    <p:extLst>
      <p:ext uri="{BB962C8B-B14F-4D97-AF65-F5344CB8AC3E}">
        <p14:creationId xmlns:p14="http://schemas.microsoft.com/office/powerpoint/2010/main" val="168199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10</a:t>
            </a:fld>
            <a:endParaRPr lang="en-US"/>
          </a:p>
        </p:txBody>
      </p:sp>
    </p:spTree>
    <p:extLst>
      <p:ext uri="{BB962C8B-B14F-4D97-AF65-F5344CB8AC3E}">
        <p14:creationId xmlns:p14="http://schemas.microsoft.com/office/powerpoint/2010/main" val="1744598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11</a:t>
            </a:fld>
            <a:endParaRPr lang="en-US"/>
          </a:p>
        </p:txBody>
      </p:sp>
    </p:spTree>
    <p:extLst>
      <p:ext uri="{BB962C8B-B14F-4D97-AF65-F5344CB8AC3E}">
        <p14:creationId xmlns:p14="http://schemas.microsoft.com/office/powerpoint/2010/main" val="232286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53402"/>
            <a:ext cx="8229600" cy="357276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C52F1-8678-2E4D-AC70-D5CAB320E0F7}" type="datetimeFigureOut">
              <a:rPr lang="en-US" smtClean="0"/>
              <a:t>9/9/18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C52F1-8678-2E4D-AC70-D5CAB320E0F7}" type="datetimeFigureOut">
              <a:rPr lang="en-US" smtClean="0"/>
              <a:t>9/9/18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9/9/18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9/9/18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1.13-2.7</a:t>
            </a:r>
            <a:endParaRPr lang="en-US" dirty="0"/>
          </a:p>
        </p:txBody>
      </p:sp>
      <p:sp>
        <p:nvSpPr>
          <p:cNvPr id="3" name="Content Placeholder 2"/>
          <p:cNvSpPr>
            <a:spLocks noGrp="1"/>
          </p:cNvSpPr>
          <p:nvPr>
            <p:ph idx="1"/>
          </p:nvPr>
        </p:nvSpPr>
        <p:spPr/>
        <p:txBody>
          <a:bodyPr>
            <a:normAutofit/>
          </a:bodyPr>
          <a:lstStyle/>
          <a:p>
            <a:pPr marL="0" indent="0">
              <a:buNone/>
            </a:pPr>
            <a:r>
              <a:rPr lang="en-US" baseline="30000" dirty="0" smtClean="0"/>
              <a:t>13</a:t>
            </a:r>
            <a:r>
              <a:rPr lang="en-US" dirty="0" smtClean="0"/>
              <a:t> </a:t>
            </a:r>
            <a:r>
              <a:rPr lang="en-US" dirty="0"/>
              <a:t>Follow the pattern of the sound words that you have heard from me, in the faith and love that are in Christ Jesus. </a:t>
            </a:r>
            <a:r>
              <a:rPr lang="en-US" baseline="30000" dirty="0"/>
              <a:t>14</a:t>
            </a:r>
            <a:r>
              <a:rPr lang="en-US" dirty="0"/>
              <a:t> By the Holy Spirit who dwells within us, guard the good deposit entrusted to you.</a:t>
            </a:r>
          </a:p>
          <a:p>
            <a:pPr marL="0" indent="0">
              <a:buNone/>
            </a:pPr>
            <a:endParaRPr lang="en-US" dirty="0"/>
          </a:p>
        </p:txBody>
      </p:sp>
    </p:spTree>
    <p:extLst>
      <p:ext uri="{BB962C8B-B14F-4D97-AF65-F5344CB8AC3E}">
        <p14:creationId xmlns:p14="http://schemas.microsoft.com/office/powerpoint/2010/main" val="9372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Focused</a:t>
            </a:r>
            <a:endParaRPr lang="en-US" dirty="0"/>
          </a:p>
        </p:txBody>
      </p:sp>
      <p:sp>
        <p:nvSpPr>
          <p:cNvPr id="3" name="Content Placeholder 2"/>
          <p:cNvSpPr>
            <a:spLocks noGrp="1"/>
          </p:cNvSpPr>
          <p:nvPr>
            <p:ph idx="1"/>
          </p:nvPr>
        </p:nvSpPr>
        <p:spPr/>
        <p:txBody>
          <a:bodyPr/>
          <a:lstStyle/>
          <a:p>
            <a:r>
              <a:rPr lang="en-US" dirty="0" smtClean="0"/>
              <a:t>Suffer as a soldier - sacrifice</a:t>
            </a:r>
          </a:p>
          <a:p>
            <a:r>
              <a:rPr lang="en-US" dirty="0" smtClean="0"/>
              <a:t>Suffer as an athlete - </a:t>
            </a:r>
            <a:r>
              <a:rPr lang="en-US" dirty="0" smtClean="0"/>
              <a:t>obedient</a:t>
            </a:r>
            <a:endParaRPr lang="en-US" dirty="0" smtClean="0"/>
          </a:p>
          <a:p>
            <a:r>
              <a:rPr lang="en-US" dirty="0" smtClean="0"/>
              <a:t>Suffer as a farmer - patience</a:t>
            </a:r>
          </a:p>
          <a:p>
            <a:r>
              <a:rPr lang="en-US" dirty="0" smtClean="0"/>
              <a:t>The Lord will help!</a:t>
            </a:r>
            <a:endParaRPr lang="en-US" dirty="0"/>
          </a:p>
        </p:txBody>
      </p:sp>
    </p:spTree>
    <p:extLst>
      <p:ext uri="{BB962C8B-B14F-4D97-AF65-F5344CB8AC3E}">
        <p14:creationId xmlns:p14="http://schemas.microsoft.com/office/powerpoint/2010/main" val="316820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a:t>
            </a:r>
            <a:r>
              <a:rPr lang="en-US" smtClean="0"/>
              <a:t>Timothy 1.13-2.7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15809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1.13-2.7</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dirty="0" smtClean="0"/>
              <a:t>15</a:t>
            </a:r>
            <a:r>
              <a:rPr lang="en-US" dirty="0" smtClean="0"/>
              <a:t> </a:t>
            </a:r>
            <a:r>
              <a:rPr lang="en-US" dirty="0"/>
              <a:t>You are aware that all who are in Asia turned away from me, among whom are </a:t>
            </a:r>
            <a:r>
              <a:rPr lang="en-US" dirty="0" err="1"/>
              <a:t>Phygelus</a:t>
            </a:r>
            <a:r>
              <a:rPr lang="en-US" dirty="0"/>
              <a:t> and </a:t>
            </a:r>
            <a:r>
              <a:rPr lang="en-US" dirty="0" err="1"/>
              <a:t>Hermogenes</a:t>
            </a:r>
            <a:r>
              <a:rPr lang="en-US" dirty="0"/>
              <a:t>. </a:t>
            </a:r>
            <a:r>
              <a:rPr lang="en-US" baseline="30000" dirty="0"/>
              <a:t>16</a:t>
            </a:r>
            <a:r>
              <a:rPr lang="en-US" dirty="0"/>
              <a:t> May the Lord grant mercy to the household of </a:t>
            </a:r>
            <a:r>
              <a:rPr lang="en-US" dirty="0" err="1"/>
              <a:t>Onesiphorus</a:t>
            </a:r>
            <a:r>
              <a:rPr lang="en-US" dirty="0"/>
              <a:t>, for he often refreshed me and was not ashamed of my chains, </a:t>
            </a:r>
            <a:r>
              <a:rPr lang="en-US" baseline="30000" dirty="0"/>
              <a:t>17</a:t>
            </a:r>
            <a:r>
              <a:rPr lang="en-US" dirty="0"/>
              <a:t> but when he arrived in Rome he searched for me earnestly and found me-- </a:t>
            </a:r>
            <a:r>
              <a:rPr lang="en-US" baseline="30000" dirty="0"/>
              <a:t>18</a:t>
            </a:r>
            <a:r>
              <a:rPr lang="en-US" dirty="0"/>
              <a:t> may the Lord grant him to find mercy from the Lord on that Day!--and you well know all the service he rendered at Ephesus</a:t>
            </a:r>
            <a:r>
              <a:rPr lang="en-US" dirty="0" smtClean="0"/>
              <a:t>.</a:t>
            </a:r>
            <a:endParaRPr lang="en-US" dirty="0"/>
          </a:p>
        </p:txBody>
      </p:sp>
    </p:spTree>
    <p:extLst>
      <p:ext uri="{BB962C8B-B14F-4D97-AF65-F5344CB8AC3E}">
        <p14:creationId xmlns:p14="http://schemas.microsoft.com/office/powerpoint/2010/main" val="95783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1.13-2.7</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smtClean="0"/>
              <a:t>1</a:t>
            </a:r>
            <a:r>
              <a:rPr lang="en-US" dirty="0" smtClean="0"/>
              <a:t> </a:t>
            </a:r>
            <a:r>
              <a:rPr lang="en-US" dirty="0"/>
              <a:t>You then, my child, be strengthened by the grace that is in Christ Jesus, </a:t>
            </a:r>
            <a:r>
              <a:rPr lang="en-US" baseline="30000" dirty="0"/>
              <a:t>2</a:t>
            </a:r>
            <a:r>
              <a:rPr lang="en-US" dirty="0"/>
              <a:t> and what you have heard from me in the presence of many witnesses entrust to faithful men who will be able to teach others also. </a:t>
            </a:r>
            <a:r>
              <a:rPr lang="en-US" baseline="30000" dirty="0"/>
              <a:t>3</a:t>
            </a:r>
            <a:r>
              <a:rPr lang="en-US" dirty="0"/>
              <a:t> Share in suffering as a good soldier of Christ Jesus. </a:t>
            </a:r>
            <a:r>
              <a:rPr lang="en-US" baseline="30000" dirty="0"/>
              <a:t>4</a:t>
            </a:r>
            <a:r>
              <a:rPr lang="en-US" dirty="0"/>
              <a:t> No soldier gets entangled in civilian pursuits, since his aim is to please the one who enlisted him. </a:t>
            </a:r>
            <a:r>
              <a:rPr lang="en-US" baseline="30000" dirty="0"/>
              <a:t>5</a:t>
            </a:r>
            <a:r>
              <a:rPr lang="en-US" dirty="0"/>
              <a:t> An athlete is not crowned unless he competes according to the rules. </a:t>
            </a:r>
            <a:r>
              <a:rPr lang="en-US" baseline="30000" dirty="0"/>
              <a:t>6</a:t>
            </a:r>
            <a:r>
              <a:rPr lang="en-US" dirty="0"/>
              <a:t> It is the hard-working farmer who ought to have the first share of the crops. </a:t>
            </a:r>
            <a:r>
              <a:rPr lang="en-US" baseline="30000" dirty="0"/>
              <a:t>7</a:t>
            </a:r>
            <a:r>
              <a:rPr lang="en-US" dirty="0"/>
              <a:t> Think over what I say, for the Lord will give you understanding in everything.</a:t>
            </a:r>
          </a:p>
        </p:txBody>
      </p:sp>
    </p:spTree>
    <p:extLst>
      <p:ext uri="{BB962C8B-B14F-4D97-AF65-F5344CB8AC3E}">
        <p14:creationId xmlns:p14="http://schemas.microsoft.com/office/powerpoint/2010/main" val="76623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303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a:t>
            </a:r>
            <a:r>
              <a:rPr lang="en-US" smtClean="0"/>
              <a:t>Timothy 1.13-2.7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8567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Paul is giving Timothy his last encouragement</a:t>
            </a:r>
          </a:p>
          <a:p>
            <a:pPr lvl="1"/>
            <a:r>
              <a:rPr lang="en-US" dirty="0" smtClean="0"/>
              <a:t>Live with power, love, and sound doctrine</a:t>
            </a:r>
          </a:p>
          <a:p>
            <a:pPr lvl="1"/>
            <a:r>
              <a:rPr lang="en-US" dirty="0" smtClean="0"/>
              <a:t>Live for the Gospel</a:t>
            </a:r>
          </a:p>
          <a:p>
            <a:r>
              <a:rPr lang="en-US" dirty="0" smtClean="0"/>
              <a:t>Paul is giving Timothy some warnings</a:t>
            </a:r>
            <a:endParaRPr lang="en-US" dirty="0"/>
          </a:p>
        </p:txBody>
      </p:sp>
    </p:spTree>
    <p:extLst>
      <p:ext uri="{BB962C8B-B14F-4D97-AF65-F5344CB8AC3E}">
        <p14:creationId xmlns:p14="http://schemas.microsoft.com/office/powerpoint/2010/main" val="135840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Face Falsehood</a:t>
            </a:r>
            <a:endParaRPr lang="en-US" dirty="0"/>
          </a:p>
        </p:txBody>
      </p:sp>
      <p:sp>
        <p:nvSpPr>
          <p:cNvPr id="3" name="Content Placeholder 2"/>
          <p:cNvSpPr>
            <a:spLocks noGrp="1"/>
          </p:cNvSpPr>
          <p:nvPr>
            <p:ph idx="1"/>
          </p:nvPr>
        </p:nvSpPr>
        <p:spPr/>
        <p:txBody>
          <a:bodyPr/>
          <a:lstStyle/>
          <a:p>
            <a:r>
              <a:rPr lang="en-US" dirty="0" smtClean="0"/>
              <a:t>Retain sound words</a:t>
            </a:r>
          </a:p>
          <a:p>
            <a:r>
              <a:rPr lang="en-US" dirty="0" smtClean="0"/>
              <a:t>Depend on the Holy Spirit</a:t>
            </a:r>
          </a:p>
          <a:p>
            <a:r>
              <a:rPr lang="en-US" dirty="0" smtClean="0"/>
              <a:t>These both tell him to hold to the Gospel</a:t>
            </a:r>
            <a:endParaRPr lang="en-US" dirty="0"/>
          </a:p>
        </p:txBody>
      </p:sp>
    </p:spTree>
    <p:extLst>
      <p:ext uri="{BB962C8B-B14F-4D97-AF65-F5344CB8AC3E}">
        <p14:creationId xmlns:p14="http://schemas.microsoft.com/office/powerpoint/2010/main" val="49967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a:t>
            </a:r>
            <a:endParaRPr lang="en-US" dirty="0"/>
          </a:p>
        </p:txBody>
      </p:sp>
      <p:sp>
        <p:nvSpPr>
          <p:cNvPr id="3" name="Content Placeholder 2"/>
          <p:cNvSpPr>
            <a:spLocks noGrp="1"/>
          </p:cNvSpPr>
          <p:nvPr>
            <p:ph idx="1"/>
          </p:nvPr>
        </p:nvSpPr>
        <p:spPr/>
        <p:txBody>
          <a:bodyPr/>
          <a:lstStyle/>
          <a:p>
            <a:r>
              <a:rPr lang="en-US" dirty="0" smtClean="0"/>
              <a:t>Some will stand against us</a:t>
            </a:r>
          </a:p>
          <a:p>
            <a:r>
              <a:rPr lang="en-US" dirty="0" smtClean="0"/>
              <a:t>Some will stand with us</a:t>
            </a:r>
          </a:p>
          <a:p>
            <a:r>
              <a:rPr lang="en-US" dirty="0" smtClean="0"/>
              <a:t>Appreciate those who chose rightly</a:t>
            </a:r>
          </a:p>
          <a:p>
            <a:r>
              <a:rPr lang="en-US" dirty="0" smtClean="0"/>
              <a:t>Teach more of these men</a:t>
            </a:r>
            <a:endParaRPr lang="en-US" dirty="0"/>
          </a:p>
        </p:txBody>
      </p:sp>
    </p:spTree>
    <p:extLst>
      <p:ext uri="{BB962C8B-B14F-4D97-AF65-F5344CB8AC3E}">
        <p14:creationId xmlns:p14="http://schemas.microsoft.com/office/powerpoint/2010/main" val="281802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Illustrations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Experiement</a:t>
            </a:r>
            <a:r>
              <a:rPr lang="en-US" dirty="0" smtClean="0"/>
              <a:t> at Rockford College: </a:t>
            </a:r>
          </a:p>
          <a:p>
            <a:pPr lvl="1"/>
            <a:r>
              <a:rPr lang="en-US" dirty="0" smtClean="0"/>
              <a:t>Phase 1 – shouts from a crowd</a:t>
            </a:r>
          </a:p>
          <a:p>
            <a:pPr lvl="1"/>
            <a:r>
              <a:rPr lang="en-US" dirty="0" smtClean="0"/>
              <a:t>Phase 2 – shouts in the ear with opposing messages</a:t>
            </a:r>
          </a:p>
          <a:p>
            <a:pPr lvl="1"/>
            <a:r>
              <a:rPr lang="en-US" dirty="0" smtClean="0"/>
              <a:t>Phase 3 – shouts of opposing messages, but the one good message could touch the man</a:t>
            </a:r>
          </a:p>
          <a:p>
            <a:pPr lvl="1"/>
            <a:r>
              <a:rPr lang="en-US" dirty="0" smtClean="0"/>
              <a:t>"</a:t>
            </a:r>
            <a:r>
              <a:rPr lang="en-US" dirty="0"/>
              <a:t>Because it felt like he was the only one who really cared."  </a:t>
            </a:r>
            <a:endParaRPr lang="en-US" dirty="0" smtClean="0"/>
          </a:p>
          <a:p>
            <a:r>
              <a:rPr lang="en-US" dirty="0" smtClean="0"/>
              <a:t>Real Estate Research</a:t>
            </a:r>
          </a:p>
          <a:p>
            <a:pPr lvl="1"/>
            <a:r>
              <a:rPr lang="en-US" dirty="0" smtClean="0"/>
              <a:t>People don’t want to be sold</a:t>
            </a:r>
          </a:p>
          <a:p>
            <a:pPr lvl="1"/>
            <a:r>
              <a:rPr lang="en-US" dirty="0" smtClean="0"/>
              <a:t>People would rather do business with acquaintances than strangers</a:t>
            </a:r>
          </a:p>
          <a:p>
            <a:pPr lvl="1"/>
            <a:r>
              <a:rPr lang="en-US" dirty="0" smtClean="0"/>
              <a:t>It takes time and effort to make a big decision</a:t>
            </a:r>
          </a:p>
          <a:p>
            <a:pPr lvl="1"/>
            <a:r>
              <a:rPr lang="en-US" dirty="0" smtClean="0"/>
              <a:t>There is no substitute for time and connection</a:t>
            </a:r>
            <a:endParaRPr lang="en-US" dirty="0"/>
          </a:p>
        </p:txBody>
      </p:sp>
    </p:spTree>
    <p:extLst>
      <p:ext uri="{BB962C8B-B14F-4D97-AF65-F5344CB8AC3E}">
        <p14:creationId xmlns:p14="http://schemas.microsoft.com/office/powerpoint/2010/main" val="1150578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2715</TotalTime>
  <Words>1945</Words>
  <Application>Microsoft Macintosh PowerPoint</Application>
  <PresentationFormat>On-screen Show (4:3)</PresentationFormat>
  <Paragraphs>83</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 Timothy 1.13-2.7</vt:lpstr>
      <vt:lpstr>2 Timothy 1.13-2.7</vt:lpstr>
      <vt:lpstr>2 Timothy 1.13-2.7</vt:lpstr>
      <vt:lpstr>PowerPoint Presentation</vt:lpstr>
      <vt:lpstr>2 Timothy 1.13-2.7</vt:lpstr>
      <vt:lpstr>Context</vt:lpstr>
      <vt:lpstr>How to Face Falsehood</vt:lpstr>
      <vt:lpstr>Reality</vt:lpstr>
      <vt:lpstr>2 Illustrations</vt:lpstr>
      <vt:lpstr>Stay Focused</vt:lpstr>
      <vt:lpstr>2 Timothy 1.13-2.7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Joseph Shanks</cp:lastModifiedBy>
  <cp:revision>25</cp:revision>
  <dcterms:created xsi:type="dcterms:W3CDTF">2018-08-28T19:07:21Z</dcterms:created>
  <dcterms:modified xsi:type="dcterms:W3CDTF">2018-09-09T11:19:29Z</dcterms:modified>
</cp:coreProperties>
</file>