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2" r:id="rId3"/>
    <p:sldId id="264" r:id="rId4"/>
    <p:sldId id="261" r:id="rId5"/>
    <p:sldId id="258" r:id="rId6"/>
    <p:sldId id="263" r:id="rId7"/>
    <p:sldId id="266" r:id="rId8"/>
    <p:sldId id="265"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77"/>
    <p:restoredTop sz="93077"/>
  </p:normalViewPr>
  <p:slideViewPr>
    <p:cSldViewPr snapToGrid="0" snapToObjects="1">
      <p:cViewPr varScale="1">
        <p:scale>
          <a:sx n="89" d="100"/>
          <a:sy n="89" d="100"/>
        </p:scale>
        <p:origin x="6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57D05-A268-F945-AA52-43C604E5585C}" type="datetimeFigureOut">
              <a:rPr lang="en-US" smtClean="0"/>
              <a:t>6/17/2018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62D8A-EF56-D445-912A-A60F4F4DE481}" type="slidenum">
              <a:rPr lang="en-US" smtClean="0"/>
              <a:t>‹#›</a:t>
            </a:fld>
            <a:endParaRPr lang="en-US"/>
          </a:p>
        </p:txBody>
      </p:sp>
    </p:spTree>
    <p:extLst>
      <p:ext uri="{BB962C8B-B14F-4D97-AF65-F5344CB8AC3E}">
        <p14:creationId xmlns:p14="http://schemas.microsoft.com/office/powerpoint/2010/main" val="163258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62D8A-EF56-D445-912A-A60F4F4DE481}" type="slidenum">
              <a:rPr lang="en-US" smtClean="0"/>
              <a:t>6</a:t>
            </a:fld>
            <a:endParaRPr lang="en-US"/>
          </a:p>
        </p:txBody>
      </p:sp>
    </p:spTree>
    <p:extLst>
      <p:ext uri="{BB962C8B-B14F-4D97-AF65-F5344CB8AC3E}">
        <p14:creationId xmlns:p14="http://schemas.microsoft.com/office/powerpoint/2010/main" val="42125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2DD51-ABFA-7D4F-9FFF-D480EB90AC98}"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064088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2DD51-ABFA-7D4F-9FFF-D480EB90AC98}"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4779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2DD51-ABFA-7D4F-9FFF-D480EB90AC98}"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59171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2DD51-ABFA-7D4F-9FFF-D480EB90AC98}"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203751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2DD51-ABFA-7D4F-9FFF-D480EB90AC98}"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67436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2DD51-ABFA-7D4F-9FFF-D480EB90AC98}"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84603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2DD51-ABFA-7D4F-9FFF-D480EB90AC98}" type="datetimeFigureOut">
              <a:rPr lang="en-US" smtClean="0"/>
              <a:t>6/17/2018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69675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2DD51-ABFA-7D4F-9FFF-D480EB90AC98}" type="datetimeFigureOut">
              <a:rPr lang="en-US" smtClean="0"/>
              <a:t>6/17/2018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91684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2DD51-ABFA-7D4F-9FFF-D480EB90AC98}" type="datetimeFigureOut">
              <a:rPr lang="en-US" smtClean="0"/>
              <a:t>6/17/2018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20026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D2DD51-ABFA-7D4F-9FFF-D480EB90AC98}"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14571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D2DD51-ABFA-7D4F-9FFF-D480EB90AC98}"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85C-6CFC-8147-939F-688EB38E98BB}" type="slidenum">
              <a:rPr lang="en-US" smtClean="0"/>
              <a:t>‹#›</a:t>
            </a:fld>
            <a:endParaRPr lang="en-US"/>
          </a:p>
        </p:txBody>
      </p:sp>
    </p:spTree>
    <p:extLst>
      <p:ext uri="{BB962C8B-B14F-4D97-AF65-F5344CB8AC3E}">
        <p14:creationId xmlns:p14="http://schemas.microsoft.com/office/powerpoint/2010/main" val="99224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2DD51-ABFA-7D4F-9FFF-D480EB90AC98}" type="datetimeFigureOut">
              <a:rPr lang="en-US" smtClean="0"/>
              <a:t>6/17/2018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B385C-6CFC-8147-939F-688EB38E98BB}" type="slidenum">
              <a:rPr lang="en-US" smtClean="0"/>
              <a:t>‹#›</a:t>
            </a:fld>
            <a:endParaRPr lang="en-US"/>
          </a:p>
        </p:txBody>
      </p:sp>
    </p:spTree>
    <p:extLst>
      <p:ext uri="{BB962C8B-B14F-4D97-AF65-F5344CB8AC3E}">
        <p14:creationId xmlns:p14="http://schemas.microsoft.com/office/powerpoint/2010/main" val="479979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tif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868"/>
          <a:stretch/>
        </p:blipFill>
        <p:spPr>
          <a:xfrm>
            <a:off x="0" y="0"/>
            <a:ext cx="12192000" cy="6858000"/>
          </a:xfrm>
          <a:prstGeom prst="rect">
            <a:avLst/>
          </a:prstGeom>
        </p:spPr>
      </p:pic>
      <p:sp>
        <p:nvSpPr>
          <p:cNvPr id="5" name="TextBox 4"/>
          <p:cNvSpPr txBox="1"/>
          <p:nvPr/>
        </p:nvSpPr>
        <p:spPr>
          <a:xfrm>
            <a:off x="1524000" y="0"/>
            <a:ext cx="9959009" cy="5170646"/>
          </a:xfrm>
          <a:prstGeom prst="rect">
            <a:avLst/>
          </a:prstGeom>
          <a:noFill/>
        </p:spPr>
        <p:txBody>
          <a:bodyPr wrap="square" rtlCol="0">
            <a:spAutoFit/>
          </a:bodyPr>
          <a:lstStyle/>
          <a:p>
            <a:pPr algn="r"/>
            <a:r>
              <a:rPr lang="en-US" sz="12500" dirty="0">
                <a:latin typeface="Baskerville Old Face" charset="0"/>
                <a:ea typeface="Baskerville Old Face" charset="0"/>
                <a:cs typeface="Baskerville Old Face" charset="0"/>
              </a:rPr>
              <a:t>Navigating</a:t>
            </a:r>
          </a:p>
          <a:p>
            <a:pPr algn="r"/>
            <a:r>
              <a:rPr lang="en-US" sz="8000" dirty="0">
                <a:latin typeface="Baskerville Old Face" charset="0"/>
                <a:ea typeface="Baskerville Old Face" charset="0"/>
                <a:cs typeface="Baskerville Old Face" charset="0"/>
              </a:rPr>
              <a:t>Through This</a:t>
            </a:r>
          </a:p>
          <a:p>
            <a:pPr algn="r"/>
            <a:r>
              <a:rPr lang="en-US" sz="12500" dirty="0">
                <a:latin typeface="Baskerville Old Face" charset="0"/>
                <a:ea typeface="Baskerville Old Face" charset="0"/>
                <a:cs typeface="Baskerville Old Face" charset="0"/>
              </a:rPr>
              <a:t>Life</a:t>
            </a:r>
          </a:p>
        </p:txBody>
      </p:sp>
    </p:spTree>
    <p:extLst>
      <p:ext uri="{BB962C8B-B14F-4D97-AF65-F5344CB8AC3E}">
        <p14:creationId xmlns:p14="http://schemas.microsoft.com/office/powerpoint/2010/main" val="71698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086"/>
          <a:stretch/>
        </p:blipFill>
        <p:spPr>
          <a:xfrm>
            <a:off x="0" y="0"/>
            <a:ext cx="12192000" cy="7176052"/>
          </a:xfrm>
          <a:prstGeom prst="rect">
            <a:avLst/>
          </a:prstGeom>
        </p:spPr>
      </p:pic>
      <p:grpSp>
        <p:nvGrpSpPr>
          <p:cNvPr id="5" name="Group 4"/>
          <p:cNvGrpSpPr/>
          <p:nvPr/>
        </p:nvGrpSpPr>
        <p:grpSpPr>
          <a:xfrm>
            <a:off x="0" y="0"/>
            <a:ext cx="12191999" cy="6004234"/>
            <a:chOff x="0" y="0"/>
            <a:chExt cx="12191999" cy="6004234"/>
          </a:xfrm>
        </p:grpSpPr>
        <p:sp>
          <p:nvSpPr>
            <p:cNvPr id="3" name="TextBox 2"/>
            <p:cNvSpPr txBox="1"/>
            <p:nvPr/>
          </p:nvSpPr>
          <p:spPr>
            <a:xfrm>
              <a:off x="0" y="556589"/>
              <a:ext cx="12046226" cy="5447645"/>
            </a:xfrm>
            <a:prstGeom prst="rect">
              <a:avLst/>
            </a:prstGeom>
            <a:noFill/>
          </p:spPr>
          <p:txBody>
            <a:bodyPr wrap="square" rtlCol="0">
              <a:spAutoFit/>
            </a:bodyPr>
            <a:lstStyle/>
            <a:p>
              <a:r>
                <a:rPr lang="en-US" sz="2900" b="1" baseline="30000" dirty="0"/>
                <a:t>10 </a:t>
              </a:r>
              <a:r>
                <a:rPr lang="en-US" sz="2900" dirty="0"/>
                <a:t>You, however, have followed my teaching, my conduct, my aim in life, my faith, my patience, my love, my steadfastness, </a:t>
              </a:r>
              <a:r>
                <a:rPr lang="en-US" sz="2900" b="1" baseline="30000" dirty="0"/>
                <a:t>11 </a:t>
              </a:r>
              <a:r>
                <a:rPr lang="en-US" sz="2900" dirty="0"/>
                <a:t>my persecutions and sufferings that happened to                me at Antioch, at </a:t>
              </a:r>
              <a:r>
                <a:rPr lang="en-US" sz="2900" dirty="0" err="1"/>
                <a:t>Iconium</a:t>
              </a:r>
              <a:r>
                <a:rPr lang="en-US" sz="2900" dirty="0"/>
                <a:t>, and at </a:t>
              </a:r>
              <a:r>
                <a:rPr lang="en-US" sz="2900" dirty="0" err="1"/>
                <a:t>Lystra</a:t>
              </a:r>
              <a:r>
                <a:rPr lang="en-US" sz="2900" dirty="0"/>
                <a:t> —which persecutions I </a:t>
              </a:r>
              <a:r>
                <a:rPr lang="en-US" sz="2900" dirty="0" err="1"/>
                <a:t>en</a:t>
              </a:r>
              <a:r>
                <a:rPr lang="en-US" sz="2900" dirty="0"/>
                <a:t>-                          </a:t>
              </a:r>
              <a:r>
                <a:rPr lang="en-US" sz="2900" dirty="0" err="1"/>
                <a:t>dured</a:t>
              </a:r>
              <a:r>
                <a:rPr lang="en-US" sz="2900" dirty="0"/>
                <a:t>; yet from them all the Lord rescued me. </a:t>
              </a:r>
              <a:r>
                <a:rPr lang="en-US" sz="2900" b="1" baseline="30000" dirty="0"/>
                <a:t>12 </a:t>
              </a:r>
              <a:r>
                <a:rPr lang="en-US" sz="2900" dirty="0"/>
                <a:t>Indeed,                               all who desire to live a godly life in Christ Jesus will be                                       persecuted, </a:t>
              </a:r>
              <a:r>
                <a:rPr lang="en-US" sz="2900" b="1" baseline="30000" dirty="0"/>
                <a:t>13 </a:t>
              </a:r>
              <a:r>
                <a:rPr lang="en-US" sz="2900" dirty="0"/>
                <a:t>while evil people and impostors will go                                           on from bad to worse, deceiving and being deceived.                                             </a:t>
              </a:r>
              <a:r>
                <a:rPr lang="en-US" sz="2900" b="1" baseline="30000" dirty="0"/>
                <a:t>14 </a:t>
              </a:r>
              <a:r>
                <a:rPr lang="en-US" sz="2900" dirty="0"/>
                <a:t>But as for you, continue in what you have learned and                                         have firmly believed, knowing from whom you learned                                   it </a:t>
              </a:r>
              <a:r>
                <a:rPr lang="en-US" sz="2900" b="1" baseline="30000" dirty="0"/>
                <a:t>15 </a:t>
              </a:r>
              <a:r>
                <a:rPr lang="en-US" sz="2900" dirty="0"/>
                <a:t>and how from childhood you have been acquainted                                      with the sacred writings, which are able to make you wise                                   for salvation through faith in Christ Jesus.</a:t>
              </a:r>
            </a:p>
          </p:txBody>
        </p:sp>
        <p:sp>
          <p:nvSpPr>
            <p:cNvPr id="4" name="TextBox 3"/>
            <p:cNvSpPr txBox="1"/>
            <p:nvPr/>
          </p:nvSpPr>
          <p:spPr>
            <a:xfrm>
              <a:off x="0" y="0"/>
              <a:ext cx="12191999" cy="646331"/>
            </a:xfrm>
            <a:prstGeom prst="rect">
              <a:avLst/>
            </a:prstGeom>
            <a:noFill/>
          </p:spPr>
          <p:txBody>
            <a:bodyPr wrap="square" rtlCol="0">
              <a:spAutoFit/>
            </a:bodyPr>
            <a:lstStyle/>
            <a:p>
              <a:pPr algn="ctr"/>
              <a:r>
                <a:rPr lang="en-US" sz="3600" b="1" dirty="0"/>
                <a:t>2 Timothy 3:10-15</a:t>
              </a:r>
            </a:p>
          </p:txBody>
        </p:sp>
      </p:grpSp>
    </p:spTree>
    <p:extLst>
      <p:ext uri="{BB962C8B-B14F-4D97-AF65-F5344CB8AC3E}">
        <p14:creationId xmlns:p14="http://schemas.microsoft.com/office/powerpoint/2010/main" val="572483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DFECA-BA10-3445-929E-F4DEE4B5CCFE}"/>
              </a:ext>
            </a:extLst>
          </p:cNvPr>
          <p:cNvPicPr>
            <a:picLocks noChangeAspect="1"/>
          </p:cNvPicPr>
          <p:nvPr/>
        </p:nvPicPr>
        <p:blipFill rotWithShape="1">
          <a:blip r:embed="rId2">
            <a:alphaModFix amt="68000"/>
            <a:extLst>
              <a:ext uri="{BEBA8EAE-BF5A-486C-A8C5-ECC9F3942E4B}">
                <a14:imgProps xmlns:a14="http://schemas.microsoft.com/office/drawing/2010/main">
                  <a14:imgLayer r:embed="rId3">
                    <a14:imgEffect>
                      <a14:colorTemperature colorTemp="6792"/>
                    </a14:imgEffect>
                    <a14:imgEffect>
                      <a14:brightnessContrast bright="-12000" contrast="16000"/>
                    </a14:imgEffect>
                  </a14:imgLayer>
                </a14:imgProps>
              </a:ext>
              <a:ext uri="{28A0092B-C50C-407E-A947-70E740481C1C}">
                <a14:useLocalDpi xmlns:a14="http://schemas.microsoft.com/office/drawing/2010/main" val="0"/>
              </a:ext>
            </a:extLst>
          </a:blip>
          <a:srcRect t="5381" b="38369"/>
          <a:stretch/>
        </p:blipFill>
        <p:spPr>
          <a:xfrm>
            <a:off x="0" y="0"/>
            <a:ext cx="12192000" cy="6858000"/>
          </a:xfrm>
          <a:prstGeom prst="rect">
            <a:avLst/>
          </a:prstGeom>
        </p:spPr>
      </p:pic>
      <p:sp>
        <p:nvSpPr>
          <p:cNvPr id="4" name="TextBox 3">
            <a:extLst>
              <a:ext uri="{FF2B5EF4-FFF2-40B4-BE49-F238E27FC236}">
                <a16:creationId xmlns:a16="http://schemas.microsoft.com/office/drawing/2014/main" id="{B6242A54-920F-B747-BA72-44CC089DAF0B}"/>
              </a:ext>
            </a:extLst>
          </p:cNvPr>
          <p:cNvSpPr txBox="1"/>
          <p:nvPr/>
        </p:nvSpPr>
        <p:spPr>
          <a:xfrm>
            <a:off x="0" y="475361"/>
            <a:ext cx="12192000" cy="1015663"/>
          </a:xfrm>
          <a:prstGeom prst="rect">
            <a:avLst/>
          </a:prstGeom>
          <a:noFill/>
        </p:spPr>
        <p:txBody>
          <a:bodyPr wrap="square" rtlCol="0">
            <a:spAutoFit/>
          </a:bodyPr>
          <a:lstStyle/>
          <a:p>
            <a:pPr algn="ctr"/>
            <a:r>
              <a:rPr lang="en-US" sz="6000" b="1" dirty="0">
                <a:latin typeface="Lucida Calligraphy" charset="0"/>
                <a:ea typeface="Lucida Calligraphy" charset="0"/>
                <a:cs typeface="Lucida Calligraphy" charset="0"/>
              </a:rPr>
              <a:t>Having a Mentor Like Paul</a:t>
            </a:r>
          </a:p>
        </p:txBody>
      </p:sp>
      <p:pic>
        <p:nvPicPr>
          <p:cNvPr id="5" name="Picture 4">
            <a:extLst>
              <a:ext uri="{FF2B5EF4-FFF2-40B4-BE49-F238E27FC236}">
                <a16:creationId xmlns:a16="http://schemas.microsoft.com/office/drawing/2014/main" id="{C6EB976F-4B5B-284B-AE93-E165D596351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716859" y="1759681"/>
            <a:ext cx="4229100" cy="45847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A0AE50F-0B99-4E49-968D-3C838E3C02E5}"/>
              </a:ext>
            </a:extLst>
          </p:cNvPr>
          <p:cNvSpPr txBox="1"/>
          <p:nvPr/>
        </p:nvSpPr>
        <p:spPr>
          <a:xfrm>
            <a:off x="6222521" y="2266441"/>
            <a:ext cx="5214302" cy="3970318"/>
          </a:xfrm>
          <a:prstGeom prst="rect">
            <a:avLst/>
          </a:prstGeom>
          <a:noFill/>
        </p:spPr>
        <p:txBody>
          <a:bodyPr wrap="square" rtlCol="0">
            <a:spAutoFit/>
          </a:bodyPr>
          <a:lstStyle/>
          <a:p>
            <a:r>
              <a:rPr lang="en-US" sz="2800" b="1" baseline="30000" dirty="0"/>
              <a:t>10 </a:t>
            </a:r>
            <a:r>
              <a:rPr lang="en-US" sz="2800" dirty="0"/>
              <a:t>You, however, have followed my teaching, my conduct, my aim in life, my faith, my patience, my love, my steadfastness, </a:t>
            </a:r>
            <a:r>
              <a:rPr lang="en-US" sz="2800" b="1" baseline="30000" dirty="0"/>
              <a:t>11 </a:t>
            </a:r>
            <a:r>
              <a:rPr lang="en-US" sz="2800" dirty="0"/>
              <a:t>my persecutions and sufferings that happened to me at Antioch, at </a:t>
            </a:r>
            <a:r>
              <a:rPr lang="en-US" sz="2800" dirty="0" err="1"/>
              <a:t>Iconium</a:t>
            </a:r>
            <a:r>
              <a:rPr lang="en-US" sz="2800" dirty="0"/>
              <a:t>, and at </a:t>
            </a:r>
            <a:r>
              <a:rPr lang="en-US" sz="2800" dirty="0" err="1"/>
              <a:t>Lystra</a:t>
            </a:r>
            <a:r>
              <a:rPr lang="en-US" sz="2800" dirty="0"/>
              <a:t> —which persecutions I endured; yet from them all the Lord rescued me.</a:t>
            </a:r>
          </a:p>
        </p:txBody>
      </p:sp>
      <p:sp>
        <p:nvSpPr>
          <p:cNvPr id="7" name="TextBox 6">
            <a:extLst>
              <a:ext uri="{FF2B5EF4-FFF2-40B4-BE49-F238E27FC236}">
                <a16:creationId xmlns:a16="http://schemas.microsoft.com/office/drawing/2014/main" id="{44A77DC9-1449-5E45-BFDB-E67207B7DE18}"/>
              </a:ext>
            </a:extLst>
          </p:cNvPr>
          <p:cNvSpPr txBox="1"/>
          <p:nvPr/>
        </p:nvSpPr>
        <p:spPr>
          <a:xfrm>
            <a:off x="6197806" y="1759681"/>
            <a:ext cx="3554991" cy="584775"/>
          </a:xfrm>
          <a:prstGeom prst="rect">
            <a:avLst/>
          </a:prstGeom>
          <a:noFill/>
        </p:spPr>
        <p:txBody>
          <a:bodyPr wrap="square" rtlCol="0">
            <a:spAutoFit/>
          </a:bodyPr>
          <a:lstStyle/>
          <a:p>
            <a:r>
              <a:rPr lang="en-US" sz="3200" b="1" dirty="0"/>
              <a:t>2 Timothy 3:10-11</a:t>
            </a:r>
          </a:p>
        </p:txBody>
      </p:sp>
    </p:spTree>
    <p:extLst>
      <p:ext uri="{BB962C8B-B14F-4D97-AF65-F5344CB8AC3E}">
        <p14:creationId xmlns:p14="http://schemas.microsoft.com/office/powerpoint/2010/main" val="351218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737" b="13757"/>
          <a:stretch/>
        </p:blipFill>
        <p:spPr>
          <a:xfrm>
            <a:off x="0" y="0"/>
            <a:ext cx="12192000" cy="6858000"/>
          </a:xfrm>
          <a:prstGeom prst="rect">
            <a:avLst/>
          </a:prstGeom>
        </p:spPr>
      </p:pic>
      <p:sp>
        <p:nvSpPr>
          <p:cNvPr id="5" name="TextBox 4"/>
          <p:cNvSpPr txBox="1"/>
          <p:nvPr/>
        </p:nvSpPr>
        <p:spPr>
          <a:xfrm>
            <a:off x="4503761" y="152795"/>
            <a:ext cx="8152263" cy="1200329"/>
          </a:xfrm>
          <a:prstGeom prst="rect">
            <a:avLst/>
          </a:prstGeom>
          <a:noFill/>
        </p:spPr>
        <p:txBody>
          <a:bodyPr wrap="square" rtlCol="0">
            <a:spAutoFit/>
          </a:bodyPr>
          <a:lstStyle/>
          <a:p>
            <a:r>
              <a:rPr lang="en-US" sz="7200" b="1" dirty="0">
                <a:latin typeface="Lucida Calligraphy" panose="03010101010101010101" pitchFamily="66" charset="77"/>
                <a:ea typeface="Baskerville Old Face" charset="0"/>
                <a:cs typeface="Baskerville Old Face" charset="0"/>
              </a:rPr>
              <a:t>Keep Learning</a:t>
            </a:r>
          </a:p>
        </p:txBody>
      </p:sp>
      <p:sp>
        <p:nvSpPr>
          <p:cNvPr id="6" name="TextBox 5">
            <a:extLst>
              <a:ext uri="{FF2B5EF4-FFF2-40B4-BE49-F238E27FC236}">
                <a16:creationId xmlns:a16="http://schemas.microsoft.com/office/drawing/2014/main" id="{DAA4BE65-FF89-9640-B66E-43706136207E}"/>
              </a:ext>
            </a:extLst>
          </p:cNvPr>
          <p:cNvSpPr txBox="1"/>
          <p:nvPr/>
        </p:nvSpPr>
        <p:spPr>
          <a:xfrm>
            <a:off x="4710200" y="1353124"/>
            <a:ext cx="3554991" cy="584775"/>
          </a:xfrm>
          <a:prstGeom prst="rect">
            <a:avLst/>
          </a:prstGeom>
          <a:noFill/>
        </p:spPr>
        <p:txBody>
          <a:bodyPr wrap="square" rtlCol="0">
            <a:spAutoFit/>
          </a:bodyPr>
          <a:lstStyle/>
          <a:p>
            <a:r>
              <a:rPr lang="en-US" sz="3200" b="1" dirty="0"/>
              <a:t>2 Timothy 3:10-11</a:t>
            </a:r>
          </a:p>
        </p:txBody>
      </p:sp>
    </p:spTree>
    <p:extLst>
      <p:ext uri="{BB962C8B-B14F-4D97-AF65-F5344CB8AC3E}">
        <p14:creationId xmlns:p14="http://schemas.microsoft.com/office/powerpoint/2010/main" val="192770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68000"/>
            <a:extLst>
              <a:ext uri="{BEBA8EAE-BF5A-486C-A8C5-ECC9F3942E4B}">
                <a14:imgProps xmlns:a14="http://schemas.microsoft.com/office/drawing/2010/main">
                  <a14:imgLayer r:embed="rId3">
                    <a14:imgEffect>
                      <a14:colorTemperature colorTemp="6792"/>
                    </a14:imgEffect>
                    <a14:imgEffect>
                      <a14:brightnessContrast bright="-12000" contrast="16000"/>
                    </a14:imgEffect>
                  </a14:imgLayer>
                </a14:imgProps>
              </a:ext>
              <a:ext uri="{28A0092B-C50C-407E-A947-70E740481C1C}">
                <a14:useLocalDpi xmlns:a14="http://schemas.microsoft.com/office/drawing/2010/main" val="0"/>
              </a:ext>
            </a:extLst>
          </a:blip>
          <a:srcRect t="5381" b="37229"/>
          <a:stretch/>
        </p:blipFill>
        <p:spPr>
          <a:xfrm>
            <a:off x="0" y="0"/>
            <a:ext cx="12192000" cy="6997148"/>
          </a:xfrm>
          <a:prstGeom prst="rect">
            <a:avLst/>
          </a:prstGeom>
        </p:spPr>
      </p:pic>
      <p:sp>
        <p:nvSpPr>
          <p:cNvPr id="4" name="TextBox 3"/>
          <p:cNvSpPr txBox="1"/>
          <p:nvPr/>
        </p:nvSpPr>
        <p:spPr>
          <a:xfrm>
            <a:off x="-13639" y="374818"/>
            <a:ext cx="12191999" cy="1938992"/>
          </a:xfrm>
          <a:prstGeom prst="rect">
            <a:avLst/>
          </a:prstGeom>
          <a:noFill/>
        </p:spPr>
        <p:txBody>
          <a:bodyPr wrap="square" rtlCol="0">
            <a:spAutoFit/>
          </a:bodyPr>
          <a:lstStyle/>
          <a:p>
            <a:pPr algn="ctr"/>
            <a:r>
              <a:rPr lang="en-US" sz="6000" b="1" dirty="0">
                <a:latin typeface="Lucida Calligraphy" charset="0"/>
                <a:ea typeface="Lucida Calligraphy" charset="0"/>
                <a:cs typeface="Lucida Calligraphy" charset="0"/>
              </a:rPr>
              <a:t>Remember those</a:t>
            </a:r>
          </a:p>
          <a:p>
            <a:pPr algn="ctr"/>
            <a:r>
              <a:rPr lang="en-US" sz="6000" b="1" dirty="0">
                <a:latin typeface="Lucida Calligraphy" charset="0"/>
                <a:ea typeface="Lucida Calligraphy" charset="0"/>
                <a:cs typeface="Lucida Calligraphy" charset="0"/>
              </a:rPr>
              <a:t>who taught you</a:t>
            </a:r>
          </a:p>
        </p:txBody>
      </p:sp>
      <p:sp>
        <p:nvSpPr>
          <p:cNvPr id="5" name="TextBox 4"/>
          <p:cNvSpPr txBox="1"/>
          <p:nvPr/>
        </p:nvSpPr>
        <p:spPr>
          <a:xfrm>
            <a:off x="7105943" y="2703364"/>
            <a:ext cx="4685724" cy="4031873"/>
          </a:xfrm>
          <a:prstGeom prst="rect">
            <a:avLst/>
          </a:prstGeom>
          <a:noFill/>
        </p:spPr>
        <p:txBody>
          <a:bodyPr wrap="square" rtlCol="0">
            <a:spAutoFit/>
          </a:bodyPr>
          <a:lstStyle/>
          <a:p>
            <a:r>
              <a:rPr lang="en-US" sz="4000" b="1" dirty="0">
                <a:latin typeface="Book Antiqua" charset="0"/>
                <a:ea typeface="Book Antiqua" charset="0"/>
                <a:cs typeface="Book Antiqua" charset="0"/>
              </a:rPr>
              <a:t>Educating the mind without educating the heart is no education at all.</a:t>
            </a:r>
          </a:p>
          <a:p>
            <a:pPr algn="r"/>
            <a:r>
              <a:rPr lang="en-US" sz="2800" b="1" dirty="0"/>
              <a:t>Aristotle</a:t>
            </a:r>
            <a:endParaRPr lang="en-US" sz="2800" dirty="0"/>
          </a:p>
          <a:p>
            <a:endParaRPr lang="en-US" sz="2800" dirty="0"/>
          </a:p>
        </p:txBody>
      </p:sp>
      <p:pic>
        <p:nvPicPr>
          <p:cNvPr id="6" name="Picture 5">
            <a:extLst>
              <a:ext uri="{FF2B5EF4-FFF2-40B4-BE49-F238E27FC236}">
                <a16:creationId xmlns:a16="http://schemas.microsoft.com/office/drawing/2014/main" id="{4E7FFF19-A108-7D4B-92E2-42FB5D66EB8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26699"/>
          <a:stretch/>
        </p:blipFill>
        <p:spPr>
          <a:xfrm>
            <a:off x="282053" y="2920621"/>
            <a:ext cx="6182065" cy="3814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68000"/>
            <a:extLst>
              <a:ext uri="{BEBA8EAE-BF5A-486C-A8C5-ECC9F3942E4B}">
                <a14:imgProps xmlns:a14="http://schemas.microsoft.com/office/drawing/2010/main">
                  <a14:imgLayer r:embed="rId4">
                    <a14:imgEffect>
                      <a14:colorTemperature colorTemp="6792"/>
                    </a14:imgEffect>
                    <a14:imgEffect>
                      <a14:brightnessContrast bright="-12000" contrast="16000"/>
                    </a14:imgEffect>
                  </a14:imgLayer>
                </a14:imgProps>
              </a:ext>
              <a:ext uri="{28A0092B-C50C-407E-A947-70E740481C1C}">
                <a14:useLocalDpi xmlns:a14="http://schemas.microsoft.com/office/drawing/2010/main" val="0"/>
              </a:ext>
            </a:extLst>
          </a:blip>
          <a:srcRect t="5381" b="38369"/>
          <a:stretch/>
        </p:blipFill>
        <p:spPr>
          <a:xfrm>
            <a:off x="0" y="0"/>
            <a:ext cx="12192000" cy="6858000"/>
          </a:xfrm>
          <a:prstGeom prst="rect">
            <a:avLst/>
          </a:prstGeom>
        </p:spPr>
      </p:pic>
      <p:sp>
        <p:nvSpPr>
          <p:cNvPr id="4" name="TextBox 3"/>
          <p:cNvSpPr txBox="1"/>
          <p:nvPr/>
        </p:nvSpPr>
        <p:spPr>
          <a:xfrm>
            <a:off x="0" y="475361"/>
            <a:ext cx="12192000" cy="1015663"/>
          </a:xfrm>
          <a:prstGeom prst="rect">
            <a:avLst/>
          </a:prstGeom>
          <a:noFill/>
        </p:spPr>
        <p:txBody>
          <a:bodyPr wrap="square" rtlCol="0">
            <a:spAutoFit/>
          </a:bodyPr>
          <a:lstStyle/>
          <a:p>
            <a:pPr algn="ctr"/>
            <a:r>
              <a:rPr lang="en-US" sz="6000" b="1" dirty="0">
                <a:latin typeface="Lucida Calligraphy" charset="0"/>
                <a:ea typeface="Lucida Calligraphy" charset="0"/>
                <a:cs typeface="Lucida Calligraphy" charset="0"/>
              </a:rPr>
              <a:t>Serve Our Fellow Man</a:t>
            </a:r>
          </a:p>
        </p:txBody>
      </p:sp>
      <p:sp>
        <p:nvSpPr>
          <p:cNvPr id="5" name="TextBox 4"/>
          <p:cNvSpPr txBox="1"/>
          <p:nvPr/>
        </p:nvSpPr>
        <p:spPr>
          <a:xfrm>
            <a:off x="7409880" y="2210287"/>
            <a:ext cx="4045142" cy="4401205"/>
          </a:xfrm>
          <a:prstGeom prst="rect">
            <a:avLst/>
          </a:prstGeom>
          <a:noFill/>
        </p:spPr>
        <p:txBody>
          <a:bodyPr wrap="square" rtlCol="0">
            <a:spAutoFit/>
          </a:bodyPr>
          <a:lstStyle/>
          <a:p>
            <a:r>
              <a:rPr lang="en-US" sz="2800" b="1" baseline="30000" dirty="0"/>
              <a:t>9 </a:t>
            </a:r>
            <a:r>
              <a:rPr lang="en-US" sz="2800" dirty="0"/>
              <a:t>And let us not grow weary of doing good, for in due season we will reap, if we do not give up. </a:t>
            </a:r>
            <a:r>
              <a:rPr lang="en-US" sz="2800" b="1" baseline="30000" dirty="0"/>
              <a:t>10 </a:t>
            </a:r>
            <a:r>
              <a:rPr lang="en-US" sz="2800" dirty="0"/>
              <a:t>So then, as we have opportunity, let us do good to everyone, and especially to those who are of the household of faith.</a:t>
            </a:r>
          </a:p>
        </p:txBody>
      </p:sp>
      <p:sp>
        <p:nvSpPr>
          <p:cNvPr id="6" name="TextBox 5">
            <a:extLst>
              <a:ext uri="{FF2B5EF4-FFF2-40B4-BE49-F238E27FC236}">
                <a16:creationId xmlns:a16="http://schemas.microsoft.com/office/drawing/2014/main" id="{A35611DF-9DFA-084D-94C0-E8F75958B3DC}"/>
              </a:ext>
            </a:extLst>
          </p:cNvPr>
          <p:cNvSpPr txBox="1"/>
          <p:nvPr/>
        </p:nvSpPr>
        <p:spPr>
          <a:xfrm>
            <a:off x="7385165" y="1703527"/>
            <a:ext cx="3554991" cy="584775"/>
          </a:xfrm>
          <a:prstGeom prst="rect">
            <a:avLst/>
          </a:prstGeom>
          <a:noFill/>
        </p:spPr>
        <p:txBody>
          <a:bodyPr wrap="square" rtlCol="0">
            <a:spAutoFit/>
          </a:bodyPr>
          <a:lstStyle/>
          <a:p>
            <a:r>
              <a:rPr lang="en-US" sz="3200" b="1" dirty="0"/>
              <a:t>Galatians 6:9-10</a:t>
            </a:r>
          </a:p>
        </p:txBody>
      </p:sp>
      <p:pic>
        <p:nvPicPr>
          <p:cNvPr id="7" name="Picture 6">
            <a:extLst>
              <a:ext uri="{FF2B5EF4-FFF2-40B4-BE49-F238E27FC236}">
                <a16:creationId xmlns:a16="http://schemas.microsoft.com/office/drawing/2014/main" id="{258E3944-3C3F-824D-8D71-2249DAAC723F}"/>
              </a:ext>
            </a:extLst>
          </p:cNvPr>
          <p:cNvPicPr>
            <a:picLocks noChangeAspect="1"/>
          </p:cNvPicPr>
          <p:nvPr/>
        </p:nvPicPr>
        <p:blipFill rotWithShape="1">
          <a:blip r:embed="rId5"/>
          <a:srcRect l="25746" r="11456"/>
          <a:stretch/>
        </p:blipFill>
        <p:spPr>
          <a:xfrm>
            <a:off x="1132764" y="1966385"/>
            <a:ext cx="5587336" cy="4287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203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66BDA-2116-3F45-9B4C-8623E9CFBA3A}"/>
              </a:ext>
            </a:extLst>
          </p:cNvPr>
          <p:cNvPicPr>
            <a:picLocks noChangeAspect="1"/>
          </p:cNvPicPr>
          <p:nvPr/>
        </p:nvPicPr>
        <p:blipFill rotWithShape="1">
          <a:blip r:embed="rId2">
            <a:alphaModFix amt="68000"/>
            <a:extLst>
              <a:ext uri="{BEBA8EAE-BF5A-486C-A8C5-ECC9F3942E4B}">
                <a14:imgProps xmlns:a14="http://schemas.microsoft.com/office/drawing/2010/main">
                  <a14:imgLayer r:embed="rId3">
                    <a14:imgEffect>
                      <a14:colorTemperature colorTemp="6792"/>
                    </a14:imgEffect>
                    <a14:imgEffect>
                      <a14:brightnessContrast bright="-12000" contrast="16000"/>
                    </a14:imgEffect>
                  </a14:imgLayer>
                </a14:imgProps>
              </a:ext>
              <a:ext uri="{28A0092B-C50C-407E-A947-70E740481C1C}">
                <a14:useLocalDpi xmlns:a14="http://schemas.microsoft.com/office/drawing/2010/main" val="0"/>
              </a:ext>
            </a:extLst>
          </a:blip>
          <a:srcRect t="5381" b="3836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BC1988-1D6B-CC4D-A4A0-54A59C306113}"/>
              </a:ext>
            </a:extLst>
          </p:cNvPr>
          <p:cNvPicPr>
            <a:picLocks noChangeAspect="1"/>
          </p:cNvPicPr>
          <p:nvPr/>
        </p:nvPicPr>
        <p:blipFill>
          <a:blip r:embed="rId4"/>
          <a:stretch>
            <a:fillRect/>
          </a:stretch>
        </p:blipFill>
        <p:spPr>
          <a:xfrm>
            <a:off x="1139589" y="1017895"/>
            <a:ext cx="9644418" cy="4822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66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36FE4-B5B7-F34F-A762-BE821FC1111C}"/>
              </a:ext>
            </a:extLst>
          </p:cNvPr>
          <p:cNvPicPr>
            <a:picLocks noChangeAspect="1"/>
          </p:cNvPicPr>
          <p:nvPr/>
        </p:nvPicPr>
        <p:blipFill rotWithShape="1">
          <a:blip r:embed="rId2">
            <a:alphaModFix amt="68000"/>
            <a:extLst>
              <a:ext uri="{BEBA8EAE-BF5A-486C-A8C5-ECC9F3942E4B}">
                <a14:imgProps xmlns:a14="http://schemas.microsoft.com/office/drawing/2010/main">
                  <a14:imgLayer r:embed="rId3">
                    <a14:imgEffect>
                      <a14:colorTemperature colorTemp="6792"/>
                    </a14:imgEffect>
                    <a14:imgEffect>
                      <a14:brightnessContrast bright="-12000" contrast="16000"/>
                    </a14:imgEffect>
                  </a14:imgLayer>
                </a14:imgProps>
              </a:ext>
              <a:ext uri="{28A0092B-C50C-407E-A947-70E740481C1C}">
                <a14:useLocalDpi xmlns:a14="http://schemas.microsoft.com/office/drawing/2010/main" val="0"/>
              </a:ext>
            </a:extLst>
          </a:blip>
          <a:srcRect t="5381" b="38369"/>
          <a:stretch/>
        </p:blipFill>
        <p:spPr>
          <a:xfrm>
            <a:off x="0" y="0"/>
            <a:ext cx="12192000" cy="6858000"/>
          </a:xfrm>
          <a:prstGeom prst="rect">
            <a:avLst/>
          </a:prstGeom>
        </p:spPr>
      </p:pic>
      <p:sp>
        <p:nvSpPr>
          <p:cNvPr id="3" name="TextBox 2">
            <a:extLst>
              <a:ext uri="{FF2B5EF4-FFF2-40B4-BE49-F238E27FC236}">
                <a16:creationId xmlns:a16="http://schemas.microsoft.com/office/drawing/2014/main" id="{8122671B-55F1-C246-AE37-59665362A2BD}"/>
              </a:ext>
            </a:extLst>
          </p:cNvPr>
          <p:cNvSpPr txBox="1"/>
          <p:nvPr/>
        </p:nvSpPr>
        <p:spPr>
          <a:xfrm>
            <a:off x="0" y="475361"/>
            <a:ext cx="12192000" cy="1015663"/>
          </a:xfrm>
          <a:prstGeom prst="rect">
            <a:avLst/>
          </a:prstGeom>
          <a:noFill/>
        </p:spPr>
        <p:txBody>
          <a:bodyPr wrap="square" rtlCol="0">
            <a:spAutoFit/>
          </a:bodyPr>
          <a:lstStyle/>
          <a:p>
            <a:pPr algn="ctr"/>
            <a:r>
              <a:rPr lang="en-US" sz="6000" b="1" dirty="0">
                <a:latin typeface="Lucida Calligraphy" charset="0"/>
                <a:ea typeface="Lucida Calligraphy" charset="0"/>
                <a:cs typeface="Lucida Calligraphy" charset="0"/>
              </a:rPr>
              <a:t>Keep Our Principles in Place</a:t>
            </a:r>
          </a:p>
        </p:txBody>
      </p:sp>
      <p:pic>
        <p:nvPicPr>
          <p:cNvPr id="4" name="Picture 3">
            <a:extLst>
              <a:ext uri="{FF2B5EF4-FFF2-40B4-BE49-F238E27FC236}">
                <a16:creationId xmlns:a16="http://schemas.microsoft.com/office/drawing/2014/main" id="{25115437-9FFC-2B47-BED1-8C1682FF1DD7}"/>
              </a:ext>
            </a:extLst>
          </p:cNvPr>
          <p:cNvPicPr>
            <a:picLocks noChangeAspect="1"/>
          </p:cNvPicPr>
          <p:nvPr/>
        </p:nvPicPr>
        <p:blipFill>
          <a:blip r:embed="rId4"/>
          <a:stretch>
            <a:fillRect/>
          </a:stretch>
        </p:blipFill>
        <p:spPr>
          <a:xfrm>
            <a:off x="207179" y="2565779"/>
            <a:ext cx="5616901" cy="372697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89BE1B8-6FF2-0543-A292-56973D5B22C0}"/>
              </a:ext>
            </a:extLst>
          </p:cNvPr>
          <p:cNvSpPr txBox="1"/>
          <p:nvPr/>
        </p:nvSpPr>
        <p:spPr>
          <a:xfrm>
            <a:off x="6057520" y="1758402"/>
            <a:ext cx="6134480" cy="4893647"/>
          </a:xfrm>
          <a:prstGeom prst="rect">
            <a:avLst/>
          </a:prstGeom>
          <a:noFill/>
        </p:spPr>
        <p:txBody>
          <a:bodyPr wrap="square" rtlCol="0">
            <a:spAutoFit/>
          </a:bodyPr>
          <a:lstStyle/>
          <a:p>
            <a:r>
              <a:rPr lang="en-US" sz="2600" b="1" baseline="30000" dirty="0"/>
              <a:t>14 </a:t>
            </a:r>
            <a:r>
              <a:rPr lang="en-US" sz="2600" dirty="0"/>
              <a:t>”Now therefore fear the LORD and serve him in sincerity and in faithfulness. Put away the gods that your fathers served beyond he River and in Egypt, and serve the LORD. </a:t>
            </a:r>
            <a:r>
              <a:rPr lang="en-US" sz="2600" b="1" baseline="30000" dirty="0"/>
              <a:t>15 </a:t>
            </a:r>
            <a:r>
              <a:rPr lang="en-US" sz="2600" dirty="0"/>
              <a:t>And if it is evil in your eyes to serve the LORD choose this day whom you will serve, whether the gods your fathers served in the region beyond the River, or the gods your fathers served in the region beyond the River, or the gods if the Amorites in whose land you dwell. But as for me and my house, we will serve the LORD.”</a:t>
            </a:r>
          </a:p>
        </p:txBody>
      </p:sp>
      <p:sp>
        <p:nvSpPr>
          <p:cNvPr id="6" name="TextBox 5">
            <a:extLst>
              <a:ext uri="{FF2B5EF4-FFF2-40B4-BE49-F238E27FC236}">
                <a16:creationId xmlns:a16="http://schemas.microsoft.com/office/drawing/2014/main" id="{09F54221-62E2-6142-B4D1-55E764873360}"/>
              </a:ext>
            </a:extLst>
          </p:cNvPr>
          <p:cNvSpPr txBox="1"/>
          <p:nvPr/>
        </p:nvSpPr>
        <p:spPr>
          <a:xfrm>
            <a:off x="1251265" y="1736014"/>
            <a:ext cx="3554991" cy="584775"/>
          </a:xfrm>
          <a:prstGeom prst="rect">
            <a:avLst/>
          </a:prstGeom>
          <a:noFill/>
        </p:spPr>
        <p:txBody>
          <a:bodyPr wrap="square" rtlCol="0">
            <a:spAutoFit/>
          </a:bodyPr>
          <a:lstStyle/>
          <a:p>
            <a:r>
              <a:rPr lang="en-US" sz="3200" b="1" dirty="0"/>
              <a:t>Joshua 24:14-15</a:t>
            </a:r>
          </a:p>
        </p:txBody>
      </p:sp>
    </p:spTree>
    <p:extLst>
      <p:ext uri="{BB962C8B-B14F-4D97-AF65-F5344CB8AC3E}">
        <p14:creationId xmlns:p14="http://schemas.microsoft.com/office/powerpoint/2010/main" val="419753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159025" y="0"/>
            <a:ext cx="12351026" cy="6863366"/>
          </a:xfrm>
          <a:prstGeom prst="rect">
            <a:avLst/>
          </a:prstGeom>
        </p:spPr>
      </p:pic>
      <p:sp>
        <p:nvSpPr>
          <p:cNvPr id="6" name="TextBox 5"/>
          <p:cNvSpPr txBox="1"/>
          <p:nvPr/>
        </p:nvSpPr>
        <p:spPr>
          <a:xfrm>
            <a:off x="9526" y="1033670"/>
            <a:ext cx="12182474" cy="4555093"/>
          </a:xfrm>
          <a:prstGeom prst="rect">
            <a:avLst/>
          </a:prstGeom>
          <a:noFill/>
        </p:spPr>
        <p:txBody>
          <a:bodyPr wrap="square" rtlCol="0">
            <a:spAutoFit/>
          </a:bodyPr>
          <a:lstStyle/>
          <a:p>
            <a:pPr algn="ctr"/>
            <a:r>
              <a:rPr lang="en-US" sz="14500" dirty="0">
                <a:ln>
                  <a:solidFill>
                    <a:schemeClr val="tx1"/>
                  </a:solidFill>
                </a:ln>
                <a:solidFill>
                  <a:schemeClr val="accent4">
                    <a:lumMod val="20000"/>
                    <a:lumOff val="80000"/>
                  </a:schemeClr>
                </a:solidFill>
                <a:effectLst>
                  <a:outerShdw blurRad="50800" dist="38100" dir="2700000" algn="tl" rotWithShape="0">
                    <a:prstClr val="black">
                      <a:alpha val="40000"/>
                    </a:prstClr>
                  </a:outerShdw>
                </a:effectLst>
                <a:latin typeface="Impact" charset="0"/>
                <a:ea typeface="Impact" charset="0"/>
                <a:cs typeface="Impact" charset="0"/>
              </a:rPr>
              <a:t>Choose</a:t>
            </a:r>
          </a:p>
          <a:p>
            <a:pPr algn="ctr"/>
            <a:r>
              <a:rPr lang="en-US" sz="14500" dirty="0">
                <a:ln>
                  <a:solidFill>
                    <a:schemeClr val="tx1"/>
                  </a:solidFill>
                </a:ln>
                <a:solidFill>
                  <a:schemeClr val="accent4">
                    <a:lumMod val="20000"/>
                    <a:lumOff val="80000"/>
                  </a:schemeClr>
                </a:solidFill>
                <a:effectLst>
                  <a:outerShdw blurRad="50800" dist="38100" dir="2700000" algn="tl" rotWithShape="0">
                    <a:prstClr val="black">
                      <a:alpha val="40000"/>
                    </a:prstClr>
                  </a:outerShdw>
                </a:effectLst>
                <a:latin typeface="Impact" charset="0"/>
                <a:ea typeface="Impact" charset="0"/>
                <a:cs typeface="Impact" charset="0"/>
              </a:rPr>
              <a:t>This Day</a:t>
            </a:r>
            <a:r>
              <a:rPr lang="is-IS" sz="14500" dirty="0">
                <a:ln>
                  <a:solidFill>
                    <a:schemeClr val="tx1"/>
                  </a:solidFill>
                </a:ln>
                <a:solidFill>
                  <a:schemeClr val="accent4">
                    <a:lumMod val="20000"/>
                    <a:lumOff val="80000"/>
                  </a:schemeClr>
                </a:solidFill>
                <a:effectLst>
                  <a:outerShdw blurRad="50800" dist="38100" dir="2700000" algn="tl" rotWithShape="0">
                    <a:prstClr val="black">
                      <a:alpha val="40000"/>
                    </a:prstClr>
                  </a:outerShdw>
                </a:effectLst>
                <a:latin typeface="Impact" charset="0"/>
                <a:ea typeface="Impact" charset="0"/>
                <a:cs typeface="Impact" charset="0"/>
              </a:rPr>
              <a:t>…</a:t>
            </a:r>
            <a:endParaRPr lang="en-US" sz="14500" dirty="0">
              <a:ln>
                <a:solidFill>
                  <a:schemeClr val="tx1"/>
                </a:solidFill>
              </a:ln>
              <a:solidFill>
                <a:schemeClr val="accent4">
                  <a:lumMod val="20000"/>
                  <a:lumOff val="80000"/>
                </a:schemeClr>
              </a:solidFill>
              <a:effectLst>
                <a:outerShdw blurRad="50800" dist="38100" dir="2700000" algn="tl" rotWithShape="0">
                  <a:prstClr val="black">
                    <a:alpha val="40000"/>
                  </a:prstClr>
                </a:outerShdw>
              </a:effectLst>
              <a:latin typeface="Impact" charset="0"/>
              <a:ea typeface="Impact" charset="0"/>
              <a:cs typeface="Impact" charset="0"/>
            </a:endParaRPr>
          </a:p>
        </p:txBody>
      </p:sp>
    </p:spTree>
    <p:extLst>
      <p:ext uri="{BB962C8B-B14F-4D97-AF65-F5344CB8AC3E}">
        <p14:creationId xmlns:p14="http://schemas.microsoft.com/office/powerpoint/2010/main" val="1025921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61</Words>
  <Application>Microsoft Office PowerPoint</Application>
  <PresentationFormat>Widescreen</PresentationFormat>
  <Paragraphs>23</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Baskerville Old Face</vt:lpstr>
      <vt:lpstr>Book Antiqua</vt:lpstr>
      <vt:lpstr>Calibri</vt:lpstr>
      <vt:lpstr>Calibri Light</vt:lpstr>
      <vt:lpstr>Impact</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EastShelby</cp:lastModifiedBy>
  <cp:revision>21</cp:revision>
  <dcterms:created xsi:type="dcterms:W3CDTF">2017-05-28T05:41:07Z</dcterms:created>
  <dcterms:modified xsi:type="dcterms:W3CDTF">2018-06-17T14:01:59Z</dcterms:modified>
</cp:coreProperties>
</file>