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61" r:id="rId3"/>
    <p:sldId id="256" r:id="rId4"/>
    <p:sldId id="262" r:id="rId5"/>
    <p:sldId id="263" r:id="rId6"/>
    <p:sldId id="264" r:id="rId7"/>
    <p:sldId id="265" r:id="rId8"/>
    <p:sldId id="273" r:id="rId9"/>
    <p:sldId id="266" r:id="rId10"/>
    <p:sldId id="268" r:id="rId11"/>
    <p:sldId id="269" r:id="rId12"/>
    <p:sldId id="270" r:id="rId13"/>
    <p:sldId id="271" r:id="rId14"/>
    <p:sldId id="257"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11" autoAdjust="0"/>
    <p:restoredTop sz="40097" autoAdjust="0"/>
  </p:normalViewPr>
  <p:slideViewPr>
    <p:cSldViewPr snapToGrid="0" snapToObjects="1">
      <p:cViewPr varScale="1">
        <p:scale>
          <a:sx n="43" d="100"/>
          <a:sy n="43" d="100"/>
        </p:scale>
        <p:origin x="1404" y="36"/>
      </p:cViewPr>
      <p:guideLst>
        <p:guide orient="horz" pos="2160"/>
        <p:guide pos="2880"/>
      </p:guideLst>
    </p:cSldViewPr>
  </p:slideViewPr>
  <p:outlineViewPr>
    <p:cViewPr>
      <p:scale>
        <a:sx n="33" d="100"/>
        <a:sy n="33" d="100"/>
      </p:scale>
      <p:origin x="0" y="173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8FD8D-08FB-6B46-8EFC-F34AB61D6179}" type="datetimeFigureOut">
              <a:rPr lang="en-US" smtClean="0"/>
              <a:t>4/8/2018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F40F0-2A11-714A-BA73-E4A0945BD724}" type="slidenum">
              <a:rPr lang="en-US" smtClean="0"/>
              <a:t>‹#›</a:t>
            </a:fld>
            <a:endParaRPr lang="en-US"/>
          </a:p>
        </p:txBody>
      </p:sp>
    </p:spTree>
    <p:extLst>
      <p:ext uri="{BB962C8B-B14F-4D97-AF65-F5344CB8AC3E}">
        <p14:creationId xmlns:p14="http://schemas.microsoft.com/office/powerpoint/2010/main" val="2587362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“Peace of mind attained only through self-satisfaction in knowing you made the effort to do the best of which you are capable” (John Wooden).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Sacramento, Calif.--A man who hit his wife with a frozen squirrel was jailed on suspicion of spousal abuse, police said Monday. Kao </a:t>
            </a:r>
            <a:r>
              <a:rPr lang="en-US" sz="1200" kern="1200" dirty="0" err="1">
                <a:solidFill>
                  <a:schemeClr val="tx1"/>
                </a:solidFill>
                <a:effectLst/>
                <a:latin typeface="+mn-lt"/>
                <a:ea typeface="+mn-ea"/>
                <a:cs typeface="+mn-cs"/>
              </a:rPr>
              <a:t>Khae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Saephan</a:t>
            </a:r>
            <a:r>
              <a:rPr lang="en-US" sz="1200" kern="1200" dirty="0">
                <a:solidFill>
                  <a:schemeClr val="tx1"/>
                </a:solidFill>
                <a:effectLst/>
                <a:latin typeface="+mn-lt"/>
                <a:ea typeface="+mn-ea"/>
                <a:cs typeface="+mn-cs"/>
              </a:rPr>
              <a:t>, 26, had been arguing with his wife early Monday morning when he walked into the kitchen and took several frozen squirrels from the freezer, police spokeswoman Betsy </a:t>
            </a:r>
            <a:r>
              <a:rPr lang="en-US" sz="1200" kern="1200" dirty="0" err="1">
                <a:solidFill>
                  <a:schemeClr val="tx1"/>
                </a:solidFill>
                <a:effectLst/>
                <a:latin typeface="+mn-lt"/>
                <a:ea typeface="+mn-ea"/>
                <a:cs typeface="+mn-cs"/>
              </a:rPr>
              <a:t>Braziel</a:t>
            </a:r>
            <a:r>
              <a:rPr lang="en-US" sz="1200" kern="1200" dirty="0">
                <a:solidFill>
                  <a:schemeClr val="tx1"/>
                </a:solidFill>
                <a:effectLst/>
                <a:latin typeface="+mn-lt"/>
                <a:ea typeface="+mn-ea"/>
                <a:cs typeface="+mn-cs"/>
              </a:rPr>
              <a:t> said. The woman told police that when she walked in the room, her husband swung the squirrels at her and struck her in the head with at least one of them. She fell against a table and received a one-inch cut above her eye, </a:t>
            </a:r>
            <a:r>
              <a:rPr lang="en-US" sz="1200" kern="1200" dirty="0" err="1">
                <a:solidFill>
                  <a:schemeClr val="tx1"/>
                </a:solidFill>
                <a:effectLst/>
                <a:latin typeface="+mn-lt"/>
                <a:ea typeface="+mn-ea"/>
                <a:cs typeface="+mn-cs"/>
              </a:rPr>
              <a:t>Braziel</a:t>
            </a:r>
            <a:r>
              <a:rPr lang="en-US" sz="1200" kern="1200" dirty="0">
                <a:solidFill>
                  <a:schemeClr val="tx1"/>
                </a:solidFill>
                <a:effectLst/>
                <a:latin typeface="+mn-lt"/>
                <a:ea typeface="+mn-ea"/>
                <a:cs typeface="+mn-cs"/>
              </a:rPr>
              <a:t> said. </a:t>
            </a:r>
            <a:r>
              <a:rPr lang="en-US" sz="1200" kern="1200" dirty="0" err="1">
                <a:solidFill>
                  <a:schemeClr val="tx1"/>
                </a:solidFill>
                <a:effectLst/>
                <a:latin typeface="+mn-lt"/>
                <a:ea typeface="+mn-ea"/>
                <a:cs typeface="+mn-cs"/>
              </a:rPr>
              <a:t>Saephan</a:t>
            </a:r>
            <a:r>
              <a:rPr lang="en-US" sz="1200" kern="1200" dirty="0">
                <a:solidFill>
                  <a:schemeClr val="tx1"/>
                </a:solidFill>
                <a:effectLst/>
                <a:latin typeface="+mn-lt"/>
                <a:ea typeface="+mn-ea"/>
                <a:cs typeface="+mn-cs"/>
              </a:rPr>
              <a:t> was booked into the county jail.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3</a:t>
            </a:fld>
            <a:endParaRPr lang="en-US"/>
          </a:p>
        </p:txBody>
      </p:sp>
    </p:spTree>
    <p:extLst>
      <p:ext uri="{BB962C8B-B14F-4D97-AF65-F5344CB8AC3E}">
        <p14:creationId xmlns:p14="http://schemas.microsoft.com/office/powerpoint/2010/main" val="183349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man continues to describe his love for her throughout their marriage</a:t>
            </a:r>
          </a:p>
          <a:p>
            <a:pPr marL="628650" lvl="1" indent="-171450">
              <a:buFont typeface="Arial"/>
              <a:buChar char="•"/>
            </a:pPr>
            <a:r>
              <a:rPr lang="en-US" dirty="0"/>
              <a:t>Telling her she is beautiful</a:t>
            </a:r>
          </a:p>
          <a:p>
            <a:pPr marL="628650" lvl="1" indent="-171450">
              <a:buFont typeface="Arial"/>
              <a:buChar char="•"/>
            </a:pPr>
            <a:r>
              <a:rPr lang="en-US" dirty="0"/>
              <a:t>Describing her beauty</a:t>
            </a:r>
          </a:p>
          <a:p>
            <a:pPr marL="628650" lvl="1" indent="-171450">
              <a:buFont typeface="Arial"/>
              <a:buChar char="•"/>
            </a:pPr>
            <a:r>
              <a:rPr lang="en-US" dirty="0"/>
              <a:t>Enjoying sex</a:t>
            </a:r>
          </a:p>
          <a:p>
            <a:pPr marL="171450" indent="-171450">
              <a:buFont typeface="Arial"/>
              <a:buChar char="•"/>
            </a:pPr>
            <a:r>
              <a:rPr lang="en-US" dirty="0"/>
              <a:t>The woman enjoys sex and togetherness</a:t>
            </a:r>
          </a:p>
          <a:p>
            <a:pPr marL="171450" indent="-171450">
              <a:buFont typeface="Arial"/>
              <a:buChar char="•"/>
            </a:pPr>
            <a:r>
              <a:rPr lang="en-US" dirty="0"/>
              <a:t>The woman wants to be with her husband</a:t>
            </a:r>
          </a:p>
        </p:txBody>
      </p:sp>
      <p:sp>
        <p:nvSpPr>
          <p:cNvPr id="4" name="Slide Number Placeholder 3"/>
          <p:cNvSpPr>
            <a:spLocks noGrp="1"/>
          </p:cNvSpPr>
          <p:nvPr>
            <p:ph type="sldNum" sz="quarter" idx="10"/>
          </p:nvPr>
        </p:nvSpPr>
        <p:spPr/>
        <p:txBody>
          <a:bodyPr/>
          <a:lstStyle/>
          <a:p>
            <a:fld id="{411F40F0-2A11-714A-BA73-E4A0945BD724}" type="slidenum">
              <a:rPr lang="en-US" smtClean="0"/>
              <a:t>12</a:t>
            </a:fld>
            <a:endParaRPr lang="en-US"/>
          </a:p>
        </p:txBody>
      </p:sp>
    </p:spTree>
    <p:extLst>
      <p:ext uri="{BB962C8B-B14F-4D97-AF65-F5344CB8AC3E}">
        <p14:creationId xmlns:p14="http://schemas.microsoft.com/office/powerpoint/2010/main" val="307758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000" dirty="0"/>
              <a:t>The woman flashbacks to the beginning of their relationship </a:t>
            </a:r>
          </a:p>
          <a:p>
            <a:pPr marL="628650" lvl="1" indent="-171450">
              <a:buFont typeface="Arial"/>
              <a:buChar char="•"/>
            </a:pPr>
            <a:r>
              <a:rPr lang="en-US" dirty="0"/>
              <a:t>They were friends</a:t>
            </a:r>
          </a:p>
          <a:p>
            <a:pPr marL="628650" lvl="1" indent="-171450">
              <a:buFont typeface="Arial"/>
              <a:buChar char="•"/>
            </a:pPr>
            <a:r>
              <a:rPr lang="en-US" dirty="0"/>
              <a:t>But they desired one another</a:t>
            </a:r>
          </a:p>
          <a:p>
            <a:pPr marL="628650" lvl="1" indent="-171450">
              <a:buFont typeface="Arial"/>
              <a:buChar char="•"/>
            </a:pPr>
            <a:r>
              <a:rPr lang="en-US" dirty="0"/>
              <a:t>Yet he held to his standard</a:t>
            </a:r>
          </a:p>
          <a:p>
            <a:pPr marL="342900" indent="-342900">
              <a:buFont typeface="Arial"/>
              <a:buChar char="•"/>
            </a:pPr>
            <a:r>
              <a:rPr lang="en-US" sz="2000" dirty="0"/>
              <a:t>The father remembers that he was the “seal over” her heart</a:t>
            </a:r>
          </a:p>
          <a:p>
            <a:pPr marL="342900" indent="-342900">
              <a:buFont typeface="Arial"/>
              <a:buChar char="•"/>
            </a:pPr>
            <a:r>
              <a:rPr lang="en-US" sz="2000" dirty="0"/>
              <a:t>The woman’s brother speak of their role in preserving her chastity</a:t>
            </a:r>
          </a:p>
          <a:p>
            <a:pPr marL="342900" indent="-342900">
              <a:buFont typeface="Arial"/>
              <a:buChar char="•"/>
            </a:pPr>
            <a:r>
              <a:rPr lang="en-US" sz="2000" dirty="0"/>
              <a:t>She admits that she stayed chaste and that she was only for her husband</a:t>
            </a:r>
          </a:p>
          <a:p>
            <a:pPr marL="342900" indent="-342900">
              <a:buFont typeface="Arial"/>
              <a:buChar char="•"/>
            </a:pPr>
            <a:r>
              <a:rPr lang="en-US" sz="2000" dirty="0"/>
              <a:t>She hurries the husband home for more sex. </a:t>
            </a:r>
          </a:p>
        </p:txBody>
      </p:sp>
      <p:sp>
        <p:nvSpPr>
          <p:cNvPr id="4" name="Slide Number Placeholder 3"/>
          <p:cNvSpPr>
            <a:spLocks noGrp="1"/>
          </p:cNvSpPr>
          <p:nvPr>
            <p:ph type="sldNum" sz="quarter" idx="10"/>
          </p:nvPr>
        </p:nvSpPr>
        <p:spPr/>
        <p:txBody>
          <a:bodyPr/>
          <a:lstStyle/>
          <a:p>
            <a:fld id="{411F40F0-2A11-714A-BA73-E4A0945BD724}" type="slidenum">
              <a:rPr lang="en-US" smtClean="0"/>
              <a:t>13</a:t>
            </a:fld>
            <a:endParaRPr lang="en-US"/>
          </a:p>
        </p:txBody>
      </p:sp>
    </p:spTree>
    <p:extLst>
      <p:ext uri="{BB962C8B-B14F-4D97-AF65-F5344CB8AC3E}">
        <p14:creationId xmlns:p14="http://schemas.microsoft.com/office/powerpoint/2010/main" val="238109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14</a:t>
            </a:fld>
            <a:endParaRPr lang="en-US"/>
          </a:p>
        </p:txBody>
      </p:sp>
    </p:spTree>
    <p:extLst>
      <p:ext uri="{BB962C8B-B14F-4D97-AF65-F5344CB8AC3E}">
        <p14:creationId xmlns:p14="http://schemas.microsoft.com/office/powerpoint/2010/main" val="95479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the lesson we learn from the Song is that our relationship should be about love. </a:t>
            </a:r>
          </a:p>
          <a:p>
            <a:pPr lvl="1"/>
            <a:r>
              <a:rPr lang="en-US" dirty="0"/>
              <a:t>Love is physical – we display our love in physical ways</a:t>
            </a:r>
          </a:p>
          <a:p>
            <a:pPr lvl="2"/>
            <a:r>
              <a:rPr lang="en-US" dirty="0"/>
              <a:t>Sometimes that is by touching (i.e., hugs and kisses all the way to intercourse) </a:t>
            </a:r>
          </a:p>
          <a:p>
            <a:pPr lvl="2"/>
            <a:r>
              <a:rPr lang="en-US" dirty="0"/>
              <a:t>Sometimes that is in our treatment of others</a:t>
            </a:r>
          </a:p>
          <a:p>
            <a:pPr lvl="2"/>
            <a:r>
              <a:rPr lang="en-US" dirty="0"/>
              <a:t>Sometimes that is by not touching</a:t>
            </a:r>
          </a:p>
          <a:p>
            <a:pPr lvl="1"/>
            <a:r>
              <a:rPr lang="en-US" dirty="0"/>
              <a:t>Love is emotional – we feel love for others</a:t>
            </a:r>
          </a:p>
          <a:p>
            <a:pPr lvl="1"/>
            <a:r>
              <a:rPr lang="en-US" dirty="0"/>
              <a:t>Love is mental – we decide to love others</a:t>
            </a:r>
          </a:p>
          <a:p>
            <a:pPr lvl="2"/>
            <a:r>
              <a:rPr lang="en-US" dirty="0"/>
              <a:t>Family – we might not like ‘</a:t>
            </a:r>
            <a:r>
              <a:rPr lang="en-US" dirty="0" err="1"/>
              <a:t>em</a:t>
            </a:r>
            <a:r>
              <a:rPr lang="en-US" dirty="0"/>
              <a:t> but we </a:t>
            </a:r>
            <a:r>
              <a:rPr lang="en-US" dirty="0" err="1"/>
              <a:t>gotta</a:t>
            </a:r>
            <a:r>
              <a:rPr lang="en-US" dirty="0"/>
              <a:t> love ‘</a:t>
            </a:r>
            <a:r>
              <a:rPr lang="en-US" dirty="0" err="1"/>
              <a:t>em</a:t>
            </a:r>
            <a:endParaRPr lang="en-US" dirty="0"/>
          </a:p>
          <a:p>
            <a:pPr lvl="2"/>
            <a:r>
              <a:rPr lang="en-US" dirty="0"/>
              <a:t>Church – we are united by something important and this causes us to choose to love them</a:t>
            </a:r>
          </a:p>
          <a:p>
            <a:pPr lvl="1"/>
            <a:r>
              <a:rPr lang="en-US" dirty="0"/>
              <a:t>Love is Spiritual – God is love (1 </a:t>
            </a:r>
            <a:r>
              <a:rPr lang="en-US" dirty="0" err="1"/>
              <a:t>Jn</a:t>
            </a:r>
            <a:r>
              <a:rPr lang="en-US" dirty="0"/>
              <a:t> 4.8)</a:t>
            </a:r>
          </a:p>
          <a:p>
            <a:pPr lvl="2"/>
            <a:r>
              <a:rPr lang="en-US" dirty="0"/>
              <a:t>God shows us how to love because He is love</a:t>
            </a:r>
          </a:p>
          <a:p>
            <a:pPr lvl="2"/>
            <a:r>
              <a:rPr lang="en-US" dirty="0"/>
              <a:t>When we love others, we treat them how God treats us (</a:t>
            </a:r>
            <a:r>
              <a:rPr lang="en-US" dirty="0" err="1"/>
              <a:t>Jn</a:t>
            </a:r>
            <a:r>
              <a:rPr lang="en-US" dirty="0"/>
              <a:t> 3.16; 1 </a:t>
            </a:r>
            <a:r>
              <a:rPr lang="en-US" dirty="0" err="1"/>
              <a:t>Jn</a:t>
            </a:r>
            <a:r>
              <a:rPr lang="en-US" dirty="0"/>
              <a:t> 3.16; 4.11)</a:t>
            </a:r>
          </a:p>
          <a:p>
            <a:pPr lvl="2"/>
            <a:r>
              <a:rPr lang="en-US" dirty="0"/>
              <a:t>Being created in the image of God, we are created as loving beings. </a:t>
            </a:r>
          </a:p>
          <a:p>
            <a:r>
              <a:rPr lang="en-US" dirty="0"/>
              <a:t>For love to be real, it must have one defining trait – Sacrifice! </a:t>
            </a:r>
          </a:p>
          <a:p>
            <a:pPr lvl="1"/>
            <a:r>
              <a:rPr lang="en-US" dirty="0"/>
              <a:t>If love is sacrificial – we give ourselves to others</a:t>
            </a:r>
          </a:p>
          <a:p>
            <a:pPr lvl="2"/>
            <a:r>
              <a:rPr lang="en-US" dirty="0"/>
              <a:t>Friends,  family, church – we devote ourselves to these relationships</a:t>
            </a:r>
          </a:p>
          <a:p>
            <a:pPr lvl="2"/>
            <a:r>
              <a:rPr lang="en-US" dirty="0"/>
              <a:t>Courting – we put ourselves aside for the others good </a:t>
            </a:r>
          </a:p>
          <a:p>
            <a:r>
              <a:rPr lang="en-US" dirty="0"/>
              <a:t>Practically speaking, this means:</a:t>
            </a:r>
          </a:p>
          <a:p>
            <a:pPr lvl="1"/>
            <a:r>
              <a:rPr lang="en-US" dirty="0"/>
              <a:t>We must pursue others interests before our own (Phil 2.3-4)</a:t>
            </a:r>
          </a:p>
          <a:p>
            <a:pPr lvl="1"/>
            <a:r>
              <a:rPr lang="en-US" dirty="0"/>
              <a:t>We must desire to treat others well (</a:t>
            </a:r>
            <a:r>
              <a:rPr lang="en-US" dirty="0" err="1"/>
              <a:t>Lk</a:t>
            </a:r>
            <a:r>
              <a:rPr lang="en-US" dirty="0"/>
              <a:t> 6.35)</a:t>
            </a:r>
          </a:p>
          <a:p>
            <a:pPr lvl="1"/>
            <a:r>
              <a:rPr lang="en-US" dirty="0"/>
              <a:t>We must do good to all (1 </a:t>
            </a:r>
            <a:r>
              <a:rPr lang="en-US" dirty="0" err="1"/>
              <a:t>Thess</a:t>
            </a:r>
            <a:r>
              <a:rPr lang="en-US" dirty="0"/>
              <a:t> 5.15)</a:t>
            </a:r>
          </a:p>
          <a:p>
            <a:pPr lvl="1"/>
            <a:r>
              <a:rPr lang="en-US" dirty="0"/>
              <a:t>We must contain our flesh and lustful desires for the sake of others (1 </a:t>
            </a:r>
            <a:r>
              <a:rPr lang="en-US" dirty="0" err="1"/>
              <a:t>Thess</a:t>
            </a:r>
            <a:r>
              <a:rPr lang="en-US" dirty="0"/>
              <a:t> 4.3-8)</a:t>
            </a:r>
          </a:p>
          <a:p>
            <a:pPr lvl="1"/>
            <a:r>
              <a:rPr lang="en-US" dirty="0"/>
              <a:t>We must treat others as family (1 Tim 5.1-2)</a:t>
            </a:r>
          </a:p>
          <a:p>
            <a:r>
              <a:rPr lang="en-US" dirty="0"/>
              <a:t>God desires that we truly love one another – even when courting</a:t>
            </a:r>
          </a:p>
          <a:p>
            <a:pPr lvl="1"/>
            <a:r>
              <a:rPr lang="en-US" dirty="0"/>
              <a:t>Girls – if a guy tries something sexual, he does not love you</a:t>
            </a:r>
          </a:p>
          <a:p>
            <a:pPr lvl="1"/>
            <a:r>
              <a:rPr lang="en-US" dirty="0"/>
              <a:t>Guys – if a girl tries something sexual, she does not love you. </a:t>
            </a:r>
          </a:p>
          <a:p>
            <a:r>
              <a:rPr lang="en-US" dirty="0"/>
              <a:t>When we love others, we put their “needs” (not lusts) first and we all need purity! </a:t>
            </a:r>
          </a:p>
          <a:p>
            <a:pPr lvl="1"/>
            <a:r>
              <a:rPr lang="en-US" dirty="0"/>
              <a:t>This is the love we see in the Song of Solomon</a:t>
            </a:r>
          </a:p>
          <a:p>
            <a:pPr lvl="1"/>
            <a:endParaRPr lang="en-US" dirty="0"/>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15</a:t>
            </a:fld>
            <a:endParaRPr lang="en-US"/>
          </a:p>
        </p:txBody>
      </p:sp>
    </p:spTree>
    <p:extLst>
      <p:ext uri="{BB962C8B-B14F-4D97-AF65-F5344CB8AC3E}">
        <p14:creationId xmlns:p14="http://schemas.microsoft.com/office/powerpoint/2010/main" val="55681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Song of Solomon is a small book in the Old Testament that is too often ignored. </a:t>
            </a:r>
          </a:p>
          <a:p>
            <a:pPr marL="628650" lvl="1" indent="-171450">
              <a:buFont typeface="Arial"/>
              <a:buChar char="•"/>
            </a:pPr>
            <a:r>
              <a:rPr lang="en-US" dirty="0"/>
              <a:t>It’s poetry so we don</a:t>
            </a:r>
            <a:r>
              <a:rPr lang="fr-FR" dirty="0"/>
              <a:t>’</a:t>
            </a:r>
            <a:r>
              <a:rPr lang="en-US" dirty="0"/>
              <a:t>t like it</a:t>
            </a:r>
          </a:p>
          <a:p>
            <a:pPr marL="628650" lvl="1" indent="-171450">
              <a:buFont typeface="Arial"/>
              <a:buChar char="•"/>
            </a:pPr>
            <a:r>
              <a:rPr lang="en-US" dirty="0"/>
              <a:t>It’s weird imagery so we don’t take it seriously</a:t>
            </a:r>
          </a:p>
          <a:p>
            <a:pPr marL="628650" lvl="1" indent="-171450">
              <a:buFont typeface="Arial"/>
              <a:buChar char="•"/>
            </a:pPr>
            <a:r>
              <a:rPr lang="en-US" dirty="0"/>
              <a:t>It’s hard to understand so we avoid it</a:t>
            </a:r>
          </a:p>
          <a:p>
            <a:r>
              <a:rPr lang="en-US" dirty="0"/>
              <a:t>There are many theories of how to interpret the Song</a:t>
            </a:r>
          </a:p>
          <a:p>
            <a:pPr marL="628650" lvl="1" indent="-171450">
              <a:buFont typeface="Arial"/>
              <a:buChar char="•"/>
            </a:pPr>
            <a:r>
              <a:rPr lang="en-US" dirty="0"/>
              <a:t>Allegorical View</a:t>
            </a:r>
          </a:p>
          <a:p>
            <a:pPr marL="628650" lvl="1" indent="-171450">
              <a:buFont typeface="Arial"/>
              <a:buChar char="•"/>
            </a:pPr>
            <a:r>
              <a:rPr lang="en-US" dirty="0"/>
              <a:t>3-person Drama </a:t>
            </a:r>
          </a:p>
          <a:p>
            <a:pPr marL="628650" lvl="1" indent="-171450">
              <a:buFont typeface="Arial"/>
              <a:buChar char="•"/>
            </a:pPr>
            <a:r>
              <a:rPr lang="en-US" dirty="0"/>
              <a:t>2-person Drama</a:t>
            </a:r>
          </a:p>
          <a:p>
            <a:pPr marL="628650" lvl="1" indent="-171450">
              <a:buFont typeface="Arial"/>
              <a:buChar char="•"/>
            </a:pPr>
            <a:r>
              <a:rPr lang="en-US" dirty="0"/>
              <a:t>Mythological-cultic view (a derivative of a pagan fertility worship)</a:t>
            </a:r>
          </a:p>
          <a:p>
            <a:pPr marL="628650" lvl="1" indent="-171450">
              <a:buFont typeface="Arial"/>
              <a:buChar char="•"/>
            </a:pPr>
            <a:r>
              <a:rPr lang="en-US" dirty="0"/>
              <a:t>Dream view</a:t>
            </a:r>
          </a:p>
          <a:p>
            <a:pPr marL="628650" lvl="1" indent="-171450">
              <a:buFont typeface="Arial"/>
              <a:buChar char="•"/>
            </a:pPr>
            <a:r>
              <a:rPr lang="en-US" dirty="0"/>
              <a:t>Literal Story</a:t>
            </a:r>
          </a:p>
          <a:p>
            <a:r>
              <a:rPr lang="en-US" dirty="0"/>
              <a:t>We are going to take the correct and simplest view – the love story. </a:t>
            </a:r>
          </a:p>
          <a:p>
            <a:endParaRPr lang="en-US" dirty="0"/>
          </a:p>
          <a:p>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4</a:t>
            </a:fld>
            <a:endParaRPr lang="en-US"/>
          </a:p>
        </p:txBody>
      </p:sp>
    </p:spTree>
    <p:extLst>
      <p:ext uri="{BB962C8B-B14F-4D97-AF65-F5344CB8AC3E}">
        <p14:creationId xmlns:p14="http://schemas.microsoft.com/office/powerpoint/2010/main" val="41454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Wrote About Who? </a:t>
            </a:r>
          </a:p>
          <a:p>
            <a:pPr marL="171450" indent="-171450">
              <a:buFont typeface="Arial"/>
              <a:buChar char="•"/>
            </a:pPr>
            <a:r>
              <a:rPr lang="en-US" dirty="0"/>
              <a:t>Some believe this is written by Solomon to explain love</a:t>
            </a:r>
          </a:p>
          <a:p>
            <a:pPr marL="171450" indent="-171450">
              <a:buFont typeface="Arial"/>
              <a:buChar char="•"/>
            </a:pPr>
            <a:r>
              <a:rPr lang="en-US" dirty="0"/>
              <a:t>Some believe this was written for Solomon, as King</a:t>
            </a:r>
          </a:p>
          <a:p>
            <a:pPr marL="171450" indent="-171450">
              <a:buFont typeface="Arial"/>
              <a:buChar char="•"/>
            </a:pPr>
            <a:r>
              <a:rPr lang="en-US" dirty="0"/>
              <a:t>The problem is “of” can mean many things</a:t>
            </a:r>
          </a:p>
          <a:p>
            <a:pPr marL="628650" lvl="1" indent="-171450">
              <a:buFont typeface="Arial"/>
              <a:buChar char="•"/>
            </a:pPr>
            <a:r>
              <a:rPr lang="en-US" dirty="0"/>
              <a:t>Attributive – specifies attribute or innate quality – “body of sin”</a:t>
            </a:r>
          </a:p>
          <a:p>
            <a:pPr marL="628650" lvl="1" indent="-171450">
              <a:buFont typeface="Arial"/>
              <a:buChar char="•"/>
            </a:pPr>
            <a:r>
              <a:rPr lang="en-US" dirty="0"/>
              <a:t>Possessive – possessed by – “slave of the high priest”</a:t>
            </a:r>
          </a:p>
          <a:p>
            <a:pPr marL="628650" lvl="1" indent="-171450">
              <a:buFont typeface="Arial"/>
              <a:buChar char="•"/>
            </a:pPr>
            <a:r>
              <a:rPr lang="en-US" dirty="0" err="1"/>
              <a:t>Partitive</a:t>
            </a:r>
            <a:r>
              <a:rPr lang="en-US" dirty="0"/>
              <a:t> – which is a part of – “half of my possessions” </a:t>
            </a:r>
          </a:p>
          <a:p>
            <a:pPr marL="628650" lvl="1" indent="-171450">
              <a:buFont typeface="Arial"/>
              <a:buChar char="•"/>
            </a:pPr>
            <a:r>
              <a:rPr lang="en-US" dirty="0"/>
              <a:t>Genitive of Apposition –  namely, that is – “temple of his body” </a:t>
            </a:r>
          </a:p>
          <a:p>
            <a:pPr marL="628650" lvl="1" indent="-171450">
              <a:buFont typeface="Arial"/>
              <a:buChar char="•"/>
            </a:pPr>
            <a:r>
              <a:rPr lang="en-US" dirty="0"/>
              <a:t>Descriptive genitive – described by – “armor of light”</a:t>
            </a:r>
          </a:p>
          <a:p>
            <a:pPr marL="171450" indent="-171450">
              <a:buFont typeface="Arial"/>
              <a:buChar char="•"/>
            </a:pPr>
            <a:r>
              <a:rPr lang="en-US" dirty="0"/>
              <a:t>Could be: </a:t>
            </a:r>
          </a:p>
          <a:p>
            <a:pPr marL="628650" lvl="1" indent="-171450">
              <a:buFont typeface="Arial"/>
              <a:buChar char="•"/>
            </a:pPr>
            <a:r>
              <a:rPr lang="en-US" dirty="0"/>
              <a:t>Song written about Solomon</a:t>
            </a:r>
          </a:p>
          <a:p>
            <a:pPr marL="628650" lvl="1" indent="-171450">
              <a:buFont typeface="Arial"/>
              <a:buChar char="•"/>
            </a:pPr>
            <a:r>
              <a:rPr lang="en-US" dirty="0"/>
              <a:t>Song written by Solomon</a:t>
            </a:r>
          </a:p>
          <a:p>
            <a:pPr marL="628650" lvl="1" indent="-171450">
              <a:buFont typeface="Arial"/>
              <a:buChar char="•"/>
            </a:pPr>
            <a:r>
              <a:rPr lang="en-US" dirty="0"/>
              <a:t>Song written for Solomon</a:t>
            </a:r>
          </a:p>
          <a:p>
            <a:pPr marL="628650" lvl="1" indent="-171450">
              <a:buFont typeface="Arial"/>
              <a:buChar char="•"/>
            </a:pPr>
            <a:r>
              <a:rPr lang="en-US" dirty="0"/>
              <a:t>Song written describing Solomon</a:t>
            </a:r>
          </a:p>
          <a:p>
            <a:pPr marL="628650" lvl="1" indent="-171450">
              <a:buFont typeface="Arial"/>
              <a:buChar char="•"/>
            </a:pPr>
            <a:r>
              <a:rPr lang="en-US" dirty="0"/>
              <a:t>Song written and now belonging to Solomon</a:t>
            </a:r>
          </a:p>
          <a:p>
            <a:r>
              <a:rPr lang="en-US" dirty="0"/>
              <a:t>Understanding the Song</a:t>
            </a:r>
          </a:p>
          <a:p>
            <a:pPr marL="171450" indent="-171450">
              <a:buFont typeface="Arial"/>
              <a:buChar char="•"/>
            </a:pPr>
            <a:r>
              <a:rPr lang="en-US" dirty="0"/>
              <a:t>We must recognize that this Song was written in a different culture</a:t>
            </a:r>
          </a:p>
          <a:p>
            <a:pPr marL="628650" lvl="1" indent="-171450">
              <a:buFont typeface="Arial"/>
              <a:buChar char="•"/>
            </a:pPr>
            <a:r>
              <a:rPr lang="en-US" dirty="0"/>
              <a:t>The descriptions are different</a:t>
            </a:r>
          </a:p>
          <a:p>
            <a:pPr marL="628650" lvl="1" indent="-171450">
              <a:buFont typeface="Arial"/>
              <a:buChar char="•"/>
            </a:pPr>
            <a:r>
              <a:rPr lang="en-US" dirty="0"/>
              <a:t>The attributes of the woman or man appreciated might be different</a:t>
            </a:r>
          </a:p>
          <a:p>
            <a:pPr marL="628650" lvl="1" indent="-171450">
              <a:buFont typeface="Arial"/>
              <a:buChar char="•"/>
            </a:pPr>
            <a:r>
              <a:rPr lang="en-US" dirty="0"/>
              <a:t>The compliments of those days might be insults in our days</a:t>
            </a:r>
          </a:p>
          <a:p>
            <a:pPr marL="171450" indent="-171450">
              <a:buFont typeface="Arial"/>
              <a:buChar char="•"/>
            </a:pPr>
            <a:r>
              <a:rPr lang="en-US" dirty="0"/>
              <a:t>But the attitude and desires are timeless</a:t>
            </a:r>
          </a:p>
          <a:p>
            <a:pPr marL="628650" lvl="1" indent="-171450">
              <a:buFont typeface="Arial"/>
              <a:buChar char="•"/>
            </a:pPr>
            <a:r>
              <a:rPr lang="en-US" dirty="0"/>
              <a:t>How the man describes her beauty</a:t>
            </a:r>
          </a:p>
          <a:p>
            <a:pPr marL="628650" lvl="1" indent="-171450">
              <a:buFont typeface="Arial"/>
              <a:buChar char="•"/>
            </a:pPr>
            <a:r>
              <a:rPr lang="en-US" dirty="0"/>
              <a:t>How the woman describes her man</a:t>
            </a:r>
          </a:p>
          <a:p>
            <a:pPr marL="628650" lvl="1" indent="-171450">
              <a:buFont typeface="Arial"/>
              <a:buChar char="•"/>
            </a:pPr>
            <a:r>
              <a:rPr lang="en-US" dirty="0"/>
              <a:t>How courting and marriage work</a:t>
            </a:r>
          </a:p>
          <a:p>
            <a:pPr marL="171450" indent="-171450">
              <a:buFont typeface="Arial"/>
              <a:buChar char="•"/>
            </a:pPr>
            <a:r>
              <a:rPr lang="en-US" dirty="0"/>
              <a:t>If we could go back to building our relationships like they did, we’d be doing things like God wants. </a:t>
            </a:r>
          </a:p>
          <a:p>
            <a:pPr marL="628650" lvl="1" indent="-171450">
              <a:buFont typeface="Arial"/>
              <a:buChar char="•"/>
            </a:pPr>
            <a:r>
              <a:rPr lang="en-US" dirty="0"/>
              <a:t>We’ll get into the details and see what they’re saying</a:t>
            </a:r>
          </a:p>
          <a:p>
            <a:pPr marL="628650" lvl="1" indent="-171450">
              <a:buFont typeface="Arial"/>
              <a:buChar char="•"/>
            </a:pPr>
            <a:r>
              <a:rPr lang="en-US" dirty="0"/>
              <a:t>We’ll give modern parallels for the descriptions</a:t>
            </a:r>
          </a:p>
          <a:p>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5</a:t>
            </a:fld>
            <a:endParaRPr lang="en-US"/>
          </a:p>
        </p:txBody>
      </p:sp>
    </p:spTree>
    <p:extLst>
      <p:ext uri="{BB962C8B-B14F-4D97-AF65-F5344CB8AC3E}">
        <p14:creationId xmlns:p14="http://schemas.microsoft.com/office/powerpoint/2010/main" val="428884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speaking parties: </a:t>
            </a:r>
          </a:p>
          <a:p>
            <a:pPr marL="171450" indent="-171450">
              <a:buFontTx/>
              <a:buChar char="-"/>
            </a:pPr>
            <a:r>
              <a:rPr lang="en-US" baseline="0" dirty="0"/>
              <a:t>The man, groom, husband</a:t>
            </a:r>
          </a:p>
          <a:p>
            <a:pPr marL="171450" indent="-171450">
              <a:buFontTx/>
              <a:buChar char="-"/>
            </a:pPr>
            <a:r>
              <a:rPr lang="en-US" baseline="0" dirty="0"/>
              <a:t>The woman, bride, wife</a:t>
            </a:r>
          </a:p>
          <a:p>
            <a:pPr marL="171450" indent="-171450">
              <a:buFontTx/>
              <a:buChar char="-"/>
            </a:pPr>
            <a:r>
              <a:rPr lang="en-US" baseline="0" dirty="0"/>
              <a:t>The chorus of women</a:t>
            </a:r>
          </a:p>
          <a:p>
            <a:pPr marL="171450" indent="-171450">
              <a:buFontTx/>
              <a:buChar char="-"/>
            </a:pPr>
            <a:r>
              <a:rPr lang="en-US" baseline="0" dirty="0"/>
              <a:t>The Father of the wife</a:t>
            </a:r>
          </a:p>
          <a:p>
            <a:pPr marL="171450" indent="-171450">
              <a:buFontTx/>
              <a:buChar char="-"/>
            </a:pPr>
            <a:r>
              <a:rPr lang="en-US" baseline="0" dirty="0"/>
              <a:t>The brothers of the wife</a:t>
            </a:r>
          </a:p>
          <a:p>
            <a:pPr marL="171450" indent="-171450">
              <a:buFontTx/>
              <a:buChar char="-"/>
            </a:pPr>
            <a:r>
              <a:rPr lang="en-US" baseline="0" dirty="0"/>
              <a:t>Possibly even God.</a:t>
            </a:r>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6</a:t>
            </a:fld>
            <a:endParaRPr lang="en-US"/>
          </a:p>
        </p:txBody>
      </p:sp>
    </p:spTree>
    <p:extLst>
      <p:ext uri="{BB962C8B-B14F-4D97-AF65-F5344CB8AC3E}">
        <p14:creationId xmlns:p14="http://schemas.microsoft.com/office/powerpoint/2010/main" val="414004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She is infatuated with his special treatment of her</a:t>
            </a:r>
          </a:p>
          <a:p>
            <a:pPr marL="628650" lvl="1" indent="-171450">
              <a:buFont typeface="Arial"/>
              <a:buChar char="•"/>
            </a:pPr>
            <a:r>
              <a:rPr lang="en-US" dirty="0"/>
              <a:t>Special oils</a:t>
            </a:r>
          </a:p>
          <a:p>
            <a:pPr marL="628650" lvl="1" indent="-171450">
              <a:buFont typeface="Arial"/>
              <a:buChar char="•"/>
            </a:pPr>
            <a:r>
              <a:rPr lang="en-US" dirty="0"/>
              <a:t>Perfumes</a:t>
            </a:r>
          </a:p>
          <a:p>
            <a:pPr marL="628650" lvl="1" indent="-171450">
              <a:buFont typeface="Arial"/>
              <a:buChar char="•"/>
            </a:pPr>
            <a:r>
              <a:rPr lang="en-US" dirty="0"/>
              <a:t>Bringing her home</a:t>
            </a:r>
          </a:p>
          <a:p>
            <a:pPr marL="171450" indent="-171450">
              <a:buFont typeface="Arial"/>
              <a:buChar char="•"/>
            </a:pPr>
            <a:r>
              <a:rPr lang="en-US" dirty="0"/>
              <a:t>She is confused because she doesn’t consider herself beautiful</a:t>
            </a:r>
          </a:p>
          <a:p>
            <a:pPr marL="628650" lvl="1" indent="-171450">
              <a:buFont typeface="Arial"/>
              <a:buChar char="•"/>
            </a:pPr>
            <a:r>
              <a:rPr lang="en-US" dirty="0"/>
              <a:t>Dark skin</a:t>
            </a:r>
          </a:p>
          <a:p>
            <a:pPr marL="628650" lvl="1" indent="-171450">
              <a:buFont typeface="Arial"/>
              <a:buChar char="•"/>
            </a:pPr>
            <a:r>
              <a:rPr lang="en-US" dirty="0"/>
              <a:t>She was a vineyard keeper</a:t>
            </a:r>
          </a:p>
          <a:p>
            <a:pPr marL="628650" lvl="1" indent="-171450">
              <a:buFont typeface="Arial"/>
              <a:buChar char="•"/>
            </a:pPr>
            <a:r>
              <a:rPr lang="en-US" dirty="0"/>
              <a:t>She has not been able to care for herself </a:t>
            </a:r>
          </a:p>
          <a:p>
            <a:pPr marL="171450" indent="-171450">
              <a:buFont typeface="Arial"/>
              <a:buChar char="•"/>
            </a:pPr>
            <a:r>
              <a:rPr lang="en-US" dirty="0"/>
              <a:t>The Courtship</a:t>
            </a:r>
          </a:p>
          <a:p>
            <a:pPr marL="171450" indent="-171450">
              <a:buFont typeface="Arial"/>
              <a:buChar char="•"/>
            </a:pPr>
            <a:r>
              <a:rPr lang="en-US" dirty="0"/>
              <a:t>He finds her to be the best among thousands</a:t>
            </a:r>
          </a:p>
          <a:p>
            <a:pPr marL="628650" lvl="1" indent="-171450">
              <a:buFont typeface="Arial"/>
              <a:buChar char="•"/>
            </a:pPr>
            <a:r>
              <a:rPr lang="en-US" dirty="0"/>
              <a:t>He finds her beautiful</a:t>
            </a:r>
          </a:p>
          <a:p>
            <a:pPr marL="171450" indent="-171450">
              <a:buFont typeface="Arial"/>
              <a:buChar char="•"/>
            </a:pPr>
            <a:r>
              <a:rPr lang="en-US" dirty="0"/>
              <a:t>She loves how he makes her feel</a:t>
            </a:r>
          </a:p>
          <a:p>
            <a:pPr marL="628650" lvl="1" indent="-171450">
              <a:buFont typeface="Arial"/>
              <a:buChar char="•"/>
            </a:pPr>
            <a:r>
              <a:rPr lang="en-US" dirty="0"/>
              <a:t>Spoiled – fragrance</a:t>
            </a:r>
          </a:p>
          <a:p>
            <a:pPr marL="628650" lvl="1" indent="-171450">
              <a:buFont typeface="Arial"/>
              <a:buChar char="•"/>
            </a:pPr>
            <a:r>
              <a:rPr lang="en-US" dirty="0"/>
              <a:t>Peaceful – myrrh</a:t>
            </a:r>
          </a:p>
          <a:p>
            <a:pPr marL="628650" lvl="1" indent="-171450">
              <a:buFont typeface="Arial"/>
              <a:buChar char="•"/>
            </a:pPr>
            <a:r>
              <a:rPr lang="en-US" dirty="0"/>
              <a:t>Source of good things – perfumes made from henna at </a:t>
            </a:r>
            <a:r>
              <a:rPr lang="en-US" dirty="0" err="1"/>
              <a:t>Engedi</a:t>
            </a:r>
            <a:endParaRPr lang="en-US" dirty="0"/>
          </a:p>
          <a:p>
            <a:pPr marL="171450" indent="-171450">
              <a:buFont typeface="Arial"/>
              <a:buChar char="•"/>
            </a:pPr>
            <a:r>
              <a:rPr lang="en-US" dirty="0"/>
              <a:t>He speaks of her beautiful eyes</a:t>
            </a:r>
          </a:p>
          <a:p>
            <a:pPr marL="171450" indent="-171450">
              <a:buFont typeface="Arial"/>
              <a:buChar char="•"/>
            </a:pPr>
            <a:r>
              <a:rPr lang="en-US" dirty="0"/>
              <a:t>She speaks of his beauty</a:t>
            </a:r>
          </a:p>
          <a:p>
            <a:pPr marL="628650" lvl="1" indent="-171450">
              <a:buFont typeface="Arial"/>
              <a:buChar char="•"/>
            </a:pPr>
            <a:r>
              <a:rPr lang="en-US" dirty="0"/>
              <a:t>Their relationship like cedars and cypresses</a:t>
            </a:r>
          </a:p>
          <a:p>
            <a:endParaRPr lang="en-US" sz="2400" dirty="0">
              <a:solidFill>
                <a:srgbClr val="FFFFFF"/>
              </a:solidFill>
            </a:endParaRPr>
          </a:p>
        </p:txBody>
      </p:sp>
      <p:sp>
        <p:nvSpPr>
          <p:cNvPr id="4" name="Slide Number Placeholder 3"/>
          <p:cNvSpPr>
            <a:spLocks noGrp="1"/>
          </p:cNvSpPr>
          <p:nvPr>
            <p:ph type="sldNum" sz="quarter" idx="10"/>
          </p:nvPr>
        </p:nvSpPr>
        <p:spPr/>
        <p:txBody>
          <a:bodyPr/>
          <a:lstStyle/>
          <a:p>
            <a:fld id="{411F40F0-2A11-714A-BA73-E4A0945BD724}" type="slidenum">
              <a:rPr lang="en-US" smtClean="0"/>
              <a:t>7</a:t>
            </a:fld>
            <a:endParaRPr lang="en-US"/>
          </a:p>
        </p:txBody>
      </p:sp>
    </p:spTree>
    <p:extLst>
      <p:ext uri="{BB962C8B-B14F-4D97-AF65-F5344CB8AC3E}">
        <p14:creationId xmlns:p14="http://schemas.microsoft.com/office/powerpoint/2010/main" val="130743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She states she is nothing special, pretty like everyone else</a:t>
            </a:r>
          </a:p>
          <a:p>
            <a:pPr marL="171450" indent="-171450">
              <a:buFont typeface="Arial"/>
              <a:buChar char="•"/>
            </a:pPr>
            <a:r>
              <a:rPr lang="en-US" dirty="0"/>
              <a:t>He disagrees and says she is unique in her beauty</a:t>
            </a:r>
          </a:p>
          <a:p>
            <a:pPr marL="171450" indent="-171450">
              <a:buFont typeface="Arial"/>
              <a:buChar char="•"/>
            </a:pPr>
            <a:r>
              <a:rPr lang="en-US" dirty="0"/>
              <a:t>She speaks of his goodness: </a:t>
            </a:r>
          </a:p>
          <a:p>
            <a:pPr marL="628650" lvl="1" indent="-171450">
              <a:buFont typeface="Arial"/>
              <a:buChar char="•"/>
            </a:pPr>
            <a:r>
              <a:rPr lang="en-US" dirty="0"/>
              <a:t>Unique </a:t>
            </a:r>
          </a:p>
          <a:p>
            <a:pPr marL="628650" lvl="1" indent="-171450">
              <a:buFont typeface="Arial"/>
              <a:buChar char="•"/>
            </a:pPr>
            <a:r>
              <a:rPr lang="en-US" dirty="0"/>
              <a:t>Kind</a:t>
            </a:r>
          </a:p>
          <a:p>
            <a:pPr marL="628650" lvl="1" indent="-171450">
              <a:buFont typeface="Arial"/>
              <a:buChar char="•"/>
            </a:pPr>
            <a:r>
              <a:rPr lang="en-US" dirty="0"/>
              <a:t>Sustaining</a:t>
            </a:r>
          </a:p>
          <a:p>
            <a:pPr marL="171450" indent="-171450">
              <a:buFont typeface="Arial"/>
              <a:buChar char="•"/>
            </a:pPr>
            <a:r>
              <a:rPr lang="en-US" dirty="0"/>
              <a:t>She wants him to kiss and hold her</a:t>
            </a:r>
          </a:p>
          <a:p>
            <a:pPr marL="171450" indent="-171450">
              <a:buFont typeface="Arial"/>
              <a:buChar char="•"/>
            </a:pPr>
            <a:r>
              <a:rPr lang="en-US" dirty="0"/>
              <a:t>He says “not to awaken or arouse love until it pleases” (2.7)</a:t>
            </a:r>
          </a:p>
          <a:p>
            <a:pPr marL="171450" indent="-171450">
              <a:buFont typeface="Arial"/>
              <a:buChar char="•"/>
            </a:pPr>
            <a:r>
              <a:rPr lang="en-US" dirty="0"/>
              <a:t>She dreams of him coming to take her away</a:t>
            </a:r>
          </a:p>
          <a:p>
            <a:pPr marL="171450" indent="-171450">
              <a:buFont typeface="Arial"/>
              <a:buChar char="•"/>
            </a:pPr>
            <a:r>
              <a:rPr lang="en-US" dirty="0"/>
              <a:t>He shares her dream</a:t>
            </a:r>
          </a:p>
          <a:p>
            <a:pPr marL="628650" lvl="1" indent="-171450">
              <a:buFont typeface="Arial"/>
              <a:buChar char="•"/>
            </a:pPr>
            <a:r>
              <a:rPr lang="en-US" dirty="0"/>
              <a:t>He desires to take her as his wife</a:t>
            </a:r>
          </a:p>
          <a:p>
            <a:pPr marL="171450" indent="-171450">
              <a:buFont typeface="Arial"/>
              <a:buChar char="•"/>
            </a:pPr>
            <a:r>
              <a:rPr lang="en-US" dirty="0"/>
              <a:t>Others sing of their need to be careful</a:t>
            </a:r>
          </a:p>
          <a:p>
            <a:pPr marL="628650" lvl="1" indent="-171450">
              <a:buFont typeface="Arial"/>
              <a:buChar char="•"/>
            </a:pPr>
            <a:r>
              <a:rPr lang="en-US" dirty="0"/>
              <a:t>Foxes ruining the blossoming vineyards</a:t>
            </a:r>
          </a:p>
          <a:p>
            <a:endParaRPr lang="en-US" sz="2400" dirty="0">
              <a:solidFill>
                <a:srgbClr val="FFFFFF"/>
              </a:solidFill>
            </a:endParaRPr>
          </a:p>
        </p:txBody>
      </p:sp>
      <p:sp>
        <p:nvSpPr>
          <p:cNvPr id="4" name="Slide Number Placeholder 3"/>
          <p:cNvSpPr>
            <a:spLocks noGrp="1"/>
          </p:cNvSpPr>
          <p:nvPr>
            <p:ph type="sldNum" sz="quarter" idx="10"/>
          </p:nvPr>
        </p:nvSpPr>
        <p:spPr/>
        <p:txBody>
          <a:bodyPr/>
          <a:lstStyle/>
          <a:p>
            <a:fld id="{411F40F0-2A11-714A-BA73-E4A0945BD724}" type="slidenum">
              <a:rPr lang="en-US" smtClean="0"/>
              <a:t>8</a:t>
            </a:fld>
            <a:endParaRPr lang="en-US"/>
          </a:p>
        </p:txBody>
      </p:sp>
    </p:spTree>
    <p:extLst>
      <p:ext uri="{BB962C8B-B14F-4D97-AF65-F5344CB8AC3E}">
        <p14:creationId xmlns:p14="http://schemas.microsoft.com/office/powerpoint/2010/main" val="130743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Engagement</a:t>
            </a:r>
          </a:p>
          <a:p>
            <a:pPr marL="171450" indent="-171450">
              <a:buFont typeface="Arial"/>
              <a:buChar char="•"/>
            </a:pPr>
            <a:r>
              <a:rPr lang="en-US" dirty="0"/>
              <a:t>They then belong to one another in engagement</a:t>
            </a:r>
          </a:p>
          <a:p>
            <a:pPr marL="171450" indent="-171450">
              <a:buFont typeface="Arial"/>
              <a:buChar char="•"/>
            </a:pPr>
            <a:r>
              <a:rPr lang="en-US" dirty="0"/>
              <a:t>She desires him to come </a:t>
            </a:r>
          </a:p>
          <a:p>
            <a:pPr marL="171450" indent="-171450">
              <a:buFont typeface="Arial"/>
              <a:buChar char="•"/>
            </a:pPr>
            <a:r>
              <a:rPr lang="en-US" dirty="0"/>
              <a:t>She desires to be in bed with him in marriage</a:t>
            </a:r>
          </a:p>
          <a:p>
            <a:pPr marL="171450" indent="-171450">
              <a:buFont typeface="Arial"/>
              <a:buChar char="•"/>
            </a:pPr>
            <a:r>
              <a:rPr lang="en-US" dirty="0"/>
              <a:t>He enforces their purity</a:t>
            </a:r>
          </a:p>
          <a:p>
            <a:endParaRPr lang="en-US" dirty="0"/>
          </a:p>
          <a:p>
            <a:r>
              <a:rPr lang="en-US" b="1" dirty="0"/>
              <a:t>The Wedding</a:t>
            </a:r>
          </a:p>
          <a:p>
            <a:pPr marL="171450" indent="-171450">
              <a:buFont typeface="Arial"/>
              <a:buChar char="•"/>
            </a:pPr>
            <a:r>
              <a:rPr lang="en-US" dirty="0"/>
              <a:t>The wedding is fancy</a:t>
            </a:r>
          </a:p>
          <a:p>
            <a:pPr marL="171450" indent="-171450">
              <a:buFont typeface="Arial"/>
              <a:buChar char="•"/>
            </a:pPr>
            <a:r>
              <a:rPr lang="en-US" dirty="0"/>
              <a:t>Wedding procession with perfumes, armed soldiers. </a:t>
            </a:r>
          </a:p>
          <a:p>
            <a:pPr marL="171450" indent="-171450">
              <a:buFont typeface="Arial"/>
              <a:buChar char="•"/>
            </a:pPr>
            <a:r>
              <a:rPr lang="en-US" dirty="0"/>
              <a:t>Man is call “King Solomon” </a:t>
            </a:r>
          </a:p>
          <a:p>
            <a:pPr marL="628650" lvl="1" indent="-171450">
              <a:buFont typeface="Arial"/>
              <a:buChar char="•"/>
            </a:pPr>
            <a:r>
              <a:rPr lang="en-US" dirty="0"/>
              <a:t>Could just be a title of praise</a:t>
            </a:r>
          </a:p>
          <a:p>
            <a:pPr marL="628650" lvl="1" indent="-171450">
              <a:buFont typeface="Arial"/>
              <a:buChar char="•"/>
            </a:pPr>
            <a:r>
              <a:rPr lang="en-US" dirty="0"/>
              <a:t>He sits in “royalty” </a:t>
            </a:r>
          </a:p>
          <a:p>
            <a:pPr marL="628650" lvl="1" indent="-171450">
              <a:buFont typeface="Arial"/>
              <a:buChar char="•"/>
            </a:pPr>
            <a:r>
              <a:rPr lang="en-US" dirty="0"/>
              <a:t>She is his queen	</a:t>
            </a:r>
          </a:p>
        </p:txBody>
      </p:sp>
      <p:sp>
        <p:nvSpPr>
          <p:cNvPr id="4" name="Slide Number Placeholder 3"/>
          <p:cNvSpPr>
            <a:spLocks noGrp="1"/>
          </p:cNvSpPr>
          <p:nvPr>
            <p:ph type="sldNum" sz="quarter" idx="10"/>
          </p:nvPr>
        </p:nvSpPr>
        <p:spPr/>
        <p:txBody>
          <a:bodyPr/>
          <a:lstStyle/>
          <a:p>
            <a:fld id="{411F40F0-2A11-714A-BA73-E4A0945BD724}" type="slidenum">
              <a:rPr lang="en-US" smtClean="0"/>
              <a:t>9</a:t>
            </a:fld>
            <a:endParaRPr lang="en-US"/>
          </a:p>
        </p:txBody>
      </p:sp>
    </p:spTree>
    <p:extLst>
      <p:ext uri="{BB962C8B-B14F-4D97-AF65-F5344CB8AC3E}">
        <p14:creationId xmlns:p14="http://schemas.microsoft.com/office/powerpoint/2010/main" val="247732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Wedding Night</a:t>
            </a:r>
          </a:p>
          <a:p>
            <a:pPr marL="560070" indent="-514350">
              <a:buFont typeface="+mj-lt"/>
              <a:buAutoNum type="arabicPeriod"/>
            </a:pPr>
            <a:r>
              <a:rPr lang="en-US" dirty="0"/>
              <a:t>Eyes are large and innocent; Hair is flowing and wavy</a:t>
            </a:r>
          </a:p>
          <a:p>
            <a:pPr marL="560070" indent="-514350">
              <a:buFont typeface="+mj-lt"/>
              <a:buAutoNum type="arabicPeriod"/>
            </a:pPr>
            <a:r>
              <a:rPr lang="en-US" dirty="0"/>
              <a:t>Beautiful and present teeth</a:t>
            </a:r>
          </a:p>
          <a:p>
            <a:pPr marL="560070" indent="-514350">
              <a:buFont typeface="+mj-lt"/>
              <a:buAutoNum type="arabicPeriod"/>
            </a:pPr>
            <a:r>
              <a:rPr lang="en-US" dirty="0"/>
              <a:t>Lips are red and beautiful; Temples are sweet for kissing</a:t>
            </a:r>
          </a:p>
          <a:p>
            <a:pPr marL="560070" indent="-514350">
              <a:buFont typeface="+mj-lt"/>
              <a:buAutoNum type="arabicPeriod"/>
            </a:pPr>
            <a:r>
              <a:rPr lang="en-US" dirty="0"/>
              <a:t>Neck is long and bare</a:t>
            </a:r>
          </a:p>
          <a:p>
            <a:pPr marL="560070" indent="-514350">
              <a:buFont typeface="+mj-lt"/>
              <a:buAutoNum type="arabicPeriod"/>
            </a:pPr>
            <a:r>
              <a:rPr lang="en-US" dirty="0"/>
              <a:t>Breasts are graceful and pleasant to see</a:t>
            </a:r>
          </a:p>
          <a:p>
            <a:pPr marL="560070" indent="-514350">
              <a:buFont typeface="+mj-lt"/>
              <a:buAutoNum type="arabicPeriod"/>
            </a:pPr>
            <a:r>
              <a:rPr lang="en-US" dirty="0"/>
              <a:t>He plans to make love all night</a:t>
            </a:r>
          </a:p>
          <a:p>
            <a:pPr marL="560070" indent="-514350">
              <a:buFont typeface="+mj-lt"/>
              <a:buAutoNum type="arabicPeriod"/>
            </a:pPr>
            <a:r>
              <a:rPr lang="en-US" dirty="0"/>
              <a:t>He says she is beautiful</a:t>
            </a:r>
          </a:p>
          <a:p>
            <a:pPr marL="560070" indent="-514350">
              <a:buFont typeface="+mj-lt"/>
              <a:buAutoNum type="arabicPeriod"/>
            </a:pPr>
            <a:r>
              <a:rPr lang="en-US" dirty="0"/>
              <a:t>“Let’s go on an adventure” </a:t>
            </a:r>
          </a:p>
          <a:p>
            <a:pPr marL="560070" indent="-514350">
              <a:buFont typeface="+mj-lt"/>
              <a:buAutoNum type="arabicPeriod" startAt="9"/>
            </a:pPr>
            <a:r>
              <a:rPr lang="en-US" dirty="0"/>
              <a:t>She is intoxicating and exciting</a:t>
            </a:r>
          </a:p>
          <a:p>
            <a:pPr marL="560070" indent="-514350">
              <a:buFont typeface="+mj-lt"/>
              <a:buAutoNum type="arabicPeriod" startAt="9"/>
            </a:pPr>
            <a:r>
              <a:rPr lang="en-US" dirty="0"/>
              <a:t>He enjoys her love and drinks in the smells </a:t>
            </a:r>
          </a:p>
          <a:p>
            <a:pPr marL="560070" indent="-514350">
              <a:buFont typeface="+mj-lt"/>
              <a:buAutoNum type="arabicPeriod" startAt="9"/>
            </a:pPr>
            <a:r>
              <a:rPr lang="en-US" dirty="0"/>
              <a:t>He describes how sweet her kisses taste and her sweet smell</a:t>
            </a:r>
          </a:p>
          <a:p>
            <a:pPr marL="560070" indent="-514350">
              <a:buFont typeface="+mj-lt"/>
              <a:buAutoNum type="arabicPeriod" startAt="9"/>
            </a:pPr>
            <a:r>
              <a:rPr lang="en-US" dirty="0"/>
              <a:t>He says he wants to have sex</a:t>
            </a:r>
          </a:p>
          <a:p>
            <a:pPr marL="560070" indent="-514350">
              <a:buFont typeface="+mj-lt"/>
              <a:buAutoNum type="arabicPeriod" startAt="9"/>
            </a:pPr>
            <a:r>
              <a:rPr lang="en-US" dirty="0"/>
              <a:t>He describes her “garden” as being pleasing, unblemished, and plentiful</a:t>
            </a:r>
          </a:p>
          <a:p>
            <a:pPr marL="560070" indent="-514350">
              <a:buFont typeface="+mj-lt"/>
              <a:buAutoNum type="arabicPeriod" startAt="9"/>
            </a:pPr>
            <a:r>
              <a:rPr lang="en-US" dirty="0"/>
              <a:t>She allows him to have intercourse with her</a:t>
            </a:r>
          </a:p>
          <a:p>
            <a:pPr marL="560070" indent="-514350">
              <a:buFont typeface="+mj-lt"/>
              <a:buAutoNum type="arabicPeriod" startAt="9"/>
            </a:pPr>
            <a:r>
              <a:rPr lang="en-US" dirty="0"/>
              <a:t>They have sex and it is pleasing</a:t>
            </a:r>
          </a:p>
          <a:p>
            <a:endParaRPr lang="en-US" dirty="0"/>
          </a:p>
          <a:p>
            <a:r>
              <a:rPr lang="en-US" dirty="0"/>
              <a:t>Some think the chorus here is God speaking, confirming their marriage</a:t>
            </a:r>
          </a:p>
          <a:p>
            <a:endParaRPr lang="en-US" dirty="0"/>
          </a:p>
        </p:txBody>
      </p:sp>
      <p:sp>
        <p:nvSpPr>
          <p:cNvPr id="4" name="Slide Number Placeholder 3"/>
          <p:cNvSpPr>
            <a:spLocks noGrp="1"/>
          </p:cNvSpPr>
          <p:nvPr>
            <p:ph type="sldNum" sz="quarter" idx="10"/>
          </p:nvPr>
        </p:nvSpPr>
        <p:spPr/>
        <p:txBody>
          <a:bodyPr/>
          <a:lstStyle/>
          <a:p>
            <a:fld id="{411F40F0-2A11-714A-BA73-E4A0945BD724}" type="slidenum">
              <a:rPr lang="en-US" smtClean="0"/>
              <a:t>10</a:t>
            </a:fld>
            <a:endParaRPr lang="en-US"/>
          </a:p>
        </p:txBody>
      </p:sp>
    </p:spTree>
    <p:extLst>
      <p:ext uri="{BB962C8B-B14F-4D97-AF65-F5344CB8AC3E}">
        <p14:creationId xmlns:p14="http://schemas.microsoft.com/office/powerpoint/2010/main" val="3857536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Honeymoon</a:t>
            </a:r>
          </a:p>
          <a:p>
            <a:pPr marL="171450" indent="-171450">
              <a:buFont typeface="Arial"/>
              <a:buChar char="•"/>
            </a:pPr>
            <a:r>
              <a:rPr lang="en-US" dirty="0"/>
              <a:t>The woman has a dream that her husband is missing</a:t>
            </a:r>
          </a:p>
          <a:p>
            <a:pPr marL="628650" lvl="1" indent="-171450">
              <a:buFont typeface="Arial"/>
              <a:buChar char="•"/>
            </a:pPr>
            <a:r>
              <a:rPr lang="en-US" dirty="0"/>
              <a:t>She looks for him</a:t>
            </a:r>
          </a:p>
          <a:p>
            <a:pPr marL="628650" lvl="1" indent="-171450">
              <a:buFont typeface="Arial"/>
              <a:buChar char="•"/>
            </a:pPr>
            <a:r>
              <a:rPr lang="en-US" dirty="0"/>
              <a:t>She feels beaten</a:t>
            </a:r>
          </a:p>
          <a:p>
            <a:pPr marL="171450" indent="-171450">
              <a:buFont typeface="Arial"/>
              <a:buChar char="•"/>
            </a:pPr>
            <a:r>
              <a:rPr lang="en-US" dirty="0"/>
              <a:t>The chorus asks her what kind of man he is</a:t>
            </a:r>
          </a:p>
          <a:p>
            <a:pPr marL="171450" indent="-171450">
              <a:buFont typeface="Arial"/>
              <a:buChar char="•"/>
            </a:pPr>
            <a:r>
              <a:rPr lang="en-US" dirty="0"/>
              <a:t>She describes her husband</a:t>
            </a:r>
          </a:p>
          <a:p>
            <a:pPr marL="628650" lvl="1" indent="-171450">
              <a:buFont typeface="Arial"/>
              <a:buChar char="•"/>
            </a:pPr>
            <a:r>
              <a:rPr lang="en-US" dirty="0"/>
              <a:t>Handsome man</a:t>
            </a:r>
          </a:p>
          <a:p>
            <a:pPr marL="628650" lvl="1" indent="-171450">
              <a:buFont typeface="Arial"/>
              <a:buChar char="•"/>
            </a:pPr>
            <a:r>
              <a:rPr lang="en-US" dirty="0"/>
              <a:t>He is strong</a:t>
            </a:r>
          </a:p>
          <a:p>
            <a:pPr marL="628650" lvl="1" indent="-171450">
              <a:buFont typeface="Arial"/>
              <a:buChar char="•"/>
            </a:pPr>
            <a:r>
              <a:rPr lang="en-US" dirty="0"/>
              <a:t>He is “wholly desirable” </a:t>
            </a:r>
          </a:p>
          <a:p>
            <a:pPr marL="628650" lvl="1" indent="-171450">
              <a:buFont typeface="Arial"/>
              <a:buChar char="•"/>
            </a:pPr>
            <a:r>
              <a:rPr lang="en-US" dirty="0"/>
              <a:t>He is her friend</a:t>
            </a:r>
          </a:p>
          <a:p>
            <a:pPr marL="171450" indent="-171450">
              <a:buFont typeface="Arial"/>
              <a:buChar char="•"/>
            </a:pPr>
            <a:r>
              <a:rPr lang="en-US" dirty="0"/>
              <a:t>He must prove his faithfulness</a:t>
            </a:r>
          </a:p>
          <a:p>
            <a:pPr marL="628650" lvl="1" indent="-171450">
              <a:buFont typeface="Arial"/>
              <a:buChar char="•"/>
            </a:pPr>
            <a:r>
              <a:rPr lang="en-US" dirty="0"/>
              <a:t>He does so by showering her with compliments and blessings</a:t>
            </a:r>
          </a:p>
          <a:p>
            <a:pPr marL="628650" lvl="1" indent="-171450">
              <a:buFont typeface="Arial"/>
              <a:buChar char="•"/>
            </a:pPr>
            <a:r>
              <a:rPr lang="en-US" dirty="0"/>
              <a:t>He is constantly reassuring her of his love.</a:t>
            </a:r>
          </a:p>
        </p:txBody>
      </p:sp>
      <p:sp>
        <p:nvSpPr>
          <p:cNvPr id="4" name="Slide Number Placeholder 3"/>
          <p:cNvSpPr>
            <a:spLocks noGrp="1"/>
          </p:cNvSpPr>
          <p:nvPr>
            <p:ph type="sldNum" sz="quarter" idx="10"/>
          </p:nvPr>
        </p:nvSpPr>
        <p:spPr/>
        <p:txBody>
          <a:bodyPr/>
          <a:lstStyle/>
          <a:p>
            <a:fld id="{411F40F0-2A11-714A-BA73-E4A0945BD724}" type="slidenum">
              <a:rPr lang="en-US" smtClean="0"/>
              <a:t>11</a:t>
            </a:fld>
            <a:endParaRPr lang="en-US"/>
          </a:p>
        </p:txBody>
      </p:sp>
    </p:spTree>
    <p:extLst>
      <p:ext uri="{BB962C8B-B14F-4D97-AF65-F5344CB8AC3E}">
        <p14:creationId xmlns:p14="http://schemas.microsoft.com/office/powerpoint/2010/main" val="3614653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pic>
        <p:nvPicPr>
          <p:cNvPr id="7" name="Picture 6" descr="04082018-SuccessMarri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915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67324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75747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04082018-SuccessMarriage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927600"/>
            <a:ext cx="5562600" cy="1415521"/>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372534"/>
            <a:ext cx="8229600" cy="42333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22825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115F3-E63A-724B-B815-977D44963E6C}"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0460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B115F3-E63A-724B-B815-977D44963E6C}"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37053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B115F3-E63A-724B-B815-977D44963E6C}"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18902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B115F3-E63A-724B-B815-977D44963E6C}"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326150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115F3-E63A-724B-B815-977D44963E6C}"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08783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B115F3-E63A-724B-B815-977D44963E6C}"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62041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B115F3-E63A-724B-B815-977D44963E6C}"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ECF4-881F-0945-9858-B3C0AA757B7A}" type="slidenum">
              <a:rPr lang="en-US" smtClean="0"/>
              <a:t>‹#›</a:t>
            </a:fld>
            <a:endParaRPr lang="en-US"/>
          </a:p>
        </p:txBody>
      </p:sp>
    </p:spTree>
    <p:extLst>
      <p:ext uri="{BB962C8B-B14F-4D97-AF65-F5344CB8AC3E}">
        <p14:creationId xmlns:p14="http://schemas.microsoft.com/office/powerpoint/2010/main" val="183394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115F3-E63A-724B-B815-977D44963E6C}" type="datetimeFigureOut">
              <a:rPr lang="en-US" smtClean="0"/>
              <a:t>4/8/2018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ECF4-881F-0945-9858-B3C0AA757B7A}" type="slidenum">
              <a:rPr lang="en-US" smtClean="0"/>
              <a:t>‹#›</a:t>
            </a:fld>
            <a:endParaRPr lang="en-US"/>
          </a:p>
        </p:txBody>
      </p:sp>
    </p:spTree>
    <p:extLst>
      <p:ext uri="{BB962C8B-B14F-4D97-AF65-F5344CB8AC3E}">
        <p14:creationId xmlns:p14="http://schemas.microsoft.com/office/powerpoint/2010/main" val="782763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9.8-9</a:t>
            </a:r>
          </a:p>
        </p:txBody>
      </p:sp>
      <p:sp>
        <p:nvSpPr>
          <p:cNvPr id="3" name="Content Placeholder 2"/>
          <p:cNvSpPr>
            <a:spLocks noGrp="1"/>
          </p:cNvSpPr>
          <p:nvPr>
            <p:ph idx="1"/>
          </p:nvPr>
        </p:nvSpPr>
        <p:spPr/>
        <p:txBody>
          <a:bodyPr>
            <a:normAutofit/>
          </a:bodyPr>
          <a:lstStyle/>
          <a:p>
            <a:pPr marL="0" indent="0">
              <a:buNone/>
            </a:pPr>
            <a:r>
              <a:rPr lang="en-US" sz="3600" baseline="30000" dirty="0"/>
              <a:t>8</a:t>
            </a:r>
            <a:r>
              <a:rPr lang="en-US" sz="3600" dirty="0"/>
              <a:t> Let your clothes be white all the time, and let not oil be lacking on your head. </a:t>
            </a:r>
            <a:r>
              <a:rPr lang="en-US" sz="3600" b="1" baseline="30000" dirty="0"/>
              <a:t>9</a:t>
            </a:r>
            <a:r>
              <a:rPr lang="en-US" sz="3600" b="1" dirty="0"/>
              <a:t> </a:t>
            </a:r>
            <a:r>
              <a:rPr lang="en-US" sz="3600" dirty="0"/>
              <a:t>Enjoy life with the woman whom you love all the days of your fleeting life which He has given to you under the sun; for this is your reward in life and in your toil in which you have labored under the sun.</a:t>
            </a:r>
          </a:p>
        </p:txBody>
      </p:sp>
    </p:spTree>
    <p:extLst>
      <p:ext uri="{BB962C8B-B14F-4D97-AF65-F5344CB8AC3E}">
        <p14:creationId xmlns:p14="http://schemas.microsoft.com/office/powerpoint/2010/main" val="3891075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Wedding Night</a:t>
            </a:r>
          </a:p>
        </p:txBody>
      </p:sp>
      <p:sp>
        <p:nvSpPr>
          <p:cNvPr id="3" name="Content Placeholder 2"/>
          <p:cNvSpPr>
            <a:spLocks noGrp="1"/>
          </p:cNvSpPr>
          <p:nvPr>
            <p:ph idx="1"/>
          </p:nvPr>
        </p:nvSpPr>
        <p:spPr/>
        <p:txBody>
          <a:bodyPr/>
          <a:lstStyle/>
          <a:p>
            <a:r>
              <a:rPr lang="en-US" dirty="0">
                <a:solidFill>
                  <a:srgbClr val="000000"/>
                </a:solidFill>
              </a:rPr>
              <a:t>The husband describes his wife’s beauty in great detail (4.1-15)</a:t>
            </a:r>
          </a:p>
          <a:p>
            <a:r>
              <a:rPr lang="en-US" dirty="0">
                <a:solidFill>
                  <a:srgbClr val="000000"/>
                </a:solidFill>
              </a:rPr>
              <a:t>The wife gives her husband permission (4.16)</a:t>
            </a:r>
          </a:p>
          <a:p>
            <a:r>
              <a:rPr lang="en-US" dirty="0">
                <a:solidFill>
                  <a:srgbClr val="000000"/>
                </a:solidFill>
              </a:rPr>
              <a:t>Marriage is confirmed (5.1a)</a:t>
            </a:r>
          </a:p>
          <a:p>
            <a:r>
              <a:rPr lang="en-US" dirty="0">
                <a:solidFill>
                  <a:srgbClr val="000000"/>
                </a:solidFill>
              </a:rPr>
              <a:t>Chorus (maybe God) offers encouragement (5.1b)</a:t>
            </a:r>
          </a:p>
          <a:p>
            <a:endParaRPr lang="en-US" dirty="0"/>
          </a:p>
        </p:txBody>
      </p:sp>
    </p:spTree>
    <p:extLst>
      <p:ext uri="{BB962C8B-B14F-4D97-AF65-F5344CB8AC3E}">
        <p14:creationId xmlns:p14="http://schemas.microsoft.com/office/powerpoint/2010/main" val="1592186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Honeymoon</a:t>
            </a:r>
          </a:p>
        </p:txBody>
      </p:sp>
      <p:sp>
        <p:nvSpPr>
          <p:cNvPr id="3" name="Content Placeholder 2"/>
          <p:cNvSpPr>
            <a:spLocks noGrp="1"/>
          </p:cNvSpPr>
          <p:nvPr>
            <p:ph idx="1"/>
          </p:nvPr>
        </p:nvSpPr>
        <p:spPr/>
        <p:txBody>
          <a:bodyPr/>
          <a:lstStyle/>
          <a:p>
            <a:r>
              <a:rPr lang="en-US" dirty="0">
                <a:solidFill>
                  <a:srgbClr val="000000"/>
                </a:solidFill>
              </a:rPr>
              <a:t>The woman shows her insecurity (5.2-8)</a:t>
            </a:r>
          </a:p>
          <a:p>
            <a:r>
              <a:rPr lang="en-US" dirty="0">
                <a:solidFill>
                  <a:srgbClr val="000000"/>
                </a:solidFill>
              </a:rPr>
              <a:t>Chorus makes her think (5.9)</a:t>
            </a:r>
          </a:p>
          <a:p>
            <a:r>
              <a:rPr lang="en-US" dirty="0">
                <a:solidFill>
                  <a:srgbClr val="000000"/>
                </a:solidFill>
              </a:rPr>
              <a:t>The woman reaffirms her love for husband and his love for her (5.10-16)</a:t>
            </a:r>
          </a:p>
          <a:p>
            <a:r>
              <a:rPr lang="en-US" dirty="0">
                <a:solidFill>
                  <a:srgbClr val="000000"/>
                </a:solidFill>
              </a:rPr>
              <a:t>She wonder about his faithfulness (6.2-3)</a:t>
            </a:r>
          </a:p>
          <a:p>
            <a:r>
              <a:rPr lang="en-US" dirty="0">
                <a:solidFill>
                  <a:srgbClr val="000000"/>
                </a:solidFill>
              </a:rPr>
              <a:t>The man reaffirms his love for only her (6.4-6.13)</a:t>
            </a:r>
          </a:p>
        </p:txBody>
      </p:sp>
    </p:spTree>
    <p:extLst>
      <p:ext uri="{BB962C8B-B14F-4D97-AF65-F5344CB8AC3E}">
        <p14:creationId xmlns:p14="http://schemas.microsoft.com/office/powerpoint/2010/main" val="154530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Maturing Marriage</a:t>
            </a:r>
          </a:p>
        </p:txBody>
      </p:sp>
      <p:sp>
        <p:nvSpPr>
          <p:cNvPr id="3" name="Content Placeholder 2"/>
          <p:cNvSpPr>
            <a:spLocks noGrp="1"/>
          </p:cNvSpPr>
          <p:nvPr>
            <p:ph idx="1"/>
          </p:nvPr>
        </p:nvSpPr>
        <p:spPr/>
        <p:txBody>
          <a:bodyPr/>
          <a:lstStyle/>
          <a:p>
            <a:r>
              <a:rPr lang="en-US" dirty="0">
                <a:solidFill>
                  <a:srgbClr val="000000"/>
                </a:solidFill>
              </a:rPr>
              <a:t>The man again describes his love for her (7.1-7.9a)</a:t>
            </a:r>
          </a:p>
          <a:p>
            <a:r>
              <a:rPr lang="en-US" dirty="0">
                <a:solidFill>
                  <a:srgbClr val="000000"/>
                </a:solidFill>
              </a:rPr>
              <a:t>The woman continues to present herself as his and speaks of her confidence of his love (7.9b-10)</a:t>
            </a:r>
          </a:p>
          <a:p>
            <a:r>
              <a:rPr lang="en-US" dirty="0">
                <a:solidFill>
                  <a:srgbClr val="000000"/>
                </a:solidFill>
              </a:rPr>
              <a:t>Wife desires to be with husband (7.11-13)</a:t>
            </a:r>
          </a:p>
        </p:txBody>
      </p:sp>
    </p:spTree>
    <p:extLst>
      <p:ext uri="{BB962C8B-B14F-4D97-AF65-F5344CB8AC3E}">
        <p14:creationId xmlns:p14="http://schemas.microsoft.com/office/powerpoint/2010/main" val="42900729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Flashbacks</a:t>
            </a:r>
          </a:p>
        </p:txBody>
      </p:sp>
      <p:sp>
        <p:nvSpPr>
          <p:cNvPr id="3" name="Content Placeholder 2"/>
          <p:cNvSpPr>
            <a:spLocks noGrp="1"/>
          </p:cNvSpPr>
          <p:nvPr>
            <p:ph idx="1"/>
          </p:nvPr>
        </p:nvSpPr>
        <p:spPr/>
        <p:txBody>
          <a:bodyPr>
            <a:normAutofit fontScale="92500" lnSpcReduction="20000"/>
          </a:bodyPr>
          <a:lstStyle/>
          <a:p>
            <a:r>
              <a:rPr lang="en-US" dirty="0">
                <a:solidFill>
                  <a:srgbClr val="000000"/>
                </a:solidFill>
              </a:rPr>
              <a:t>The woman speaks of their innocent relationships (8.1-3))</a:t>
            </a:r>
          </a:p>
          <a:p>
            <a:r>
              <a:rPr lang="en-US" dirty="0">
                <a:solidFill>
                  <a:srgbClr val="000000"/>
                </a:solidFill>
              </a:rPr>
              <a:t>Man’s standard is recalled (8.4)</a:t>
            </a:r>
          </a:p>
          <a:p>
            <a:r>
              <a:rPr lang="en-US" dirty="0">
                <a:solidFill>
                  <a:srgbClr val="000000"/>
                </a:solidFill>
              </a:rPr>
              <a:t>Friends ask who’s coming (8.5a)</a:t>
            </a:r>
          </a:p>
          <a:p>
            <a:r>
              <a:rPr lang="en-US" dirty="0">
                <a:solidFill>
                  <a:srgbClr val="000000"/>
                </a:solidFill>
              </a:rPr>
              <a:t>Father speaks of his role in providing for her innocence (8.5b-7)</a:t>
            </a:r>
          </a:p>
          <a:p>
            <a:r>
              <a:rPr lang="en-US" dirty="0">
                <a:solidFill>
                  <a:srgbClr val="000000"/>
                </a:solidFill>
              </a:rPr>
              <a:t>Her brothers speak of their role (8.8-9)</a:t>
            </a:r>
          </a:p>
          <a:p>
            <a:r>
              <a:rPr lang="en-US" dirty="0">
                <a:solidFill>
                  <a:srgbClr val="000000"/>
                </a:solidFill>
              </a:rPr>
              <a:t>Her response to her brothers (8.10-12)</a:t>
            </a:r>
          </a:p>
          <a:p>
            <a:r>
              <a:rPr lang="en-US" dirty="0">
                <a:solidFill>
                  <a:srgbClr val="000000"/>
                </a:solidFill>
              </a:rPr>
              <a:t>She speaks of her desire (8.13-14)</a:t>
            </a:r>
          </a:p>
        </p:txBody>
      </p:sp>
    </p:spTree>
    <p:extLst>
      <p:ext uri="{BB962C8B-B14F-4D97-AF65-F5344CB8AC3E}">
        <p14:creationId xmlns:p14="http://schemas.microsoft.com/office/powerpoint/2010/main" val="20282800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Marriage Begins Before “I Do”</a:t>
            </a:r>
          </a:p>
        </p:txBody>
      </p:sp>
      <p:sp>
        <p:nvSpPr>
          <p:cNvPr id="3" name="Content Placeholder 2"/>
          <p:cNvSpPr>
            <a:spLocks noGrp="1"/>
          </p:cNvSpPr>
          <p:nvPr>
            <p:ph idx="1"/>
          </p:nvPr>
        </p:nvSpPr>
        <p:spPr/>
        <p:txBody>
          <a:bodyPr>
            <a:normAutofit/>
          </a:bodyPr>
          <a:lstStyle/>
          <a:p>
            <a:r>
              <a:rPr lang="en-US" dirty="0"/>
              <a:t>A successful marriage begins with:</a:t>
            </a:r>
          </a:p>
          <a:p>
            <a:pPr lvl="1"/>
            <a:r>
              <a:rPr lang="en-US" dirty="0"/>
              <a:t>Commitment to God</a:t>
            </a:r>
          </a:p>
          <a:p>
            <a:pPr lvl="1"/>
            <a:r>
              <a:rPr lang="en-US" dirty="0"/>
              <a:t>A model</a:t>
            </a:r>
          </a:p>
          <a:p>
            <a:pPr lvl="1"/>
            <a:r>
              <a:rPr lang="en-US" dirty="0"/>
              <a:t>An understanding of others</a:t>
            </a:r>
          </a:p>
          <a:p>
            <a:pPr lvl="1"/>
            <a:r>
              <a:rPr lang="en-US" dirty="0"/>
              <a:t>Humility</a:t>
            </a:r>
          </a:p>
          <a:p>
            <a:pPr lvl="1"/>
            <a:r>
              <a:rPr lang="en-US" dirty="0"/>
              <a:t>A better grasp of love</a:t>
            </a:r>
          </a:p>
          <a:p>
            <a:endParaRPr lang="en-US" dirty="0"/>
          </a:p>
        </p:txBody>
      </p:sp>
    </p:spTree>
    <p:extLst>
      <p:ext uri="{BB962C8B-B14F-4D97-AF65-F5344CB8AC3E}">
        <p14:creationId xmlns:p14="http://schemas.microsoft.com/office/powerpoint/2010/main" val="3891877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Love</a:t>
            </a:r>
          </a:p>
        </p:txBody>
      </p:sp>
      <p:sp>
        <p:nvSpPr>
          <p:cNvPr id="3" name="Content Placeholder 2"/>
          <p:cNvSpPr>
            <a:spLocks noGrp="1"/>
          </p:cNvSpPr>
          <p:nvPr>
            <p:ph idx="1"/>
          </p:nvPr>
        </p:nvSpPr>
        <p:spPr>
          <a:xfrm>
            <a:off x="457200" y="372534"/>
            <a:ext cx="8229600" cy="4757226"/>
          </a:xfrm>
        </p:spPr>
        <p:txBody>
          <a:bodyPr>
            <a:normAutofit/>
          </a:bodyPr>
          <a:lstStyle/>
          <a:p>
            <a:r>
              <a:rPr lang="en-US" dirty="0"/>
              <a:t>Our relationship is about love</a:t>
            </a:r>
          </a:p>
          <a:p>
            <a:pPr lvl="1"/>
            <a:r>
              <a:rPr lang="en-US" dirty="0"/>
              <a:t>Physical, emotional, mental, and spiritual</a:t>
            </a:r>
          </a:p>
          <a:p>
            <a:r>
              <a:rPr lang="en-US" dirty="0"/>
              <a:t>Our love must include sacrifice</a:t>
            </a:r>
          </a:p>
          <a:p>
            <a:pPr lvl="1"/>
            <a:r>
              <a:rPr lang="en-US" dirty="0"/>
              <a:t>Philippians 2.3-4</a:t>
            </a:r>
          </a:p>
          <a:p>
            <a:pPr lvl="1"/>
            <a:r>
              <a:rPr lang="en-US" dirty="0"/>
              <a:t>Luke 6.35</a:t>
            </a:r>
          </a:p>
          <a:p>
            <a:pPr lvl="1"/>
            <a:r>
              <a:rPr lang="en-US" dirty="0"/>
              <a:t>1 Thessalonians 5.15</a:t>
            </a:r>
          </a:p>
          <a:p>
            <a:pPr lvl="1"/>
            <a:r>
              <a:rPr lang="en-US" dirty="0"/>
              <a:t>1 Thessalonians 4.3-8</a:t>
            </a:r>
          </a:p>
          <a:p>
            <a:pPr lvl="1"/>
            <a:r>
              <a:rPr lang="en-US" dirty="0"/>
              <a:t>1 Timothy 5.1-2</a:t>
            </a:r>
          </a:p>
          <a:p>
            <a:endParaRPr lang="en-US" dirty="0"/>
          </a:p>
        </p:txBody>
      </p:sp>
    </p:spTree>
    <p:extLst>
      <p:ext uri="{BB962C8B-B14F-4D97-AF65-F5344CB8AC3E}">
        <p14:creationId xmlns:p14="http://schemas.microsoft.com/office/powerpoint/2010/main" val="2733390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2417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202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Song of Solomon</a:t>
            </a:r>
          </a:p>
        </p:txBody>
      </p:sp>
      <p:sp>
        <p:nvSpPr>
          <p:cNvPr id="3" name="Content Placeholder 2"/>
          <p:cNvSpPr>
            <a:spLocks noGrp="1"/>
          </p:cNvSpPr>
          <p:nvPr>
            <p:ph idx="1"/>
          </p:nvPr>
        </p:nvSpPr>
        <p:spPr/>
        <p:txBody>
          <a:bodyPr/>
          <a:lstStyle/>
          <a:p>
            <a:r>
              <a:rPr lang="en-US" dirty="0"/>
              <a:t>The Song of Solomon is a small book in the OT that is often ignored</a:t>
            </a:r>
          </a:p>
          <a:p>
            <a:r>
              <a:rPr lang="en-US" dirty="0"/>
              <a:t>There are many theories of how to interpret the Song</a:t>
            </a:r>
          </a:p>
          <a:p>
            <a:r>
              <a:rPr lang="en-US" dirty="0"/>
              <a:t>We are going to take the simplest view — the love story. </a:t>
            </a:r>
          </a:p>
        </p:txBody>
      </p:sp>
    </p:spTree>
    <p:extLst>
      <p:ext uri="{BB962C8B-B14F-4D97-AF65-F5344CB8AC3E}">
        <p14:creationId xmlns:p14="http://schemas.microsoft.com/office/powerpoint/2010/main" val="15615812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Song</a:t>
            </a:r>
          </a:p>
        </p:txBody>
      </p:sp>
      <p:sp>
        <p:nvSpPr>
          <p:cNvPr id="3" name="Content Placeholder 2"/>
          <p:cNvSpPr>
            <a:spLocks noGrp="1"/>
          </p:cNvSpPr>
          <p:nvPr>
            <p:ph idx="1"/>
          </p:nvPr>
        </p:nvSpPr>
        <p:spPr/>
        <p:txBody>
          <a:bodyPr>
            <a:normAutofit/>
          </a:bodyPr>
          <a:lstStyle/>
          <a:p>
            <a:r>
              <a:rPr lang="en-US" dirty="0"/>
              <a:t>Who wrote The Song of Solomon?</a:t>
            </a:r>
          </a:p>
          <a:p>
            <a:pPr lvl="1"/>
            <a:r>
              <a:rPr lang="en-US" dirty="0"/>
              <a:t>Could be a song about, by, for, describing, or belonging to Solomon</a:t>
            </a:r>
          </a:p>
          <a:p>
            <a:r>
              <a:rPr lang="en-US" dirty="0"/>
              <a:t>Why study the Song? </a:t>
            </a:r>
          </a:p>
          <a:p>
            <a:pPr lvl="1"/>
            <a:r>
              <a:rPr lang="en-US" dirty="0"/>
              <a:t>From a different culture</a:t>
            </a:r>
          </a:p>
          <a:p>
            <a:pPr lvl="1"/>
            <a:r>
              <a:rPr lang="en-US" dirty="0"/>
              <a:t>The message is timeless</a:t>
            </a:r>
          </a:p>
          <a:p>
            <a:pPr lvl="1"/>
            <a:r>
              <a:rPr lang="en-US" dirty="0"/>
              <a:t>It displays God’s ideal for the romantic relationship</a:t>
            </a:r>
          </a:p>
        </p:txBody>
      </p:sp>
    </p:spTree>
    <p:extLst>
      <p:ext uri="{BB962C8B-B14F-4D97-AF65-F5344CB8AC3E}">
        <p14:creationId xmlns:p14="http://schemas.microsoft.com/office/powerpoint/2010/main" val="28265388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Outline</a:t>
            </a:r>
          </a:p>
        </p:txBody>
      </p:sp>
      <p:sp>
        <p:nvSpPr>
          <p:cNvPr id="3" name="Content Placeholder 2"/>
          <p:cNvSpPr>
            <a:spLocks noGrp="1"/>
          </p:cNvSpPr>
          <p:nvPr>
            <p:ph idx="1"/>
          </p:nvPr>
        </p:nvSpPr>
        <p:spPr>
          <a:xfrm>
            <a:off x="457200" y="372534"/>
            <a:ext cx="8229600" cy="4867966"/>
          </a:xfrm>
        </p:spPr>
        <p:txBody>
          <a:bodyPr/>
          <a:lstStyle/>
          <a:p>
            <a:r>
              <a:rPr lang="en-US" dirty="0"/>
              <a:t>The Courtship (1.2-2.15)</a:t>
            </a:r>
          </a:p>
          <a:p>
            <a:r>
              <a:rPr lang="en-US" dirty="0"/>
              <a:t>The Engagement (2.16-3.5)</a:t>
            </a:r>
          </a:p>
          <a:p>
            <a:r>
              <a:rPr lang="en-US" dirty="0"/>
              <a:t>The Wedding (3.6-11)</a:t>
            </a:r>
          </a:p>
          <a:p>
            <a:r>
              <a:rPr lang="en-US" dirty="0"/>
              <a:t>Consummation (4.1-5.1)</a:t>
            </a:r>
          </a:p>
          <a:p>
            <a:r>
              <a:rPr lang="en-US" dirty="0"/>
              <a:t>End of Honeymoon (5.2-6.13)</a:t>
            </a:r>
          </a:p>
          <a:p>
            <a:r>
              <a:rPr lang="en-US" dirty="0"/>
              <a:t>Maturing Marriage (7.1-8.4)</a:t>
            </a:r>
          </a:p>
          <a:p>
            <a:r>
              <a:rPr lang="en-US" dirty="0"/>
              <a:t>Flashbacks (8.1-14)</a:t>
            </a:r>
          </a:p>
        </p:txBody>
      </p:sp>
    </p:spTree>
    <p:extLst>
      <p:ext uri="{BB962C8B-B14F-4D97-AF65-F5344CB8AC3E}">
        <p14:creationId xmlns:p14="http://schemas.microsoft.com/office/powerpoint/2010/main" val="4602883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Courtship</a:t>
            </a:r>
          </a:p>
        </p:txBody>
      </p:sp>
      <p:sp>
        <p:nvSpPr>
          <p:cNvPr id="3" name="Content Placeholder 2"/>
          <p:cNvSpPr>
            <a:spLocks noGrp="1"/>
          </p:cNvSpPr>
          <p:nvPr>
            <p:ph idx="1"/>
          </p:nvPr>
        </p:nvSpPr>
        <p:spPr/>
        <p:txBody>
          <a:bodyPr>
            <a:normAutofit fontScale="92500" lnSpcReduction="20000"/>
          </a:bodyPr>
          <a:lstStyle/>
          <a:p>
            <a:r>
              <a:rPr lang="en-US" dirty="0"/>
              <a:t>She describes his special treatment (1.2-4a)</a:t>
            </a:r>
          </a:p>
          <a:p>
            <a:r>
              <a:rPr lang="en-US" dirty="0"/>
              <a:t>Chorus sings of their love (1.4b)</a:t>
            </a:r>
          </a:p>
          <a:p>
            <a:r>
              <a:rPr lang="en-US" dirty="0"/>
              <a:t>She describes herself humbly (1.5-7)</a:t>
            </a:r>
          </a:p>
          <a:p>
            <a:r>
              <a:rPr lang="en-US" dirty="0"/>
              <a:t>He describes her worth (1.8-10)</a:t>
            </a:r>
          </a:p>
          <a:p>
            <a:r>
              <a:rPr lang="en-US" dirty="0"/>
              <a:t>Chorus sings (1.11)</a:t>
            </a:r>
          </a:p>
          <a:p>
            <a:r>
              <a:rPr lang="en-US" dirty="0"/>
              <a:t>She speaks of his comfort (1.12-14)</a:t>
            </a:r>
          </a:p>
          <a:p>
            <a:r>
              <a:rPr lang="en-US" dirty="0"/>
              <a:t>He speaks of her beauty (1.15)</a:t>
            </a:r>
          </a:p>
          <a:p>
            <a:r>
              <a:rPr lang="en-US" dirty="0"/>
              <a:t>She speaks of the strength of their relationship (1.16-17)</a:t>
            </a:r>
          </a:p>
          <a:p>
            <a:endParaRPr lang="en-US" dirty="0"/>
          </a:p>
        </p:txBody>
      </p:sp>
    </p:spTree>
    <p:extLst>
      <p:ext uri="{BB962C8B-B14F-4D97-AF65-F5344CB8AC3E}">
        <p14:creationId xmlns:p14="http://schemas.microsoft.com/office/powerpoint/2010/main" val="2584461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Courtship</a:t>
            </a:r>
          </a:p>
        </p:txBody>
      </p:sp>
      <p:sp>
        <p:nvSpPr>
          <p:cNvPr id="3" name="Content Placeholder 2"/>
          <p:cNvSpPr>
            <a:spLocks noGrp="1"/>
          </p:cNvSpPr>
          <p:nvPr>
            <p:ph idx="1"/>
          </p:nvPr>
        </p:nvSpPr>
        <p:spPr/>
        <p:txBody>
          <a:bodyPr>
            <a:normAutofit fontScale="92500" lnSpcReduction="10000"/>
          </a:bodyPr>
          <a:lstStyle/>
          <a:p>
            <a:r>
              <a:rPr lang="en-US" dirty="0"/>
              <a:t>She insults herself (2.1)</a:t>
            </a:r>
          </a:p>
          <a:p>
            <a:r>
              <a:rPr lang="en-US" dirty="0"/>
              <a:t>He turns it into a compliment (2.2)</a:t>
            </a:r>
          </a:p>
          <a:p>
            <a:r>
              <a:rPr lang="en-US" dirty="0"/>
              <a:t>She speaks of his kindness and offers herself(2.3-6)</a:t>
            </a:r>
          </a:p>
          <a:p>
            <a:r>
              <a:rPr lang="en-US" dirty="0"/>
              <a:t>He sets the standard (2.7)</a:t>
            </a:r>
          </a:p>
          <a:p>
            <a:r>
              <a:rPr lang="en-US" dirty="0"/>
              <a:t>She imagines him coming to her (2.8-13)</a:t>
            </a:r>
          </a:p>
          <a:p>
            <a:r>
              <a:rPr lang="en-US" dirty="0"/>
              <a:t>He desires her beauty (2.14)</a:t>
            </a:r>
          </a:p>
          <a:p>
            <a:r>
              <a:rPr lang="en-US" dirty="0"/>
              <a:t>Chorus intercede (2.15)</a:t>
            </a:r>
          </a:p>
          <a:p>
            <a:endParaRPr lang="en-US" dirty="0"/>
          </a:p>
          <a:p>
            <a:endParaRPr lang="en-US" dirty="0"/>
          </a:p>
        </p:txBody>
      </p:sp>
    </p:spTree>
    <p:extLst>
      <p:ext uri="{BB962C8B-B14F-4D97-AF65-F5344CB8AC3E}">
        <p14:creationId xmlns:p14="http://schemas.microsoft.com/office/powerpoint/2010/main" val="3818604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Engagement and Wedding</a:t>
            </a:r>
          </a:p>
        </p:txBody>
      </p:sp>
      <p:sp>
        <p:nvSpPr>
          <p:cNvPr id="3" name="Content Placeholder 2"/>
          <p:cNvSpPr>
            <a:spLocks noGrp="1"/>
          </p:cNvSpPr>
          <p:nvPr>
            <p:ph idx="1"/>
          </p:nvPr>
        </p:nvSpPr>
        <p:spPr/>
        <p:txBody>
          <a:bodyPr/>
          <a:lstStyle/>
          <a:p>
            <a:r>
              <a:rPr lang="en-US" dirty="0">
                <a:solidFill>
                  <a:srgbClr val="000000"/>
                </a:solidFill>
              </a:rPr>
              <a:t>Announcement of the engagement (2.16)</a:t>
            </a:r>
          </a:p>
          <a:p>
            <a:r>
              <a:rPr lang="en-US" dirty="0">
                <a:solidFill>
                  <a:srgbClr val="000000"/>
                </a:solidFill>
              </a:rPr>
              <a:t>She desires their engagement to come to marriage (2.17-3.4)</a:t>
            </a:r>
          </a:p>
          <a:p>
            <a:r>
              <a:rPr lang="en-US" dirty="0">
                <a:solidFill>
                  <a:srgbClr val="000000"/>
                </a:solidFill>
              </a:rPr>
              <a:t>He again stops any sexual activity (3.5)</a:t>
            </a:r>
          </a:p>
          <a:p>
            <a:r>
              <a:rPr lang="en-US" dirty="0">
                <a:solidFill>
                  <a:srgbClr val="000000"/>
                </a:solidFill>
              </a:rPr>
              <a:t>The Wedding is described by the chorus (3.6-11)</a:t>
            </a:r>
          </a:p>
        </p:txBody>
      </p:sp>
    </p:spTree>
    <p:extLst>
      <p:ext uri="{BB962C8B-B14F-4D97-AF65-F5344CB8AC3E}">
        <p14:creationId xmlns:p14="http://schemas.microsoft.com/office/powerpoint/2010/main" val="458555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15778</TotalTime>
  <Words>2047</Words>
  <Application>Microsoft Office PowerPoint</Application>
  <PresentationFormat>On-screen Show (4:3)</PresentationFormat>
  <Paragraphs>263</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Ecclesiastes 9.8-9</vt:lpstr>
      <vt:lpstr>PowerPoint Presentation</vt:lpstr>
      <vt:lpstr>PowerPoint Presentation</vt:lpstr>
      <vt:lpstr>Song of Solomon</vt:lpstr>
      <vt:lpstr>Understanding the Song</vt:lpstr>
      <vt:lpstr>Outline</vt:lpstr>
      <vt:lpstr>The Courtship</vt:lpstr>
      <vt:lpstr>The Courtship</vt:lpstr>
      <vt:lpstr>The Engagement and Wedding</vt:lpstr>
      <vt:lpstr>The Wedding Night</vt:lpstr>
      <vt:lpstr>End of Honeymoon</vt:lpstr>
      <vt:lpstr>Maturing Marriage</vt:lpstr>
      <vt:lpstr>Flashbacks</vt:lpstr>
      <vt:lpstr>Marriage Begins Before “I Do”</vt:lpstr>
      <vt:lpstr>Defining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47</cp:revision>
  <dcterms:created xsi:type="dcterms:W3CDTF">2018-01-10T11:35:47Z</dcterms:created>
  <dcterms:modified xsi:type="dcterms:W3CDTF">2018-04-08T14:04:12Z</dcterms:modified>
</cp:coreProperties>
</file>