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67" r:id="rId3"/>
    <p:sldId id="257" r:id="rId4"/>
    <p:sldId id="256" r:id="rId5"/>
    <p:sldId id="258" r:id="rId6"/>
    <p:sldId id="259" r:id="rId7"/>
    <p:sldId id="264" r:id="rId8"/>
    <p:sldId id="265" r:id="rId9"/>
    <p:sldId id="260"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46632" autoAdjust="0"/>
  </p:normalViewPr>
  <p:slideViewPr>
    <p:cSldViewPr snapToGrid="0" snapToObjects="1">
      <p:cViewPr varScale="1">
        <p:scale>
          <a:sx n="49" d="100"/>
          <a:sy n="49" d="100"/>
        </p:scale>
        <p:origin x="1062" y="54"/>
      </p:cViewPr>
      <p:guideLst>
        <p:guide orient="horz" pos="2160"/>
        <p:guide pos="2880"/>
      </p:guideLst>
    </p:cSldViewPr>
  </p:slideViewPr>
  <p:outlineViewPr>
    <p:cViewPr>
      <p:scale>
        <a:sx n="33" d="100"/>
        <a:sy n="33" d="100"/>
      </p:scale>
      <p:origin x="0" y="13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C5356-14FB-8947-A297-E7635DE243AA}" type="datetimeFigureOut">
              <a:rPr lang="en-US" smtClean="0"/>
              <a:t>11/26/2017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1E3A4-388A-3A49-A3A9-E751D951998B}" type="slidenum">
              <a:rPr lang="en-US" smtClean="0"/>
              <a:t>‹#›</a:t>
            </a:fld>
            <a:endParaRPr lang="en-US"/>
          </a:p>
        </p:txBody>
      </p:sp>
    </p:spTree>
    <p:extLst>
      <p:ext uri="{BB962C8B-B14F-4D97-AF65-F5344CB8AC3E}">
        <p14:creationId xmlns:p14="http://schemas.microsoft.com/office/powerpoint/2010/main" val="1051091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1E3A4-388A-3A49-A3A9-E751D951998B}" type="slidenum">
              <a:rPr lang="en-US" smtClean="0"/>
              <a:t>1</a:t>
            </a:fld>
            <a:endParaRPr lang="en-US"/>
          </a:p>
        </p:txBody>
      </p:sp>
    </p:spTree>
    <p:extLst>
      <p:ext uri="{BB962C8B-B14F-4D97-AF65-F5344CB8AC3E}">
        <p14:creationId xmlns:p14="http://schemas.microsoft.com/office/powerpoint/2010/main" val="387403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Birth Story</a:t>
            </a:r>
          </a:p>
          <a:p>
            <a:pPr marL="171450" lvl="0" indent="-171450">
              <a:buFont typeface="Arial"/>
              <a:buChar char="•"/>
            </a:pPr>
            <a:r>
              <a:rPr lang="en-US" baseline="0" dirty="0"/>
              <a:t>We have beautiful depictions of how it would have been</a:t>
            </a:r>
          </a:p>
          <a:p>
            <a:pPr marL="628650" lvl="1" indent="-171450">
              <a:buFont typeface="Arial"/>
              <a:buChar char="•"/>
            </a:pPr>
            <a:r>
              <a:rPr lang="en-US" baseline="0" dirty="0"/>
              <a:t>Everyone looks at peace</a:t>
            </a:r>
          </a:p>
          <a:p>
            <a:pPr marL="628650" lvl="1" indent="-171450">
              <a:buFont typeface="Arial"/>
              <a:buChar char="•"/>
            </a:pPr>
            <a:r>
              <a:rPr lang="en-US" baseline="0" dirty="0"/>
              <a:t>Everyone has a look of awe</a:t>
            </a:r>
          </a:p>
          <a:p>
            <a:pPr marL="628650" lvl="1" indent="-171450">
              <a:buFont typeface="Arial"/>
              <a:buChar char="•"/>
            </a:pPr>
            <a:r>
              <a:rPr lang="en-US" baseline="0" dirty="0"/>
              <a:t>There is constant worship of the baby</a:t>
            </a:r>
          </a:p>
          <a:p>
            <a:pPr marL="628650" lvl="1" indent="-171450">
              <a:buFont typeface="Arial"/>
              <a:buChar char="•"/>
            </a:pPr>
            <a:r>
              <a:rPr lang="en-US" baseline="0" dirty="0"/>
              <a:t>The baby glows with a beautiful light</a:t>
            </a:r>
          </a:p>
          <a:p>
            <a:pPr marL="628650" lvl="1" indent="-171450">
              <a:buFont typeface="Arial"/>
              <a:buChar char="•"/>
            </a:pPr>
            <a:r>
              <a:rPr lang="en-US" baseline="0" dirty="0"/>
              <a:t>The baby is a Caucasian baby, lovely hair, no crying</a:t>
            </a:r>
          </a:p>
        </p:txBody>
      </p:sp>
      <p:sp>
        <p:nvSpPr>
          <p:cNvPr id="4" name="Slide Number Placeholder 3"/>
          <p:cNvSpPr>
            <a:spLocks noGrp="1"/>
          </p:cNvSpPr>
          <p:nvPr>
            <p:ph type="sldNum" sz="quarter" idx="10"/>
          </p:nvPr>
        </p:nvSpPr>
        <p:spPr/>
        <p:txBody>
          <a:bodyPr/>
          <a:lstStyle/>
          <a:p>
            <a:fld id="{79A1E3A4-388A-3A49-A3A9-E751D951998B}" type="slidenum">
              <a:rPr lang="en-US" smtClean="0"/>
              <a:t>3</a:t>
            </a:fld>
            <a:endParaRPr lang="en-US"/>
          </a:p>
        </p:txBody>
      </p:sp>
    </p:spTree>
    <p:extLst>
      <p:ext uri="{BB962C8B-B14F-4D97-AF65-F5344CB8AC3E}">
        <p14:creationId xmlns:p14="http://schemas.microsoft.com/office/powerpoint/2010/main" val="190410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Silent night, holy night!</a:t>
            </a:r>
            <a:r>
              <a:rPr lang="en-US" baseline="0" dirty="0"/>
              <a:t> </a:t>
            </a:r>
            <a:r>
              <a:rPr lang="en-US" dirty="0"/>
              <a:t>All is calm, all is bright.</a:t>
            </a:r>
            <a:br>
              <a:rPr lang="en-US" dirty="0"/>
            </a:br>
            <a:r>
              <a:rPr lang="en-US" dirty="0"/>
              <a:t>Round yon Virgin, Mother and Child. Holy infant so tender and mild,</a:t>
            </a:r>
            <a:br>
              <a:rPr lang="en-US" dirty="0"/>
            </a:br>
            <a:r>
              <a:rPr lang="en-US" dirty="0"/>
              <a:t>Sleep in heavenly peace, Sleep in heavenly peace</a:t>
            </a:r>
            <a:br>
              <a:rPr lang="en-US" dirty="0"/>
            </a:br>
            <a:br>
              <a:rPr lang="en-US" dirty="0"/>
            </a:br>
            <a:r>
              <a:rPr lang="en-US" dirty="0"/>
              <a:t>Silent night, holy night! Shepherds quake at the sight.</a:t>
            </a:r>
            <a:br>
              <a:rPr lang="en-US" dirty="0"/>
            </a:br>
            <a:r>
              <a:rPr lang="en-US" dirty="0"/>
              <a:t>Glories stream from heaven afar. Heavenly hosts sing Alleluia,</a:t>
            </a:r>
            <a:br>
              <a:rPr lang="en-US" dirty="0"/>
            </a:br>
            <a:r>
              <a:rPr lang="en-US" dirty="0"/>
              <a:t>Christ the Savior is born! Christ the Savior is born</a:t>
            </a:r>
            <a:br>
              <a:rPr lang="en-US" dirty="0"/>
            </a:br>
            <a:br>
              <a:rPr lang="en-US" dirty="0"/>
            </a:br>
            <a:r>
              <a:rPr lang="en-US" dirty="0"/>
              <a:t>Silent night, holy night! Son of God love's pure light.</a:t>
            </a:r>
            <a:br>
              <a:rPr lang="en-US" dirty="0"/>
            </a:br>
            <a:r>
              <a:rPr lang="en-US" dirty="0"/>
              <a:t>Radiant beams from Thy holy face With dawn of redeeming grace,</a:t>
            </a:r>
            <a:br>
              <a:rPr lang="en-US" dirty="0"/>
            </a:br>
            <a:r>
              <a:rPr lang="en-US" dirty="0"/>
              <a:t>Jesus Lord, at Thy birth. Jesus Lord, at Thy birth </a:t>
            </a:r>
          </a:p>
        </p:txBody>
      </p:sp>
      <p:sp>
        <p:nvSpPr>
          <p:cNvPr id="4" name="Slide Number Placeholder 3"/>
          <p:cNvSpPr>
            <a:spLocks noGrp="1"/>
          </p:cNvSpPr>
          <p:nvPr>
            <p:ph type="sldNum" sz="quarter" idx="10"/>
          </p:nvPr>
        </p:nvSpPr>
        <p:spPr/>
        <p:txBody>
          <a:bodyPr/>
          <a:lstStyle/>
          <a:p>
            <a:fld id="{79A1E3A4-388A-3A49-A3A9-E751D951998B}" type="slidenum">
              <a:rPr lang="en-US" smtClean="0"/>
              <a:t>4</a:t>
            </a:fld>
            <a:endParaRPr lang="en-US"/>
          </a:p>
        </p:txBody>
      </p:sp>
    </p:spTree>
    <p:extLst>
      <p:ext uri="{BB962C8B-B14F-4D97-AF65-F5344CB8AC3E}">
        <p14:creationId xmlns:p14="http://schemas.microsoft.com/office/powerpoint/2010/main" val="26308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of Jesus’ Birth</a:t>
            </a:r>
          </a:p>
          <a:p>
            <a:pPr marL="171450" indent="-171450">
              <a:buFont typeface="Arial"/>
              <a:buChar char="•"/>
            </a:pPr>
            <a:r>
              <a:rPr lang="en-US" dirty="0"/>
              <a:t>A</a:t>
            </a:r>
            <a:r>
              <a:rPr lang="en-US" baseline="0" dirty="0"/>
              <a:t> virgin is with child</a:t>
            </a:r>
          </a:p>
          <a:p>
            <a:pPr marL="628650" lvl="1" indent="-171450">
              <a:buFont typeface="Arial"/>
              <a:buChar char="•"/>
            </a:pPr>
            <a:r>
              <a:rPr lang="en-US" baseline="0" dirty="0"/>
              <a:t>Mary would be assumed to be a sinful woman – promiscuous</a:t>
            </a:r>
          </a:p>
          <a:p>
            <a:pPr marL="628650" lvl="1" indent="-171450">
              <a:buFont typeface="Arial"/>
              <a:buChar char="•"/>
            </a:pPr>
            <a:r>
              <a:rPr lang="en-US" baseline="0" dirty="0"/>
              <a:t>The child would be rejected as illegitimate</a:t>
            </a:r>
          </a:p>
          <a:p>
            <a:pPr marL="171450" lvl="0" indent="-171450">
              <a:buFont typeface="Arial"/>
              <a:buChar char="•"/>
            </a:pPr>
            <a:r>
              <a:rPr lang="en-US" baseline="0" dirty="0"/>
              <a:t>Mary is rejected by everyone</a:t>
            </a:r>
          </a:p>
          <a:p>
            <a:pPr marL="628650" lvl="1" indent="-171450">
              <a:buFont typeface="Arial"/>
              <a:buChar char="•"/>
            </a:pPr>
            <a:r>
              <a:rPr lang="en-US" baseline="0" dirty="0"/>
              <a:t>Joseph wants to put her away (Matt 1.19)</a:t>
            </a:r>
          </a:p>
          <a:p>
            <a:pPr marL="628650" lvl="1" indent="-171450">
              <a:buFont typeface="Arial"/>
              <a:buChar char="•"/>
            </a:pPr>
            <a:r>
              <a:rPr lang="en-US" baseline="0" dirty="0"/>
              <a:t>Probably both families reject Mary and Joseph for taking her as his wife</a:t>
            </a:r>
          </a:p>
          <a:p>
            <a:pPr marL="628650" lvl="1" indent="-171450">
              <a:buFont typeface="Arial"/>
              <a:buChar char="•"/>
            </a:pPr>
            <a:r>
              <a:rPr lang="en-US" baseline="0" dirty="0"/>
              <a:t>The community probably shunned her</a:t>
            </a:r>
          </a:p>
          <a:p>
            <a:pPr marL="1085850" lvl="2" indent="-171450">
              <a:buFont typeface="Arial"/>
              <a:buChar char="•"/>
            </a:pPr>
            <a:r>
              <a:rPr lang="en-US" baseline="0" dirty="0"/>
              <a:t>This is likely why she goes to stay with Elizabeth about the time she would start showing (</a:t>
            </a:r>
            <a:r>
              <a:rPr lang="en-US" baseline="0" dirty="0" err="1"/>
              <a:t>Lk</a:t>
            </a:r>
            <a:r>
              <a:rPr lang="en-US" baseline="0" dirty="0"/>
              <a:t> 1.39)</a:t>
            </a:r>
          </a:p>
          <a:p>
            <a:pPr marL="1085850" lvl="2" indent="-171450">
              <a:buFont typeface="Arial"/>
              <a:buChar char="•"/>
            </a:pPr>
            <a:r>
              <a:rPr lang="en-US" baseline="0" dirty="0"/>
              <a:t>This is likely why Joseph takes her with him to Bethlehem (</a:t>
            </a:r>
            <a:r>
              <a:rPr lang="en-US" baseline="0" dirty="0" err="1"/>
              <a:t>Lk</a:t>
            </a:r>
            <a:r>
              <a:rPr lang="en-US" baseline="0" dirty="0"/>
              <a:t> 2.4-5) </a:t>
            </a:r>
          </a:p>
          <a:p>
            <a:pPr marL="1085850" lvl="2" indent="-171450">
              <a:buFont typeface="Arial"/>
              <a:buChar char="•"/>
            </a:pPr>
            <a:r>
              <a:rPr lang="en-US" baseline="0" dirty="0"/>
              <a:t>This is likely why they stay in Bethlehem after child is born (Matt 2.1, 7, 16)</a:t>
            </a:r>
          </a:p>
          <a:p>
            <a:pPr marL="171450" lvl="0" indent="-171450">
              <a:buFont typeface="Arial"/>
              <a:buChar char="•"/>
            </a:pPr>
            <a:r>
              <a:rPr lang="en-US" baseline="0" dirty="0"/>
              <a:t>The unmarried couple raveled 80 miles from Nazareth to Bethlehem while very pregnant (Le 2.4-5)</a:t>
            </a:r>
          </a:p>
          <a:p>
            <a:pPr marL="171450" lvl="0" indent="-171450">
              <a:buFont typeface="Arial"/>
              <a:buChar char="•"/>
            </a:pPr>
            <a:r>
              <a:rPr lang="en-US" baseline="0" dirty="0"/>
              <a:t>They had to stay in the public room of a friend or relative (</a:t>
            </a:r>
            <a:r>
              <a:rPr lang="en-US" baseline="0" dirty="0" err="1"/>
              <a:t>Lk</a:t>
            </a:r>
            <a:r>
              <a:rPr lang="en-US" baseline="0" dirty="0"/>
              <a:t> 2.7)</a:t>
            </a:r>
          </a:p>
          <a:p>
            <a:pPr marL="628650" lvl="1" indent="-171450">
              <a:buFont typeface="Arial"/>
              <a:buChar char="•"/>
            </a:pPr>
            <a:r>
              <a:rPr lang="en-US" baseline="0" dirty="0"/>
              <a:t>Word for “inn” is </a:t>
            </a:r>
            <a:r>
              <a:rPr lang="en-US" baseline="0" dirty="0" err="1"/>
              <a:t>kataluma</a:t>
            </a:r>
            <a:r>
              <a:rPr lang="en-US" baseline="0" dirty="0"/>
              <a:t>, means inn or guest room (often an upper room or raised area)</a:t>
            </a:r>
          </a:p>
          <a:p>
            <a:pPr marL="628650" lvl="1" indent="-171450">
              <a:buFont typeface="Arial"/>
              <a:buChar char="•"/>
            </a:pPr>
            <a:r>
              <a:rPr lang="en-US" baseline="0" dirty="0"/>
              <a:t>If no room there, they could stay in common area where animals were brought in at night – night was warm, animals stayed outside, Joseph and Mary stay there.</a:t>
            </a:r>
          </a:p>
          <a:p>
            <a:pPr marL="628650" lvl="1" indent="-171450">
              <a:buFont typeface="Arial"/>
              <a:buChar char="•"/>
            </a:pPr>
            <a:r>
              <a:rPr lang="en-US" baseline="0" dirty="0"/>
              <a:t>They had to lay the baby in a feeding trough</a:t>
            </a:r>
          </a:p>
          <a:p>
            <a:pPr marL="628650" lvl="1" indent="-171450">
              <a:buFont typeface="Arial"/>
              <a:buChar char="•"/>
            </a:pPr>
            <a:r>
              <a:rPr lang="en-US" baseline="0" dirty="0"/>
              <a:t>All of this while facing the distaste of family or friends</a:t>
            </a:r>
          </a:p>
          <a:p>
            <a:pPr marL="171450" lvl="0" indent="-171450">
              <a:buFont typeface="Arial"/>
              <a:buChar char="•"/>
            </a:pPr>
            <a:endParaRPr lang="en-US" dirty="0"/>
          </a:p>
        </p:txBody>
      </p:sp>
      <p:sp>
        <p:nvSpPr>
          <p:cNvPr id="4" name="Slide Number Placeholder 3"/>
          <p:cNvSpPr>
            <a:spLocks noGrp="1"/>
          </p:cNvSpPr>
          <p:nvPr>
            <p:ph type="sldNum" sz="quarter" idx="10"/>
          </p:nvPr>
        </p:nvSpPr>
        <p:spPr/>
        <p:txBody>
          <a:bodyPr/>
          <a:lstStyle/>
          <a:p>
            <a:fld id="{79A1E3A4-388A-3A49-A3A9-E751D951998B}" type="slidenum">
              <a:rPr lang="en-US" smtClean="0"/>
              <a:t>5</a:t>
            </a:fld>
            <a:endParaRPr lang="en-US"/>
          </a:p>
        </p:txBody>
      </p:sp>
    </p:spTree>
    <p:extLst>
      <p:ext uri="{BB962C8B-B14F-4D97-AF65-F5344CB8AC3E}">
        <p14:creationId xmlns:p14="http://schemas.microsoft.com/office/powerpoint/2010/main" val="391675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1E3A4-388A-3A49-A3A9-E751D951998B}" type="slidenum">
              <a:rPr lang="en-US" smtClean="0"/>
              <a:t>6</a:t>
            </a:fld>
            <a:endParaRPr lang="en-US"/>
          </a:p>
        </p:txBody>
      </p:sp>
    </p:spTree>
    <p:extLst>
      <p:ext uri="{BB962C8B-B14F-4D97-AF65-F5344CB8AC3E}">
        <p14:creationId xmlns:p14="http://schemas.microsoft.com/office/powerpoint/2010/main" val="185145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fulfilled 365 prophecies</a:t>
            </a:r>
          </a:p>
          <a:p>
            <a:r>
              <a:rPr lang="en-US" dirty="0"/>
              <a:t>Prophecies concerning Jesus’ birth:</a:t>
            </a:r>
          </a:p>
          <a:p>
            <a:pPr marL="171450" indent="-171450">
              <a:buFont typeface="Arial"/>
              <a:buChar char="•"/>
            </a:pPr>
            <a:r>
              <a:rPr lang="en-US" dirty="0"/>
              <a:t>Be</a:t>
            </a:r>
            <a:r>
              <a:rPr lang="en-US" baseline="0" dirty="0"/>
              <a:t> the offspring of the woman; shall bruise the serpent’s head(Gen 3.14-15)</a:t>
            </a:r>
          </a:p>
          <a:p>
            <a:pPr marL="171450" indent="-171450">
              <a:buFont typeface="Arial"/>
              <a:buChar char="•"/>
            </a:pPr>
            <a:r>
              <a:rPr lang="en-US" dirty="0"/>
              <a:t>All nations</a:t>
            </a:r>
            <a:r>
              <a:rPr lang="en-US" baseline="0" dirty="0"/>
              <a:t> shall be blessed through Abraham (Gen 18.17-18)</a:t>
            </a:r>
          </a:p>
          <a:p>
            <a:pPr marL="171450" indent="-171450">
              <a:buFont typeface="Arial"/>
              <a:buChar char="•"/>
            </a:pPr>
            <a:r>
              <a:rPr lang="en-US" baseline="0" dirty="0"/>
              <a:t>Be of the tribe of Judah (Gen 49.8-10; </a:t>
            </a:r>
            <a:r>
              <a:rPr lang="en-US" baseline="0" dirty="0" err="1"/>
              <a:t>Mic</a:t>
            </a:r>
            <a:r>
              <a:rPr lang="en-US" baseline="0" dirty="0"/>
              <a:t> 5.2)</a:t>
            </a:r>
          </a:p>
          <a:p>
            <a:pPr marL="171450" indent="-171450">
              <a:buFont typeface="Arial"/>
              <a:buChar char="•"/>
            </a:pPr>
            <a:r>
              <a:rPr lang="en-US" baseline="0" dirty="0"/>
              <a:t>Be born in the town of Bethlehem of Judea (</a:t>
            </a:r>
            <a:r>
              <a:rPr lang="en-US" baseline="0" dirty="0" err="1"/>
              <a:t>Mic</a:t>
            </a:r>
            <a:r>
              <a:rPr lang="en-US" baseline="0" dirty="0"/>
              <a:t> 5.2-5)</a:t>
            </a:r>
          </a:p>
          <a:p>
            <a:pPr marL="171450" indent="-171450">
              <a:buFont typeface="Arial"/>
              <a:buChar char="•"/>
            </a:pPr>
            <a:r>
              <a:rPr lang="en-US" baseline="0" dirty="0"/>
              <a:t>Be born a king of the line of David (Is 9.7; 2 Sam 7.12-13; </a:t>
            </a:r>
            <a:r>
              <a:rPr lang="en-US" baseline="0" dirty="0" err="1"/>
              <a:t>Jer</a:t>
            </a:r>
            <a:r>
              <a:rPr lang="en-US" baseline="0" dirty="0"/>
              <a:t> 23.5)</a:t>
            </a:r>
          </a:p>
          <a:p>
            <a:pPr marL="171450" indent="-171450">
              <a:buFont typeface="Arial"/>
              <a:buChar char="•"/>
            </a:pPr>
            <a:r>
              <a:rPr lang="en-US" baseline="0" dirty="0"/>
              <a:t>A child to be born (Is 9.6)</a:t>
            </a:r>
          </a:p>
          <a:p>
            <a:pPr marL="171450" indent="-171450">
              <a:buFont typeface="Arial"/>
              <a:buChar char="•"/>
            </a:pPr>
            <a:r>
              <a:rPr lang="en-US" baseline="0" dirty="0"/>
              <a:t>Be born of a virgin (Is 7.13-14)</a:t>
            </a:r>
          </a:p>
          <a:p>
            <a:pPr marL="171450" indent="-171450">
              <a:buFont typeface="Arial"/>
              <a:buChar char="•"/>
            </a:pPr>
            <a:r>
              <a:rPr lang="en-US" baseline="0" dirty="0"/>
              <a:t>Kings shall bring him gifts, fall down before him (Ps 72.10-11)</a:t>
            </a:r>
          </a:p>
          <a:p>
            <a:pPr marL="171450" indent="-171450">
              <a:buFont typeface="Arial"/>
              <a:buChar char="•"/>
            </a:pPr>
            <a:r>
              <a:rPr lang="en-US" baseline="0" dirty="0"/>
              <a:t>Be born of the seed of Abraham (Gen 17.7-8; 26.3-4)</a:t>
            </a:r>
          </a:p>
          <a:p>
            <a:pPr marL="171450" indent="-171450">
              <a:buFont typeface="Arial"/>
              <a:buChar char="•"/>
            </a:pPr>
            <a:r>
              <a:rPr lang="en-US" baseline="0" dirty="0"/>
              <a:t>Be born of the seed of Isaac (Gen 17.19; 21.12; 26.2-4)</a:t>
            </a:r>
          </a:p>
          <a:p>
            <a:pPr marL="171450" indent="-171450">
              <a:buFont typeface="Arial"/>
              <a:buChar char="•"/>
            </a:pPr>
            <a:r>
              <a:rPr lang="en-US" baseline="0" dirty="0"/>
              <a:t>Be of the seed of Jacob; a star out of Jacob (Gen 28.13-14; </a:t>
            </a:r>
            <a:r>
              <a:rPr lang="en-US" baseline="0" dirty="0" err="1"/>
              <a:t>Num</a:t>
            </a:r>
            <a:r>
              <a:rPr lang="en-US" baseline="0" dirty="0"/>
              <a:t> 24.17-19)</a:t>
            </a:r>
          </a:p>
          <a:p>
            <a:pPr marL="171450" indent="-171450">
              <a:buFont typeface="Arial"/>
              <a:buChar char="•"/>
            </a:pPr>
            <a:r>
              <a:rPr lang="en-US" baseline="0" dirty="0"/>
              <a:t>Be a firstborn son, sanctified (Ex 13.2; </a:t>
            </a:r>
            <a:r>
              <a:rPr lang="en-US" baseline="0" dirty="0" err="1"/>
              <a:t>Num</a:t>
            </a:r>
            <a:r>
              <a:rPr lang="en-US" baseline="0" dirty="0"/>
              <a:t> 3.13; 8.17)</a:t>
            </a:r>
          </a:p>
          <a:p>
            <a:pPr marL="171450" indent="-171450">
              <a:buFont typeface="Arial"/>
              <a:buChar char="•"/>
            </a:pPr>
            <a:r>
              <a:rPr lang="en-US" baseline="0" dirty="0"/>
              <a:t>Be a rod out of the stem of Jesse (Is 11.1-2)</a:t>
            </a:r>
          </a:p>
          <a:p>
            <a:pPr marL="171450" indent="-171450">
              <a:buFont typeface="Arial"/>
              <a:buChar char="•"/>
            </a:pPr>
            <a:r>
              <a:rPr lang="en-US" baseline="0" dirty="0"/>
              <a:t>Massacre of children (</a:t>
            </a:r>
            <a:r>
              <a:rPr lang="en-US" baseline="0" dirty="0" err="1"/>
              <a:t>Jer</a:t>
            </a:r>
            <a:r>
              <a:rPr lang="en-US" baseline="0" dirty="0"/>
              <a:t> 31.15)</a:t>
            </a:r>
          </a:p>
          <a:p>
            <a:pPr marL="171450" indent="-171450">
              <a:buFont typeface="Arial"/>
              <a:buChar char="•"/>
            </a:pPr>
            <a:r>
              <a:rPr lang="en-US" baseline="0" dirty="0"/>
              <a:t>Have eternal existence (</a:t>
            </a:r>
            <a:r>
              <a:rPr lang="en-US" baseline="0" dirty="0" err="1"/>
              <a:t>Mic</a:t>
            </a:r>
            <a:r>
              <a:rPr lang="en-US" baseline="0" dirty="0"/>
              <a:t> 5.2)</a:t>
            </a:r>
          </a:p>
          <a:p>
            <a:pPr marL="171450" indent="-171450">
              <a:buFont typeface="Arial"/>
              <a:buChar char="•"/>
            </a:pPr>
            <a:r>
              <a:rPr lang="en-US" baseline="0" dirty="0"/>
              <a:t>Be called out of Egypt (Hos 11.1)</a:t>
            </a:r>
          </a:p>
          <a:p>
            <a:pPr marL="0" indent="0">
              <a:buFont typeface="Arial"/>
              <a:buNone/>
            </a:pPr>
            <a:endParaRPr lang="en-US" baseline="0" dirty="0"/>
          </a:p>
          <a:p>
            <a:pPr marL="0" indent="0">
              <a:buFont typeface="Arial"/>
              <a:buNone/>
            </a:pPr>
            <a:r>
              <a:rPr lang="en-US" baseline="0" dirty="0"/>
              <a:t>Odds of Jesus fulfilling just 61 prophecies is “one chance in a trillion, trillion, trillion, trillion, trillion, trillion, trillion, trillion, trillion, trillion, trillion, trillion, trillion. </a:t>
            </a:r>
            <a:endParaRPr lang="en-US" dirty="0"/>
          </a:p>
        </p:txBody>
      </p:sp>
      <p:sp>
        <p:nvSpPr>
          <p:cNvPr id="4" name="Slide Number Placeholder 3"/>
          <p:cNvSpPr>
            <a:spLocks noGrp="1"/>
          </p:cNvSpPr>
          <p:nvPr>
            <p:ph type="sldNum" sz="quarter" idx="10"/>
          </p:nvPr>
        </p:nvSpPr>
        <p:spPr/>
        <p:txBody>
          <a:bodyPr/>
          <a:lstStyle/>
          <a:p>
            <a:fld id="{79A1E3A4-388A-3A49-A3A9-E751D951998B}" type="slidenum">
              <a:rPr lang="en-US" smtClean="0"/>
              <a:t>7</a:t>
            </a:fld>
            <a:endParaRPr lang="en-US"/>
          </a:p>
        </p:txBody>
      </p:sp>
    </p:spTree>
    <p:extLst>
      <p:ext uri="{BB962C8B-B14F-4D97-AF65-F5344CB8AC3E}">
        <p14:creationId xmlns:p14="http://schemas.microsoft.com/office/powerpoint/2010/main" val="391220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165 0s</a:t>
            </a:r>
          </a:p>
          <a:p>
            <a:endParaRPr lang="en-US" dirty="0"/>
          </a:p>
          <a:p>
            <a:r>
              <a:rPr lang="en-US" dirty="0"/>
              <a:t>This</a:t>
            </a:r>
            <a:r>
              <a:rPr lang="en-US" baseline="0" dirty="0"/>
              <a:t> number is astronomical. </a:t>
            </a:r>
          </a:p>
          <a:p>
            <a:pPr marL="171450" indent="-171450">
              <a:buFont typeface="Arial"/>
              <a:buChar char="•"/>
            </a:pPr>
            <a:r>
              <a:rPr lang="en-US" baseline="0" dirty="0"/>
              <a:t>There have only been 108 billion people to ever live on earth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There are only 200 billion stars in our Milky Way Galaxy</a:t>
            </a:r>
          </a:p>
          <a:p>
            <a:pPr marL="171450" indent="-171450">
              <a:buFont typeface="Arial"/>
              <a:buChar char="•"/>
            </a:pPr>
            <a:r>
              <a:rPr lang="en-US" baseline="0" dirty="0"/>
              <a:t>There are 300 sextillion stars in the universe – that’s 300 with 21 zeros after it</a:t>
            </a:r>
          </a:p>
          <a:p>
            <a:pPr marL="171450" indent="-171450">
              <a:buFont typeface="Arial"/>
              <a:buChar char="•"/>
            </a:pPr>
            <a:endParaRPr lang="en-US" baseline="0" dirty="0"/>
          </a:p>
          <a:p>
            <a:pPr marL="171450" indent="-171450">
              <a:buFont typeface="Arial"/>
              <a:buChar char="•"/>
            </a:pPr>
            <a:r>
              <a:rPr lang="en-US" baseline="0" dirty="0"/>
              <a:t>We are talking 1 chance in 1 with 165 zeros behind it.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79A1E3A4-388A-3A49-A3A9-E751D951998B}" type="slidenum">
              <a:rPr lang="en-US" smtClean="0"/>
              <a:t>8</a:t>
            </a:fld>
            <a:endParaRPr lang="en-US"/>
          </a:p>
        </p:txBody>
      </p:sp>
    </p:spTree>
    <p:extLst>
      <p:ext uri="{BB962C8B-B14F-4D97-AF65-F5344CB8AC3E}">
        <p14:creationId xmlns:p14="http://schemas.microsoft.com/office/powerpoint/2010/main" val="2413229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pic>
        <p:nvPicPr>
          <p:cNvPr id="8" name="Picture 7" descr="11262017-KingIsBorn.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11262017-KingIsBornContent.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87268" y="274638"/>
            <a:ext cx="5199532" cy="1143000"/>
          </a:xfrm>
        </p:spPr>
        <p:txBody>
          <a:bodyPr/>
          <a:lstStyle/>
          <a:p>
            <a:r>
              <a:rPr lang="en-US" dirty="0"/>
              <a:t>Click to edit Master title style</a:t>
            </a:r>
          </a:p>
        </p:txBody>
      </p:sp>
      <p:sp>
        <p:nvSpPr>
          <p:cNvPr id="3" name="Content Placeholder 2"/>
          <p:cNvSpPr>
            <a:spLocks noGrp="1"/>
          </p:cNvSpPr>
          <p:nvPr>
            <p:ph idx="1"/>
          </p:nvPr>
        </p:nvSpPr>
        <p:spPr>
          <a:xfrm>
            <a:off x="3487268" y="1600200"/>
            <a:ext cx="51995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1.35</a:t>
            </a:r>
          </a:p>
        </p:txBody>
      </p:sp>
      <p:sp>
        <p:nvSpPr>
          <p:cNvPr id="3" name="Content Placeholder 2"/>
          <p:cNvSpPr>
            <a:spLocks noGrp="1"/>
          </p:cNvSpPr>
          <p:nvPr>
            <p:ph idx="1"/>
          </p:nvPr>
        </p:nvSpPr>
        <p:spPr/>
        <p:txBody>
          <a:bodyPr>
            <a:normAutofit lnSpcReduction="10000"/>
          </a:bodyPr>
          <a:lstStyle/>
          <a:p>
            <a:pPr marL="0" indent="0">
              <a:buNone/>
            </a:pPr>
            <a:r>
              <a:rPr lang="en-US" baseline="30000" dirty="0"/>
              <a:t>34</a:t>
            </a:r>
            <a:r>
              <a:rPr lang="en-US" dirty="0"/>
              <a:t> And Mary said to the angel, "How will this be, since I am a virgin?” </a:t>
            </a:r>
            <a:r>
              <a:rPr lang="en-US" baseline="30000" dirty="0"/>
              <a:t>35</a:t>
            </a:r>
            <a:r>
              <a:rPr lang="en-US" dirty="0"/>
              <a:t> And the angel answered her, "The Holy Spirit will come upon you, and the power of the Most High will overshadow you; therefore the child to be born will be called holy-- the Son of God. </a:t>
            </a:r>
          </a:p>
        </p:txBody>
      </p:sp>
    </p:spTree>
    <p:extLst>
      <p:ext uri="{BB962C8B-B14F-4D97-AF65-F5344CB8AC3E}">
        <p14:creationId xmlns:p14="http://schemas.microsoft.com/office/powerpoint/2010/main" val="2895033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250" y="285750"/>
            <a:ext cx="8540750" cy="6254750"/>
          </a:xfrm>
        </p:spPr>
        <p:txBody>
          <a:bodyPr>
            <a:normAutofit lnSpcReduction="10000"/>
          </a:bodyPr>
          <a:lstStyle/>
          <a:p>
            <a:pPr marL="0" indent="0">
              <a:buNone/>
            </a:pPr>
            <a:r>
              <a:rPr lang="en-US" dirty="0"/>
              <a:t>While He was still young, the tide of public opinion turned against Him. His followers ran away. He was turned over to His enemies and sentenced to death on a cross between two thieves. While He was dying, His executioners gambled for the only piece of property He had on earth – the simple coat He had worn. His body was laid in a borrowed grave provided by a compassionate friend.</a:t>
            </a:r>
          </a:p>
          <a:p>
            <a:pPr marL="0" indent="0">
              <a:buNone/>
            </a:pPr>
            <a:r>
              <a:rPr lang="en-US" dirty="0"/>
              <a:t>But three days later this Man arose from the dead – living proof that He was, as He had claimed, the Savior whom God had sent, the Incarnate Son of God.</a:t>
            </a:r>
          </a:p>
          <a:p>
            <a:endParaRPr lang="en-US" dirty="0"/>
          </a:p>
        </p:txBody>
      </p:sp>
    </p:spTree>
    <p:extLst>
      <p:ext uri="{BB962C8B-B14F-4D97-AF65-F5344CB8AC3E}">
        <p14:creationId xmlns:p14="http://schemas.microsoft.com/office/powerpoint/2010/main" val="2114618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000" y="222250"/>
            <a:ext cx="8604250" cy="6318250"/>
          </a:xfrm>
        </p:spPr>
        <p:txBody>
          <a:bodyPr>
            <a:normAutofit fontScale="85000" lnSpcReduction="10000"/>
          </a:bodyPr>
          <a:lstStyle/>
          <a:p>
            <a:pPr marL="0" indent="0">
              <a:buNone/>
            </a:pPr>
            <a:r>
              <a:rPr lang="en-US" dirty="0"/>
              <a:t>Nineteen centuries have come and gone and today the risen Lord Jesus Christ is the central figure of the human race. On our calendars His birth divides history into two eras. One day of every week is set aside in remembrance of Him. And our two most important holidays celebrate His birth and resurrection. On church steeples around the world, His cross has become the symbol of victory over sin and death.</a:t>
            </a:r>
          </a:p>
          <a:p>
            <a:pPr marL="0" indent="0">
              <a:buNone/>
            </a:pPr>
            <a:r>
              <a:rPr lang="en-US" dirty="0"/>
              <a:t>This one Man’s life has furnished the theme for more songs, books, poems and paintings than any other person or event in history. Thousands of colleges, hospitals, orphanages and other institutions have been founded in honor of this One who gave His life for us.</a:t>
            </a:r>
          </a:p>
          <a:p>
            <a:pPr marL="0" indent="0">
              <a:buNone/>
            </a:pPr>
            <a:r>
              <a:rPr lang="en-US" dirty="0"/>
              <a:t>All the armies that ever marched, all the navies that ever sailed, all the governments that ever sat, all the kings that ever reigned have not changed the course of history as much as this One Solitary Life.</a:t>
            </a:r>
          </a:p>
          <a:p>
            <a:pPr marL="0" indent="0">
              <a:buNone/>
            </a:pPr>
            <a:endParaRPr lang="en-US" dirty="0"/>
          </a:p>
        </p:txBody>
      </p:sp>
    </p:spTree>
    <p:extLst>
      <p:ext uri="{BB962C8B-B14F-4D97-AF65-F5344CB8AC3E}">
        <p14:creationId xmlns:p14="http://schemas.microsoft.com/office/powerpoint/2010/main" val="2069255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God Gave Us Jesus</a:t>
            </a:r>
          </a:p>
        </p:txBody>
      </p:sp>
      <p:sp>
        <p:nvSpPr>
          <p:cNvPr id="5" name="Content Placeholder 4"/>
          <p:cNvSpPr>
            <a:spLocks noGrp="1"/>
          </p:cNvSpPr>
          <p:nvPr>
            <p:ph idx="1"/>
          </p:nvPr>
        </p:nvSpPr>
        <p:spPr>
          <a:xfrm>
            <a:off x="3487268" y="1600200"/>
            <a:ext cx="5199532" cy="5035550"/>
          </a:xfrm>
        </p:spPr>
        <p:txBody>
          <a:bodyPr>
            <a:normAutofit fontScale="77500" lnSpcReduction="20000"/>
          </a:bodyPr>
          <a:lstStyle/>
          <a:p>
            <a:r>
              <a:rPr lang="en-US" dirty="0"/>
              <a:t>So we might know Him (</a:t>
            </a:r>
            <a:r>
              <a:rPr lang="en-US" dirty="0" err="1"/>
              <a:t>Jn</a:t>
            </a:r>
            <a:r>
              <a:rPr lang="en-US" dirty="0"/>
              <a:t> 1.18)</a:t>
            </a:r>
          </a:p>
          <a:p>
            <a:r>
              <a:rPr lang="en-US" dirty="0"/>
              <a:t>So we might have an example (</a:t>
            </a:r>
            <a:r>
              <a:rPr lang="en-US" dirty="0" err="1"/>
              <a:t>Jn</a:t>
            </a:r>
            <a:r>
              <a:rPr lang="en-US" dirty="0"/>
              <a:t> 13.15; 1 Pet 2.21)</a:t>
            </a:r>
          </a:p>
          <a:p>
            <a:r>
              <a:rPr lang="en-US" dirty="0"/>
              <a:t>That He might sacrifice Himself (</a:t>
            </a:r>
            <a:r>
              <a:rPr lang="en-US" dirty="0" err="1"/>
              <a:t>Jn</a:t>
            </a:r>
            <a:r>
              <a:rPr lang="en-US" dirty="0"/>
              <a:t> 10.15-18)</a:t>
            </a:r>
          </a:p>
          <a:p>
            <a:r>
              <a:rPr lang="en-US" dirty="0"/>
              <a:t>That we might know salvation (</a:t>
            </a:r>
            <a:r>
              <a:rPr lang="en-US" dirty="0" err="1"/>
              <a:t>Lk</a:t>
            </a:r>
            <a:r>
              <a:rPr lang="en-US" dirty="0"/>
              <a:t> 19.10)</a:t>
            </a:r>
          </a:p>
          <a:p>
            <a:r>
              <a:rPr lang="en-US" dirty="0"/>
              <a:t>That we might repent (Mk 1.14-15)</a:t>
            </a:r>
          </a:p>
          <a:p>
            <a:r>
              <a:rPr lang="en-US" dirty="0"/>
              <a:t>That we might know love (1 </a:t>
            </a:r>
            <a:r>
              <a:rPr lang="en-US" dirty="0" err="1"/>
              <a:t>Jn</a:t>
            </a:r>
            <a:r>
              <a:rPr lang="en-US" dirty="0"/>
              <a:t> 4.7, 9-11)</a:t>
            </a:r>
          </a:p>
          <a:p>
            <a:r>
              <a:rPr lang="en-US" dirty="0"/>
              <a:t>To give us abundant life (</a:t>
            </a:r>
            <a:r>
              <a:rPr lang="en-US" dirty="0" err="1"/>
              <a:t>Jn</a:t>
            </a:r>
            <a:r>
              <a:rPr lang="en-US" dirty="0"/>
              <a:t> 10.10)</a:t>
            </a:r>
          </a:p>
          <a:p>
            <a:r>
              <a:rPr lang="en-US" dirty="0"/>
              <a:t>To be our King (</a:t>
            </a:r>
            <a:r>
              <a:rPr lang="en-US" dirty="0" err="1"/>
              <a:t>Jn</a:t>
            </a:r>
            <a:r>
              <a:rPr lang="en-US" dirty="0"/>
              <a:t> 18.37)</a:t>
            </a:r>
          </a:p>
        </p:txBody>
      </p:sp>
    </p:spTree>
    <p:extLst>
      <p:ext uri="{BB962C8B-B14F-4D97-AF65-F5344CB8AC3E}">
        <p14:creationId xmlns:p14="http://schemas.microsoft.com/office/powerpoint/2010/main" val="1027227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9583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3725" y="242537"/>
            <a:ext cx="4075740" cy="2905397"/>
          </a:xfrm>
          <a:prstGeom prst="rect">
            <a:avLst/>
          </a:prstGeom>
        </p:spPr>
      </p:pic>
      <p:pic>
        <p:nvPicPr>
          <p:cNvPr id="6" name="Picture 5"/>
          <p:cNvPicPr>
            <a:picLocks noChangeAspect="1"/>
          </p:cNvPicPr>
          <p:nvPr/>
        </p:nvPicPr>
        <p:blipFill>
          <a:blip r:embed="rId4"/>
          <a:stretch>
            <a:fillRect/>
          </a:stretch>
        </p:blipFill>
        <p:spPr>
          <a:xfrm>
            <a:off x="4812775" y="242537"/>
            <a:ext cx="3939522" cy="2905397"/>
          </a:xfrm>
          <a:prstGeom prst="rect">
            <a:avLst/>
          </a:prstGeom>
        </p:spPr>
      </p:pic>
      <p:pic>
        <p:nvPicPr>
          <p:cNvPr id="7" name="Picture 6"/>
          <p:cNvPicPr>
            <a:picLocks noChangeAspect="1"/>
          </p:cNvPicPr>
          <p:nvPr/>
        </p:nvPicPr>
        <p:blipFill>
          <a:blip r:embed="rId5"/>
          <a:stretch>
            <a:fillRect/>
          </a:stretch>
        </p:blipFill>
        <p:spPr>
          <a:xfrm>
            <a:off x="483725" y="3443112"/>
            <a:ext cx="3928531" cy="2455332"/>
          </a:xfrm>
          <a:prstGeom prst="rect">
            <a:avLst/>
          </a:prstGeom>
        </p:spPr>
      </p:pic>
      <p:pic>
        <p:nvPicPr>
          <p:cNvPr id="8" name="Picture 7"/>
          <p:cNvPicPr>
            <a:picLocks noChangeAspect="1"/>
          </p:cNvPicPr>
          <p:nvPr/>
        </p:nvPicPr>
        <p:blipFill>
          <a:blip r:embed="rId6"/>
          <a:stretch>
            <a:fillRect/>
          </a:stretch>
        </p:blipFill>
        <p:spPr>
          <a:xfrm>
            <a:off x="4559465" y="3443112"/>
            <a:ext cx="4192832" cy="2256406"/>
          </a:xfrm>
          <a:prstGeom prst="rect">
            <a:avLst/>
          </a:prstGeom>
        </p:spPr>
      </p:pic>
    </p:spTree>
    <p:extLst>
      <p:ext uri="{BB962C8B-B14F-4D97-AF65-F5344CB8AC3E}">
        <p14:creationId xmlns:p14="http://schemas.microsoft.com/office/powerpoint/2010/main" val="21250319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66277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Reality </a:t>
            </a:r>
            <a:br>
              <a:rPr lang="en-US" dirty="0"/>
            </a:br>
            <a:r>
              <a:rPr lang="en-US" dirty="0"/>
              <a:t>of Jesus’ Birth</a:t>
            </a:r>
          </a:p>
        </p:txBody>
      </p:sp>
      <p:sp>
        <p:nvSpPr>
          <p:cNvPr id="3" name="Content Placeholder 2"/>
          <p:cNvSpPr>
            <a:spLocks noGrp="1"/>
          </p:cNvSpPr>
          <p:nvPr>
            <p:ph idx="1"/>
          </p:nvPr>
        </p:nvSpPr>
        <p:spPr/>
        <p:txBody>
          <a:bodyPr/>
          <a:lstStyle/>
          <a:p>
            <a:r>
              <a:rPr lang="en-US" dirty="0"/>
              <a:t>A virgin is with child </a:t>
            </a:r>
          </a:p>
          <a:p>
            <a:r>
              <a:rPr lang="en-US" dirty="0"/>
              <a:t>Mary is rejected by everyone</a:t>
            </a:r>
          </a:p>
          <a:p>
            <a:r>
              <a:rPr lang="en-US" dirty="0"/>
              <a:t>They traveled a long distance at the worst timing</a:t>
            </a:r>
          </a:p>
          <a:p>
            <a:r>
              <a:rPr lang="en-US" dirty="0"/>
              <a:t>They stayed in less than ideal circumstances</a:t>
            </a:r>
          </a:p>
        </p:txBody>
      </p:sp>
    </p:spTree>
    <p:extLst>
      <p:ext uri="{BB962C8B-B14F-4D97-AF65-F5344CB8AC3E}">
        <p14:creationId xmlns:p14="http://schemas.microsoft.com/office/powerpoint/2010/main" val="1423711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Rejoicing</a:t>
            </a:r>
            <a:br>
              <a:rPr lang="en-US" dirty="0"/>
            </a:br>
            <a:r>
              <a:rPr lang="en-US" dirty="0"/>
              <a:t>about Jesus’ Birth</a:t>
            </a:r>
          </a:p>
        </p:txBody>
      </p:sp>
      <p:sp>
        <p:nvSpPr>
          <p:cNvPr id="3" name="Content Placeholder 2"/>
          <p:cNvSpPr>
            <a:spLocks noGrp="1"/>
          </p:cNvSpPr>
          <p:nvPr>
            <p:ph idx="1"/>
          </p:nvPr>
        </p:nvSpPr>
        <p:spPr/>
        <p:txBody>
          <a:bodyPr>
            <a:normAutofit fontScale="92500"/>
          </a:bodyPr>
          <a:lstStyle/>
          <a:p>
            <a:r>
              <a:rPr lang="en-US" dirty="0"/>
              <a:t>Parents rejoiced </a:t>
            </a:r>
          </a:p>
          <a:p>
            <a:r>
              <a:rPr lang="en-US" dirty="0"/>
              <a:t>The angels of heaven rejoiced</a:t>
            </a:r>
          </a:p>
          <a:p>
            <a:r>
              <a:rPr lang="en-US" dirty="0"/>
              <a:t>The shepherds rejoiced</a:t>
            </a:r>
          </a:p>
          <a:p>
            <a:r>
              <a:rPr lang="en-US" dirty="0"/>
              <a:t>Some wise men show up at least a year later and rejoice</a:t>
            </a:r>
          </a:p>
          <a:p>
            <a:r>
              <a:rPr lang="en-US" dirty="0"/>
              <a:t>Most people ignored his birth</a:t>
            </a:r>
          </a:p>
          <a:p>
            <a:r>
              <a:rPr lang="en-US" dirty="0"/>
              <a:t>Herod wanted to kill him</a:t>
            </a:r>
          </a:p>
        </p:txBody>
      </p:sp>
    </p:spTree>
    <p:extLst>
      <p:ext uri="{BB962C8B-B14F-4D97-AF65-F5344CB8AC3E}">
        <p14:creationId xmlns:p14="http://schemas.microsoft.com/office/powerpoint/2010/main" val="13393933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Prophecies About Jesus</a:t>
            </a:r>
          </a:p>
        </p:txBody>
      </p:sp>
      <p:sp>
        <p:nvSpPr>
          <p:cNvPr id="5" name="Content Placeholder 4"/>
          <p:cNvSpPr>
            <a:spLocks noGrp="1"/>
          </p:cNvSpPr>
          <p:nvPr>
            <p:ph idx="1"/>
          </p:nvPr>
        </p:nvSpPr>
        <p:spPr/>
        <p:txBody>
          <a:bodyPr/>
          <a:lstStyle/>
          <a:p>
            <a:r>
              <a:rPr lang="en-US" dirty="0"/>
              <a:t>Jesus fulfilled over 350 prophecies</a:t>
            </a:r>
          </a:p>
          <a:p>
            <a:pPr lvl="1"/>
            <a:r>
              <a:rPr lang="en-US" dirty="0"/>
              <a:t>16+ dealt with birth or heritage</a:t>
            </a:r>
          </a:p>
          <a:p>
            <a:r>
              <a:rPr lang="en-US" dirty="0"/>
              <a:t>Fulfilling that amount of prophecies is statistically impossible</a:t>
            </a:r>
          </a:p>
          <a:p>
            <a:endParaRPr lang="en-US" dirty="0"/>
          </a:p>
        </p:txBody>
      </p:sp>
    </p:spTree>
    <p:extLst>
      <p:ext uri="{BB962C8B-B14F-4D97-AF65-F5344CB8AC3E}">
        <p14:creationId xmlns:p14="http://schemas.microsoft.com/office/powerpoint/2010/main" val="2322756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chance in a </a:t>
            </a:r>
          </a:p>
        </p:txBody>
      </p:sp>
      <p:sp>
        <p:nvSpPr>
          <p:cNvPr id="3" name="Content Placeholder 2"/>
          <p:cNvSpPr>
            <a:spLocks noGrp="1"/>
          </p:cNvSpPr>
          <p:nvPr>
            <p:ph idx="1"/>
          </p:nvPr>
        </p:nvSpPr>
        <p:spPr/>
        <p:txBody>
          <a:bodyPr>
            <a:normAutofit fontScale="85000" lnSpcReduction="20000"/>
          </a:bodyPr>
          <a:lstStyle/>
          <a:p>
            <a:r>
              <a:rPr lang="en-US" dirty="0"/>
              <a:t>One chance in a 1,000,000,000,000,000,000,000,000,000,000,000,000,000,000,000,000,000,000,000,000,000,000,000,000,000,000,000,000,000,000,000,000,000,000,000,000,000,000,000,000,000,000,000,000,000,000,000,000,000,000,000,000,000,000,000,000,000,000,000,000,000,000,000,000,000</a:t>
            </a:r>
          </a:p>
          <a:p>
            <a:r>
              <a:rPr lang="en-US" dirty="0"/>
              <a:t>So far in history, less than 108,000,000,000 people have ever lived.</a:t>
            </a:r>
          </a:p>
        </p:txBody>
      </p:sp>
    </p:spTree>
    <p:extLst>
      <p:ext uri="{BB962C8B-B14F-4D97-AF65-F5344CB8AC3E}">
        <p14:creationId xmlns:p14="http://schemas.microsoft.com/office/powerpoint/2010/main" val="29538062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0" y="274638"/>
            <a:ext cx="9017000" cy="1143000"/>
          </a:xfrm>
        </p:spPr>
        <p:txBody>
          <a:bodyPr/>
          <a:lstStyle/>
          <a:p>
            <a:r>
              <a:rPr lang="en-US" dirty="0"/>
              <a:t>The Impact of Jesus</a:t>
            </a:r>
          </a:p>
        </p:txBody>
      </p:sp>
      <p:sp>
        <p:nvSpPr>
          <p:cNvPr id="3" name="Content Placeholder 2"/>
          <p:cNvSpPr>
            <a:spLocks noGrp="1"/>
          </p:cNvSpPr>
          <p:nvPr>
            <p:ph idx="4294967295"/>
          </p:nvPr>
        </p:nvSpPr>
        <p:spPr>
          <a:xfrm>
            <a:off x="254000" y="1600200"/>
            <a:ext cx="8890000" cy="4940300"/>
          </a:xfrm>
        </p:spPr>
        <p:txBody>
          <a:bodyPr>
            <a:normAutofit fontScale="92500" lnSpcReduction="20000"/>
          </a:bodyPr>
          <a:lstStyle/>
          <a:p>
            <a:pPr marL="0" indent="0">
              <a:buNone/>
            </a:pPr>
            <a:r>
              <a:rPr lang="en-US" dirty="0"/>
              <a:t>Nearly two thousand years ago in an obscure village, a child was born of a peasant woman. He grew up in another village where He worked as a carpenter until He was thirty. Then for three years He became an itinerant preacher.</a:t>
            </a:r>
          </a:p>
          <a:p>
            <a:pPr marL="0" indent="0">
              <a:buNone/>
            </a:pPr>
            <a:r>
              <a:rPr lang="en-US" dirty="0"/>
              <a:t>This man never went to college or seminary. He never wrote a book. He never held a public office. He never had a family nor owned a home. He never put His foot inside a big city nor traveled even 200 miles from His birthplace. And though He never did any of the things that usually accompany greatness, throngs of people followed Him. He had no credentials but Himself.</a:t>
            </a:r>
          </a:p>
        </p:txBody>
      </p:sp>
    </p:spTree>
    <p:extLst>
      <p:ext uri="{BB962C8B-B14F-4D97-AF65-F5344CB8AC3E}">
        <p14:creationId xmlns:p14="http://schemas.microsoft.com/office/powerpoint/2010/main" val="41639622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14961</TotalTime>
  <Words>986</Words>
  <Application>Microsoft Office PowerPoint</Application>
  <PresentationFormat>On-screen Show (4:3)</PresentationFormat>
  <Paragraphs>98</Paragraphs>
  <Slides>12</Slides>
  <Notes>7</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 Black </vt:lpstr>
      <vt:lpstr>Luke 1.35</vt:lpstr>
      <vt:lpstr>PowerPoint Presentation</vt:lpstr>
      <vt:lpstr>PowerPoint Presentation</vt:lpstr>
      <vt:lpstr>PowerPoint Presentation</vt:lpstr>
      <vt:lpstr>The Reality  of Jesus’ Birth</vt:lpstr>
      <vt:lpstr>The Rejoicing about Jesus’ Birth</vt:lpstr>
      <vt:lpstr>The Prophecies About Jesus</vt:lpstr>
      <vt:lpstr>One chance in a </vt:lpstr>
      <vt:lpstr>The Impact of Jesus</vt:lpstr>
      <vt:lpstr>PowerPoint Presentation</vt:lpstr>
      <vt:lpstr>PowerPoint Presentation</vt:lpstr>
      <vt:lpstr>God Gave Us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21</cp:revision>
  <dcterms:created xsi:type="dcterms:W3CDTF">2017-10-17T09:41:07Z</dcterms:created>
  <dcterms:modified xsi:type="dcterms:W3CDTF">2017-11-26T15:00:52Z</dcterms:modified>
</cp:coreProperties>
</file>