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0"/>
  </p:notesMasterIdLst>
  <p:sldIdLst>
    <p:sldId id="261" r:id="rId2"/>
    <p:sldId id="258" r:id="rId3"/>
    <p:sldId id="287" r:id="rId4"/>
    <p:sldId id="288" r:id="rId5"/>
    <p:sldId id="289" r:id="rId6"/>
    <p:sldId id="290" r:id="rId7"/>
    <p:sldId id="291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9"/>
    <p:restoredTop sz="86433"/>
  </p:normalViewPr>
  <p:slideViewPr>
    <p:cSldViewPr snapToGrid="0" snapToObjects="1">
      <p:cViewPr varScale="1">
        <p:scale>
          <a:sx n="83" d="100"/>
          <a:sy n="83" d="100"/>
        </p:scale>
        <p:origin x="102" y="294"/>
      </p:cViewPr>
      <p:guideLst/>
    </p:cSldViewPr>
  </p:slideViewPr>
  <p:outlineViewPr>
    <p:cViewPr>
      <p:scale>
        <a:sx n="33" d="100"/>
        <a:sy n="33" d="100"/>
      </p:scale>
      <p:origin x="0" y="-211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0F01FD-7997-0046-9B36-04D21026F800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0550E-1FAC-C449-BD0B-1F4FB67DF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644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C711-4586-3D47-BA0C-854B8BC79CD4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0BC8-3305-A44C-9142-6D99F67717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C711-4586-3D47-BA0C-854B8BC79CD4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0BC8-3305-A44C-9142-6D99F67717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C711-4586-3D47-BA0C-854B8BC79CD4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0BC8-3305-A44C-9142-6D99F67717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C711-4586-3D47-BA0C-854B8BC79CD4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0BC8-3305-A44C-9142-6D99F67717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C711-4586-3D47-BA0C-854B8BC79CD4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0BC8-3305-A44C-9142-6D99F67717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C711-4586-3D47-BA0C-854B8BC79CD4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0BC8-3305-A44C-9142-6D99F67717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C711-4586-3D47-BA0C-854B8BC79CD4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0BC8-3305-A44C-9142-6D99F67717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C711-4586-3D47-BA0C-854B8BC79CD4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0BC8-3305-A44C-9142-6D99F67717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C711-4586-3D47-BA0C-854B8BC79CD4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0BC8-3305-A44C-9142-6D99F67717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C711-4586-3D47-BA0C-854B8BC79CD4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0BC8-3305-A44C-9142-6D99F67717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C711-4586-3D47-BA0C-854B8BC79CD4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0BC8-3305-A44C-9142-6D99F67717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35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2233" y="1148576"/>
            <a:ext cx="8508381" cy="783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2233" y="2062165"/>
            <a:ext cx="8508381" cy="41147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AC711-4586-3D47-BA0C-854B8BC79CD4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C0BC8-3305-A44C-9142-6D99F6771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910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Cambria" charset="0"/>
          <a:ea typeface="Cambria" charset="0"/>
          <a:cs typeface="Cambri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Cambria" charset="0"/>
          <a:ea typeface="Cambria" charset="0"/>
          <a:cs typeface="Cambria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Cambria" charset="0"/>
          <a:ea typeface="Cambria" charset="0"/>
          <a:cs typeface="Cambria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chemeClr val="tx1"/>
          </a:solidFill>
          <a:latin typeface="Cambria" charset="0"/>
          <a:ea typeface="Cambria" charset="0"/>
          <a:cs typeface="Cambria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Cambria" charset="0"/>
          <a:ea typeface="Cambria" charset="0"/>
          <a:cs typeface="Cambria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Cambria" charset="0"/>
          <a:ea typeface="Cambria" charset="0"/>
          <a:cs typeface="Cambri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Obadiah 12–14 (ESV)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2233" y="1931991"/>
            <a:ext cx="850838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>
                <a:latin typeface="Cambria" charset="0"/>
                <a:ea typeface="Cambria" charset="0"/>
                <a:cs typeface="Cambria" charset="0"/>
              </a:rPr>
              <a:t>12</a:t>
            </a:r>
            <a:r>
              <a:rPr lang="en-US" sz="2800" b="1" dirty="0">
                <a:latin typeface="Cambria" charset="0"/>
                <a:ea typeface="Cambria" charset="0"/>
                <a:cs typeface="Cambria" charset="0"/>
              </a:rPr>
              <a:t> But do not gloat over the day of your brother in the day of his misfortune; do not rejoice over the people of Judah in the day of their ruin; do not boast in the day of distress. </a:t>
            </a:r>
            <a:r>
              <a:rPr lang="en-US" sz="2800" b="1" baseline="30000" dirty="0">
                <a:latin typeface="Cambria" charset="0"/>
                <a:ea typeface="Cambria" charset="0"/>
                <a:cs typeface="Cambria" charset="0"/>
              </a:rPr>
              <a:t>13</a:t>
            </a:r>
            <a:r>
              <a:rPr lang="en-US" sz="2800" b="1" dirty="0">
                <a:latin typeface="Cambria" charset="0"/>
                <a:ea typeface="Cambria" charset="0"/>
                <a:cs typeface="Cambria" charset="0"/>
              </a:rPr>
              <a:t> Do not enter the gate of my people in the day of their calamity; do not gloat over his disaster in the day of his calamity; do not loot his wealth in the day of his calamity. </a:t>
            </a:r>
            <a:r>
              <a:rPr lang="en-US" sz="2800" b="1" baseline="30000" dirty="0">
                <a:latin typeface="Cambria" charset="0"/>
                <a:ea typeface="Cambria" charset="0"/>
                <a:cs typeface="Cambria" charset="0"/>
              </a:rPr>
              <a:t>14</a:t>
            </a:r>
            <a:r>
              <a:rPr lang="en-US" sz="2800" b="1" dirty="0">
                <a:latin typeface="Cambria" charset="0"/>
                <a:ea typeface="Cambria" charset="0"/>
                <a:cs typeface="Cambria" charset="0"/>
              </a:rPr>
              <a:t> Do not stand at the crossroads to cut off his fugitives; do not hand over his survivors in the day of distress.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56657776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" y="127000"/>
            <a:ext cx="8778240" cy="658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459520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Who? The What? The When?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who? Obadiah (v. 1). </a:t>
            </a:r>
          </a:p>
          <a:p>
            <a:pPr lvl="1"/>
            <a:r>
              <a:rPr lang="en-US" dirty="0"/>
              <a:t>Obadiah’s identity is uncertain.</a:t>
            </a:r>
          </a:p>
          <a:p>
            <a:pPr lvl="1"/>
            <a:r>
              <a:rPr lang="en-US" dirty="0"/>
              <a:t>A common name meaning “Servant of the Lord.”</a:t>
            </a:r>
          </a:p>
          <a:p>
            <a:r>
              <a:rPr lang="en-US" dirty="0"/>
              <a:t>The What? The </a:t>
            </a:r>
            <a:r>
              <a:rPr lang="en-US" dirty="0" err="1"/>
              <a:t>Edomites</a:t>
            </a:r>
            <a:r>
              <a:rPr lang="en-US" dirty="0"/>
              <a:t> (v. 1).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Edomites</a:t>
            </a:r>
            <a:r>
              <a:rPr lang="en-US" dirty="0"/>
              <a:t> were the </a:t>
            </a:r>
            <a:r>
              <a:rPr lang="en-US" dirty="0" err="1"/>
              <a:t>desscendants</a:t>
            </a:r>
            <a:r>
              <a:rPr lang="en-US" dirty="0"/>
              <a:t> of Esau. </a:t>
            </a:r>
          </a:p>
          <a:p>
            <a:pPr lvl="1"/>
            <a:r>
              <a:rPr lang="en-US" dirty="0"/>
              <a:t>They were a thorn in Israel’s side. </a:t>
            </a:r>
          </a:p>
          <a:p>
            <a:pPr lvl="1"/>
            <a:r>
              <a:rPr lang="en-US" dirty="0"/>
              <a:t>Numbers 20:14–22</a:t>
            </a:r>
          </a:p>
          <a:p>
            <a:pPr lvl="1"/>
            <a:r>
              <a:rPr lang="en-US" dirty="0"/>
              <a:t>Obadiah 11–12</a:t>
            </a:r>
          </a:p>
          <a:p>
            <a:pPr lvl="1"/>
            <a:r>
              <a:rPr lang="en-US" dirty="0"/>
              <a:t>Psalm 137:7</a:t>
            </a: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Who? The What? The When?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when? It’s not certain.</a:t>
            </a:r>
          </a:p>
          <a:p>
            <a:pPr lvl="1"/>
            <a:r>
              <a:rPr lang="en-US" dirty="0"/>
              <a:t>Some believe during the reign of Jehoshaphat.</a:t>
            </a:r>
          </a:p>
          <a:p>
            <a:pPr lvl="2"/>
            <a:r>
              <a:rPr lang="en-US" dirty="0"/>
              <a:t>845 B.C.</a:t>
            </a:r>
          </a:p>
          <a:p>
            <a:pPr lvl="2"/>
            <a:r>
              <a:rPr lang="en-US" dirty="0"/>
              <a:t>2 Chronicles 17:7; 21:1–6, 16–17</a:t>
            </a:r>
          </a:p>
          <a:p>
            <a:pPr lvl="1"/>
            <a:r>
              <a:rPr lang="en-US" dirty="0"/>
              <a:t>Some believe during the Babylonian captivity.</a:t>
            </a:r>
          </a:p>
          <a:p>
            <a:pPr lvl="2"/>
            <a:r>
              <a:rPr lang="en-US" dirty="0"/>
              <a:t>587 B.C.</a:t>
            </a:r>
          </a:p>
          <a:p>
            <a:pPr lvl="2"/>
            <a:r>
              <a:rPr lang="en-US" dirty="0"/>
              <a:t>2 Kings 25:4–6</a:t>
            </a:r>
          </a:p>
        </p:txBody>
      </p:sp>
    </p:spTree>
    <p:extLst>
      <p:ext uri="{BB962C8B-B14F-4D97-AF65-F5344CB8AC3E}">
        <p14:creationId xmlns:p14="http://schemas.microsoft.com/office/powerpoint/2010/main" val="1755035435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problem: Pride.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Obadiah 3–9</a:t>
            </a:r>
          </a:p>
          <a:p>
            <a:r>
              <a:rPr lang="en-US" dirty="0"/>
              <a:t>They took pride in their wisdom (v. 8). </a:t>
            </a:r>
          </a:p>
          <a:p>
            <a:r>
              <a:rPr lang="en-US" dirty="0"/>
              <a:t>They took pride in their military strength (v. 7). </a:t>
            </a:r>
          </a:p>
        </p:txBody>
      </p:sp>
    </p:spTree>
    <p:extLst>
      <p:ext uri="{BB962C8B-B14F-4D97-AF65-F5344CB8AC3E}">
        <p14:creationId xmlns:p14="http://schemas.microsoft.com/office/powerpoint/2010/main" val="755465908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result: Evil.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Obadiah 10–14</a:t>
            </a:r>
          </a:p>
          <a:p>
            <a:r>
              <a:rPr lang="en-US" dirty="0"/>
              <a:t>They committed violence against Israel (v. 10). </a:t>
            </a:r>
          </a:p>
          <a:p>
            <a:r>
              <a:rPr lang="en-US" dirty="0"/>
              <a:t>They failed to have compassion for Israel (v. 11). </a:t>
            </a:r>
          </a:p>
          <a:p>
            <a:r>
              <a:rPr lang="en-US" dirty="0"/>
              <a:t>They rejoiced at Israel’s suffering (vv. 12–13).</a:t>
            </a:r>
          </a:p>
        </p:txBody>
      </p:sp>
    </p:spTree>
    <p:extLst>
      <p:ext uri="{BB962C8B-B14F-4D97-AF65-F5344CB8AC3E}">
        <p14:creationId xmlns:p14="http://schemas.microsoft.com/office/powerpoint/2010/main" val="697513141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reward: Judgment.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Obadiah 15–21</a:t>
            </a:r>
          </a:p>
          <a:p>
            <a:r>
              <a:rPr lang="en-US" dirty="0"/>
              <a:t>They would be forced to drink God’s wine of wrath (v. 16). </a:t>
            </a:r>
          </a:p>
          <a:p>
            <a:pPr lvl="1"/>
            <a:r>
              <a:rPr lang="en-US" dirty="0"/>
              <a:t>Isaiah 51:17</a:t>
            </a:r>
          </a:p>
          <a:p>
            <a:pPr lvl="1"/>
            <a:r>
              <a:rPr lang="en-US" dirty="0"/>
              <a:t>Jeremiah 25:16, 28</a:t>
            </a:r>
          </a:p>
          <a:p>
            <a:pPr lvl="1"/>
            <a:r>
              <a:rPr lang="en-US" dirty="0"/>
              <a:t>Habakkuk 2:16</a:t>
            </a:r>
          </a:p>
          <a:p>
            <a:r>
              <a:rPr lang="en-US" dirty="0"/>
              <a:t>But there is an offer of salvation in Zion </a:t>
            </a:r>
            <a:br>
              <a:rPr lang="en-US" dirty="0"/>
            </a:br>
            <a:r>
              <a:rPr lang="en-US" dirty="0"/>
              <a:t>(vv. 17–21). </a:t>
            </a:r>
          </a:p>
        </p:txBody>
      </p:sp>
    </p:spTree>
    <p:extLst>
      <p:ext uri="{BB962C8B-B14F-4D97-AF65-F5344CB8AC3E}">
        <p14:creationId xmlns:p14="http://schemas.microsoft.com/office/powerpoint/2010/main" val="1447921958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7619304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191</TotalTime>
  <Words>337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</vt:lpstr>
      <vt:lpstr>Office Theme</vt:lpstr>
      <vt:lpstr>Obadiah 12–14 (ESV) </vt:lpstr>
      <vt:lpstr>PowerPoint Presentation</vt:lpstr>
      <vt:lpstr>The Who? The What? The When?</vt:lpstr>
      <vt:lpstr>The Who? The What? The When?</vt:lpstr>
      <vt:lpstr>The problem: Pride. </vt:lpstr>
      <vt:lpstr>The result: Evil.</vt:lpstr>
      <vt:lpstr>The reward: Judgment.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Francis</dc:creator>
  <cp:lastModifiedBy>EastShelby</cp:lastModifiedBy>
  <cp:revision>21</cp:revision>
  <dcterms:created xsi:type="dcterms:W3CDTF">2017-01-08T11:29:51Z</dcterms:created>
  <dcterms:modified xsi:type="dcterms:W3CDTF">2017-09-10T14:04:29Z</dcterms:modified>
</cp:coreProperties>
</file>