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6" r:id="rId4"/>
    <p:sldId id="259" r:id="rId5"/>
    <p:sldId id="260" r:id="rId6"/>
    <p:sldId id="261" r:id="rId7"/>
    <p:sldId id="268" r:id="rId8"/>
    <p:sldId id="262" r:id="rId9"/>
    <p:sldId id="264" r:id="rId10"/>
    <p:sldId id="269" r:id="rId11"/>
    <p:sldId id="270" r:id="rId12"/>
    <p:sldId id="271" r:id="rId13"/>
    <p:sldId id="265"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8" autoAdjust="0"/>
    <p:restoredTop sz="86364" autoAdjust="0"/>
  </p:normalViewPr>
  <p:slideViewPr>
    <p:cSldViewPr snapToGrid="0" snapToObjects="1">
      <p:cViewPr varScale="1">
        <p:scale>
          <a:sx n="83" d="100"/>
          <a:sy n="83" d="100"/>
        </p:scale>
        <p:origin x="102" y="288"/>
      </p:cViewPr>
      <p:guideLst>
        <p:guide orient="horz" pos="2160"/>
        <p:guide pos="2880"/>
      </p:guideLst>
    </p:cSldViewPr>
  </p:slideViewPr>
  <p:outlineViewPr>
    <p:cViewPr>
      <p:scale>
        <a:sx n="33" d="100"/>
        <a:sy n="33" d="100"/>
      </p:scale>
      <p:origin x="0" y="11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D1B8E7-5A9F-E74B-A18C-75F05FFF78EE}"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ABCDD-2FE3-934B-973B-93D249EA785E}" type="slidenum">
              <a:rPr lang="en-US" smtClean="0"/>
              <a:t>‹#›</a:t>
            </a:fld>
            <a:endParaRPr lang="en-US"/>
          </a:p>
        </p:txBody>
      </p:sp>
      <p:pic>
        <p:nvPicPr>
          <p:cNvPr id="7" name="Picture 6" descr="03122017-JesusInTheWate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34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1B8E7-5A9F-E74B-A18C-75F05FFF78EE}"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423576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1B8E7-5A9F-E74B-A18C-75F05FFF78EE}"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13458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3122017-JesusInTheWater.jpg"/>
          <p:cNvPicPr>
            <a:picLocks noChangeAspect="1"/>
          </p:cNvPicPr>
          <p:nvPr userDrawn="1"/>
        </p:nvPicPr>
        <p:blipFill>
          <a:blip r:embed="rId2">
            <a:alphaModFix amt="6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55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1B8E7-5A9F-E74B-A18C-75F05FFF78EE}"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371415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1B8E7-5A9F-E74B-A18C-75F05FFF78EE}"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381252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D1B8E7-5A9F-E74B-A18C-75F05FFF78EE}"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22273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D1B8E7-5A9F-E74B-A18C-75F05FFF78EE}" type="datetimeFigureOut">
              <a:rPr lang="en-US" smtClean="0"/>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248493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D1B8E7-5A9F-E74B-A18C-75F05FFF78EE}" type="datetimeFigureOut">
              <a:rPr lang="en-US" smtClean="0"/>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13365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B8E7-5A9F-E74B-A18C-75F05FFF78EE}" type="datetimeFigureOut">
              <a:rPr lang="en-US" smtClean="0"/>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ABCDD-2FE3-934B-973B-93D249EA785E}" type="slidenum">
              <a:rPr lang="en-US" smtClean="0"/>
              <a:t>‹#›</a:t>
            </a:fld>
            <a:endParaRPr lang="en-US"/>
          </a:p>
        </p:txBody>
      </p:sp>
      <p:pic>
        <p:nvPicPr>
          <p:cNvPr id="5" name="Picture 4" descr="wash_be_clean-background-still-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785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1B8E7-5A9F-E74B-A18C-75F05FFF78EE}"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40275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1B8E7-5A9F-E74B-A18C-75F05FFF78EE}"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ABCDD-2FE3-934B-973B-93D249EA785E}" type="slidenum">
              <a:rPr lang="en-US" smtClean="0"/>
              <a:t>‹#›</a:t>
            </a:fld>
            <a:endParaRPr lang="en-US"/>
          </a:p>
        </p:txBody>
      </p:sp>
    </p:spTree>
    <p:extLst>
      <p:ext uri="{BB962C8B-B14F-4D97-AF65-F5344CB8AC3E}">
        <p14:creationId xmlns:p14="http://schemas.microsoft.com/office/powerpoint/2010/main" val="206059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1B8E7-5A9F-E74B-A18C-75F05FFF78EE}" type="datetimeFigureOut">
              <a:rPr lang="en-US" smtClean="0"/>
              <a:t>3/12/2017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ABCDD-2FE3-934B-973B-93D249EA785E}" type="slidenum">
              <a:rPr lang="en-US" smtClean="0"/>
              <a:t>‹#›</a:t>
            </a:fld>
            <a:endParaRPr lang="en-US"/>
          </a:p>
        </p:txBody>
      </p:sp>
    </p:spTree>
    <p:extLst>
      <p:ext uri="{BB962C8B-B14F-4D97-AF65-F5344CB8AC3E}">
        <p14:creationId xmlns:p14="http://schemas.microsoft.com/office/powerpoint/2010/main" val="13703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918"/>
            <a:ext cx="8229600" cy="4852639"/>
          </a:xfrm>
        </p:spPr>
        <p:txBody>
          <a:bodyPr>
            <a:normAutofit/>
          </a:bodyPr>
          <a:lstStyle/>
          <a:p>
            <a:pPr marL="0" indent="0">
              <a:buNone/>
            </a:pPr>
            <a:r>
              <a:rPr lang="en-US" sz="3300" baseline="30000" dirty="0"/>
              <a:t>13</a:t>
            </a:r>
            <a:r>
              <a:rPr lang="en-US" sz="3300" dirty="0"/>
              <a:t> </a:t>
            </a:r>
            <a:r>
              <a:rPr lang="en-US" dirty="0"/>
              <a:t>Then Jesus came from Galilee to the Jordan to John, to be baptized by him. </a:t>
            </a:r>
            <a:r>
              <a:rPr lang="en-US" baseline="30000" dirty="0"/>
              <a:t>14</a:t>
            </a:r>
            <a:r>
              <a:rPr lang="en-US" dirty="0"/>
              <a:t> John would have prevented him, saying, "I need to be baptized by you, and do you come to me?" </a:t>
            </a:r>
            <a:r>
              <a:rPr lang="en-US" baseline="30000" dirty="0"/>
              <a:t>15</a:t>
            </a:r>
            <a:r>
              <a:rPr lang="en-US" dirty="0"/>
              <a:t> But Jesus answered him, "Let it be so now, for thus it is fitting for us to fulfill all righteousness." Then he consented (Matthew 3.13-15).</a:t>
            </a:r>
          </a:p>
        </p:txBody>
      </p:sp>
    </p:spTree>
    <p:extLst>
      <p:ext uri="{BB962C8B-B14F-4D97-AF65-F5344CB8AC3E}">
        <p14:creationId xmlns:p14="http://schemas.microsoft.com/office/powerpoint/2010/main" val="293564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Common Understanding</a:t>
            </a:r>
          </a:p>
        </p:txBody>
      </p:sp>
      <p:sp>
        <p:nvSpPr>
          <p:cNvPr id="3" name="Content Placeholder 2"/>
          <p:cNvSpPr>
            <a:spLocks noGrp="1"/>
          </p:cNvSpPr>
          <p:nvPr>
            <p:ph idx="1"/>
          </p:nvPr>
        </p:nvSpPr>
        <p:spPr>
          <a:xfrm>
            <a:off x="457200" y="1600200"/>
            <a:ext cx="8229600" cy="4170005"/>
          </a:xfrm>
        </p:spPr>
        <p:txBody>
          <a:bodyPr>
            <a:normAutofit fontScale="92500" lnSpcReduction="20000"/>
          </a:bodyPr>
          <a:lstStyle/>
          <a:p>
            <a:r>
              <a:rPr lang="en-US" dirty="0"/>
              <a:t>“By associating himself with John in this matter of the baptism Jesus is thinking of their respective offices…. By accepting John’s baptism Jesus is in no sense obeying a law, a useless law in his case; and in no sense accepting grace and pardon, since he is, indeed, sinless. Jesus is choosing baptism by John as the right way by which to enter upon his great office, and he is doing this with a fine sense of propriety including John as well as himself” (</a:t>
            </a:r>
            <a:r>
              <a:rPr lang="en-US" dirty="0" err="1"/>
              <a:t>Lenski</a:t>
            </a:r>
            <a:r>
              <a:rPr lang="en-US" dirty="0"/>
              <a:t>, The Interpretation of Matthew).  </a:t>
            </a:r>
          </a:p>
        </p:txBody>
      </p:sp>
    </p:spTree>
    <p:extLst>
      <p:ext uri="{BB962C8B-B14F-4D97-AF65-F5344CB8AC3E}">
        <p14:creationId xmlns:p14="http://schemas.microsoft.com/office/powerpoint/2010/main" val="220595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358"/>
            <a:ext cx="8229600" cy="4954851"/>
          </a:xfrm>
        </p:spPr>
        <p:txBody>
          <a:bodyPr>
            <a:normAutofit fontScale="92500" lnSpcReduction="10000"/>
          </a:bodyPr>
          <a:lstStyle/>
          <a:p>
            <a:r>
              <a:rPr lang="en-US" dirty="0"/>
              <a:t>“But why does Jesus need to be baptized by John at all? Not because he was himself a sinner, nor simply to identify with John’s movement. Beasley-Murray correctly argues that Jesus thereby shows his solidarity with his people in their need. The Messiah is a representative person, the embodiment of Israel, whether as King or righteous Servant. As such, he identifies with his people fully and, obediently acting out this role, receives the anointing of the Spirit in order to accomplish his mission” (WBC).</a:t>
            </a:r>
          </a:p>
          <a:p>
            <a:endParaRPr lang="en-US" dirty="0"/>
          </a:p>
        </p:txBody>
      </p:sp>
    </p:spTree>
    <p:extLst>
      <p:ext uri="{BB962C8B-B14F-4D97-AF65-F5344CB8AC3E}">
        <p14:creationId xmlns:p14="http://schemas.microsoft.com/office/powerpoint/2010/main" val="149598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Fulfill All Righteousness?</a:t>
            </a:r>
          </a:p>
        </p:txBody>
      </p:sp>
      <p:sp>
        <p:nvSpPr>
          <p:cNvPr id="3" name="Content Placeholder 2"/>
          <p:cNvSpPr>
            <a:spLocks noGrp="1"/>
          </p:cNvSpPr>
          <p:nvPr>
            <p:ph idx="1"/>
          </p:nvPr>
        </p:nvSpPr>
        <p:spPr/>
        <p:txBody>
          <a:bodyPr>
            <a:normAutofit fontScale="85000" lnSpcReduction="20000"/>
          </a:bodyPr>
          <a:lstStyle/>
          <a:p>
            <a:r>
              <a:rPr lang="en-US" dirty="0"/>
              <a:t>If John recognizes Jesus as a greater example of righteousness, Jesus’ response:</a:t>
            </a:r>
          </a:p>
          <a:p>
            <a:pPr lvl="1"/>
            <a:r>
              <a:rPr lang="en-US" dirty="0"/>
              <a:t>Convinces John this is the right thing</a:t>
            </a:r>
          </a:p>
          <a:p>
            <a:pPr lvl="1"/>
            <a:r>
              <a:rPr lang="en-US" dirty="0"/>
              <a:t>Identifies the promised Messiah to John</a:t>
            </a:r>
          </a:p>
          <a:p>
            <a:pPr lvl="1"/>
            <a:r>
              <a:rPr lang="en-US" dirty="0"/>
              <a:t>It could be a way of relating to the people (Is 57.14-15)</a:t>
            </a:r>
          </a:p>
          <a:p>
            <a:pPr lvl="1"/>
            <a:r>
              <a:rPr lang="en-US" dirty="0"/>
              <a:t>It could be to identify him as the Messiah to the people (Is 40.3-5, 9-11; Psalm 2.4-9)</a:t>
            </a:r>
          </a:p>
          <a:p>
            <a:pPr lvl="1"/>
            <a:r>
              <a:rPr lang="en-US" dirty="0"/>
              <a:t>God also reveals that Jesus is the one to follow (Matt 17.5)</a:t>
            </a:r>
          </a:p>
          <a:p>
            <a:r>
              <a:rPr lang="en-US" dirty="0"/>
              <a:t>To fulfill all righteousness, John baptizes Jesus</a:t>
            </a:r>
          </a:p>
        </p:txBody>
      </p:sp>
    </p:spTree>
    <p:extLst>
      <p:ext uri="{BB962C8B-B14F-4D97-AF65-F5344CB8AC3E}">
        <p14:creationId xmlns:p14="http://schemas.microsoft.com/office/powerpoint/2010/main" val="203522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a:t>
            </a:r>
          </a:p>
        </p:txBody>
      </p:sp>
      <p:sp>
        <p:nvSpPr>
          <p:cNvPr id="3" name="Content Placeholder 2"/>
          <p:cNvSpPr>
            <a:spLocks noGrp="1"/>
          </p:cNvSpPr>
          <p:nvPr>
            <p:ph idx="1"/>
          </p:nvPr>
        </p:nvSpPr>
        <p:spPr>
          <a:xfrm>
            <a:off x="457200" y="1600201"/>
            <a:ext cx="8229600" cy="4085618"/>
          </a:xfrm>
        </p:spPr>
        <p:txBody>
          <a:bodyPr>
            <a:normAutofit/>
          </a:bodyPr>
          <a:lstStyle/>
          <a:p>
            <a:r>
              <a:rPr lang="en-US" dirty="0"/>
              <a:t>Jesus was truly (and noticeably) sinless </a:t>
            </a:r>
          </a:p>
          <a:p>
            <a:r>
              <a:rPr lang="en-US" dirty="0"/>
              <a:t>God used this to show His pleasure in His Son</a:t>
            </a:r>
          </a:p>
          <a:p>
            <a:r>
              <a:rPr lang="en-US" dirty="0"/>
              <a:t>Jesus was the fulfillment of God’s promises</a:t>
            </a:r>
          </a:p>
          <a:p>
            <a:r>
              <a:rPr lang="en-US" dirty="0"/>
              <a:t>Jesus’ baptism is not for repentance nor for salvation and has nothing to do with ours</a:t>
            </a:r>
          </a:p>
          <a:p>
            <a:r>
              <a:rPr lang="en-US" dirty="0"/>
              <a:t>Jesus’s baptism is superior and for different purposes than John’s</a:t>
            </a:r>
          </a:p>
          <a:p>
            <a:endParaRPr lang="en-US" dirty="0"/>
          </a:p>
        </p:txBody>
      </p:sp>
    </p:spTree>
    <p:extLst>
      <p:ext uri="{BB962C8B-B14F-4D97-AF65-F5344CB8AC3E}">
        <p14:creationId xmlns:p14="http://schemas.microsoft.com/office/powerpoint/2010/main" val="4208838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693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396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594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Synoptic Story</a:t>
            </a:r>
          </a:p>
        </p:txBody>
      </p:sp>
      <p:sp>
        <p:nvSpPr>
          <p:cNvPr id="3" name="Content Placeholder 2"/>
          <p:cNvSpPr>
            <a:spLocks noGrp="1"/>
          </p:cNvSpPr>
          <p:nvPr>
            <p:ph idx="1"/>
          </p:nvPr>
        </p:nvSpPr>
        <p:spPr/>
        <p:txBody>
          <a:bodyPr>
            <a:normAutofit lnSpcReduction="10000"/>
          </a:bodyPr>
          <a:lstStyle/>
          <a:p>
            <a:r>
              <a:rPr lang="en-US" dirty="0"/>
              <a:t>Jesus goes to John</a:t>
            </a:r>
          </a:p>
          <a:p>
            <a:r>
              <a:rPr lang="en-US" dirty="0"/>
              <a:t>John wants to be baptized by Jesus</a:t>
            </a:r>
          </a:p>
          <a:p>
            <a:r>
              <a:rPr lang="en-US" dirty="0"/>
              <a:t>Jesus says, “Permit it at this time; for in this way it is fitting for us to fulfill all righteousness.”</a:t>
            </a:r>
          </a:p>
          <a:p>
            <a:r>
              <a:rPr lang="en-US" dirty="0"/>
              <a:t>After being baptized, the heavens open, the Spirit descends like a dove, and God speaks</a:t>
            </a:r>
          </a:p>
        </p:txBody>
      </p:sp>
    </p:spTree>
    <p:extLst>
      <p:ext uri="{BB962C8B-B14F-4D97-AF65-F5344CB8AC3E}">
        <p14:creationId xmlns:p14="http://schemas.microsoft.com/office/powerpoint/2010/main" val="281360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From John the Baptist</a:t>
            </a:r>
          </a:p>
        </p:txBody>
      </p:sp>
      <p:sp>
        <p:nvSpPr>
          <p:cNvPr id="3" name="Content Placeholder 2"/>
          <p:cNvSpPr>
            <a:spLocks noGrp="1"/>
          </p:cNvSpPr>
          <p:nvPr>
            <p:ph idx="1"/>
          </p:nvPr>
        </p:nvSpPr>
        <p:spPr/>
        <p:txBody>
          <a:bodyPr>
            <a:normAutofit fontScale="92500" lnSpcReduction="20000"/>
          </a:bodyPr>
          <a:lstStyle/>
          <a:p>
            <a:r>
              <a:rPr lang="en-US" dirty="0"/>
              <a:t>John 1.19-28 </a:t>
            </a:r>
          </a:p>
          <a:p>
            <a:r>
              <a:rPr lang="en-US" dirty="0"/>
              <a:t>John 1.29-34</a:t>
            </a:r>
          </a:p>
          <a:p>
            <a:pPr lvl="1"/>
            <a:r>
              <a:rPr lang="en-US" dirty="0"/>
              <a:t>John is telling the story of something that happened previously</a:t>
            </a:r>
          </a:p>
          <a:p>
            <a:pPr lvl="1"/>
            <a:r>
              <a:rPr lang="en-US" dirty="0"/>
              <a:t>He is admitting he did not know Jesus was the Messiah until His baptism</a:t>
            </a:r>
          </a:p>
          <a:p>
            <a:pPr lvl="1"/>
            <a:r>
              <a:rPr lang="en-US" dirty="0"/>
              <a:t>The reason he baptized was because God promised to reveal the Messiah through the baptisms</a:t>
            </a:r>
          </a:p>
          <a:p>
            <a:pPr lvl="1"/>
            <a:r>
              <a:rPr lang="en-US" dirty="0"/>
              <a:t>This revealed Jesus’ true identity to John</a:t>
            </a:r>
          </a:p>
        </p:txBody>
      </p:sp>
    </p:spTree>
    <p:extLst>
      <p:ext uri="{BB962C8B-B14F-4D97-AF65-F5344CB8AC3E}">
        <p14:creationId xmlns:p14="http://schemas.microsoft.com/office/powerpoint/2010/main" val="412864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956"/>
          </a:xfrm>
        </p:spPr>
        <p:txBody>
          <a:bodyPr/>
          <a:lstStyle/>
          <a:p>
            <a:r>
              <a:rPr lang="en-US" dirty="0"/>
              <a:t>Disagreement?</a:t>
            </a:r>
          </a:p>
        </p:txBody>
      </p:sp>
      <p:sp>
        <p:nvSpPr>
          <p:cNvPr id="3" name="Content Placeholder 2"/>
          <p:cNvSpPr>
            <a:spLocks noGrp="1"/>
          </p:cNvSpPr>
          <p:nvPr>
            <p:ph idx="1"/>
          </p:nvPr>
        </p:nvSpPr>
        <p:spPr>
          <a:xfrm>
            <a:off x="457200" y="1097594"/>
            <a:ext cx="8229600" cy="4052963"/>
          </a:xfrm>
        </p:spPr>
        <p:txBody>
          <a:bodyPr>
            <a:normAutofit/>
          </a:bodyPr>
          <a:lstStyle/>
          <a:p>
            <a:r>
              <a:rPr lang="en-US" dirty="0"/>
              <a:t>Didn’t John know from the time of a baby?</a:t>
            </a:r>
          </a:p>
          <a:p>
            <a:r>
              <a:rPr lang="en-US" dirty="0"/>
              <a:t>Wouldn’t Mary tell John who is cousin was?</a:t>
            </a:r>
          </a:p>
          <a:p>
            <a:r>
              <a:rPr lang="en-US" dirty="0"/>
              <a:t>Didn’t John know who the Messiah was if he admitted to the Jews that he was not the Messiah?</a:t>
            </a:r>
          </a:p>
          <a:p>
            <a:r>
              <a:rPr lang="en-US" dirty="0"/>
              <a:t>Why else would John have wanted Jesus to baptize him?</a:t>
            </a:r>
          </a:p>
        </p:txBody>
      </p:sp>
    </p:spTree>
    <p:extLst>
      <p:ext uri="{BB962C8B-B14F-4D97-AF65-F5344CB8AC3E}">
        <p14:creationId xmlns:p14="http://schemas.microsoft.com/office/powerpoint/2010/main" val="323322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Truth Behind Jesus’ Baptism</a:t>
            </a:r>
          </a:p>
        </p:txBody>
      </p:sp>
      <p:sp>
        <p:nvSpPr>
          <p:cNvPr id="3" name="Content Placeholder 2"/>
          <p:cNvSpPr>
            <a:spLocks noGrp="1"/>
          </p:cNvSpPr>
          <p:nvPr>
            <p:ph idx="1"/>
          </p:nvPr>
        </p:nvSpPr>
        <p:spPr>
          <a:xfrm>
            <a:off x="457200" y="1600200"/>
            <a:ext cx="8229600" cy="3966167"/>
          </a:xfrm>
        </p:spPr>
        <p:txBody>
          <a:bodyPr>
            <a:normAutofit fontScale="92500" lnSpcReduction="20000"/>
          </a:bodyPr>
          <a:lstStyle/>
          <a:p>
            <a:r>
              <a:rPr lang="en-US" dirty="0"/>
              <a:t>John baptized many for the purpose of finding the Messiah</a:t>
            </a:r>
          </a:p>
          <a:p>
            <a:r>
              <a:rPr lang="en-US" dirty="0"/>
              <a:t>When Jesus came to John, John did not want to baptize Him because He was better than John</a:t>
            </a:r>
          </a:p>
          <a:p>
            <a:pPr lvl="1"/>
            <a:r>
              <a:rPr lang="en-US" dirty="0"/>
              <a:t>John baptized a baptism of repentance. </a:t>
            </a:r>
          </a:p>
          <a:p>
            <a:pPr lvl="1"/>
            <a:r>
              <a:rPr lang="en-US" dirty="0"/>
              <a:t>If Jesus is sinless, he would not need John’s baptism (Is 53.9; </a:t>
            </a:r>
            <a:r>
              <a:rPr lang="en-US" dirty="0" err="1"/>
              <a:t>Heb</a:t>
            </a:r>
            <a:r>
              <a:rPr lang="en-US" dirty="0"/>
              <a:t> 4.15; 1 Pet 1.18-19; 2.22; 1 </a:t>
            </a:r>
            <a:r>
              <a:rPr lang="en-US" dirty="0" err="1"/>
              <a:t>Jn</a:t>
            </a:r>
            <a:r>
              <a:rPr lang="en-US" dirty="0"/>
              <a:t> 3.5)</a:t>
            </a:r>
          </a:p>
          <a:p>
            <a:pPr lvl="1"/>
            <a:r>
              <a:rPr lang="en-US" dirty="0"/>
              <a:t>John would have recognized His righteousness</a:t>
            </a:r>
          </a:p>
          <a:p>
            <a:pPr lvl="1"/>
            <a:r>
              <a:rPr lang="en-US" dirty="0"/>
              <a:t>It seems John’s objection has more to do with the character of Jesus than His identity.</a:t>
            </a:r>
          </a:p>
        </p:txBody>
      </p:sp>
    </p:spTree>
    <p:extLst>
      <p:ext uri="{BB962C8B-B14F-4D97-AF65-F5344CB8AC3E}">
        <p14:creationId xmlns:p14="http://schemas.microsoft.com/office/powerpoint/2010/main" val="1772304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Truth Behind Jesus’ Baptism</a:t>
            </a:r>
          </a:p>
        </p:txBody>
      </p:sp>
      <p:sp>
        <p:nvSpPr>
          <p:cNvPr id="3" name="Content Placeholder 2"/>
          <p:cNvSpPr>
            <a:spLocks noGrp="1"/>
          </p:cNvSpPr>
          <p:nvPr>
            <p:ph idx="1"/>
          </p:nvPr>
        </p:nvSpPr>
        <p:spPr/>
        <p:txBody>
          <a:bodyPr>
            <a:normAutofit fontScale="85000" lnSpcReduction="20000"/>
          </a:bodyPr>
          <a:lstStyle/>
          <a:p>
            <a:r>
              <a:rPr lang="en-US" dirty="0"/>
              <a:t>When Jesus came up from the water, God identified Him as the Messiah to John</a:t>
            </a:r>
          </a:p>
          <a:p>
            <a:r>
              <a:rPr lang="en-US" dirty="0"/>
              <a:t>At this point, it seems John is sending his disciples to Jesus </a:t>
            </a:r>
          </a:p>
          <a:p>
            <a:pPr lvl="1"/>
            <a:r>
              <a:rPr lang="en-US" dirty="0"/>
              <a:t>Jesus is the greater (</a:t>
            </a:r>
            <a:r>
              <a:rPr lang="en-US" dirty="0" err="1"/>
              <a:t>Jn</a:t>
            </a:r>
            <a:r>
              <a:rPr lang="en-US" dirty="0"/>
              <a:t> 1.30)</a:t>
            </a:r>
          </a:p>
          <a:p>
            <a:pPr lvl="1"/>
            <a:r>
              <a:rPr lang="en-US" dirty="0"/>
              <a:t>Jesus is the Son of God (</a:t>
            </a:r>
            <a:r>
              <a:rPr lang="en-US" dirty="0" err="1"/>
              <a:t>Jn</a:t>
            </a:r>
            <a:r>
              <a:rPr lang="en-US" dirty="0"/>
              <a:t> 1.34)</a:t>
            </a:r>
          </a:p>
          <a:p>
            <a:pPr lvl="1"/>
            <a:r>
              <a:rPr lang="en-US" dirty="0"/>
              <a:t>Even the Father testified of this (Matt 3.17)</a:t>
            </a:r>
          </a:p>
          <a:p>
            <a:pPr lvl="1"/>
            <a:r>
              <a:rPr lang="en-US" dirty="0"/>
              <a:t>John recognized Jesus’ role as redeemer (</a:t>
            </a:r>
            <a:r>
              <a:rPr lang="en-US" dirty="0" err="1"/>
              <a:t>Jn</a:t>
            </a:r>
            <a:r>
              <a:rPr lang="en-US" dirty="0"/>
              <a:t> 1.29, 36)</a:t>
            </a:r>
          </a:p>
          <a:p>
            <a:pPr lvl="1"/>
            <a:r>
              <a:rPr lang="en-US" dirty="0"/>
              <a:t>John understood his role (</a:t>
            </a:r>
            <a:r>
              <a:rPr lang="en-US" dirty="0" err="1"/>
              <a:t>Jn</a:t>
            </a:r>
            <a:r>
              <a:rPr lang="en-US" dirty="0"/>
              <a:t> 1.23; 3.25-30)</a:t>
            </a:r>
          </a:p>
        </p:txBody>
      </p:sp>
    </p:spTree>
    <p:extLst>
      <p:ext uri="{BB962C8B-B14F-4D97-AF65-F5344CB8AC3E}">
        <p14:creationId xmlns:p14="http://schemas.microsoft.com/office/powerpoint/2010/main" val="2827900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Fulfill All Righteousness?</a:t>
            </a:r>
          </a:p>
        </p:txBody>
      </p:sp>
      <p:sp>
        <p:nvSpPr>
          <p:cNvPr id="3" name="Content Placeholder 2"/>
          <p:cNvSpPr>
            <a:spLocks noGrp="1"/>
          </p:cNvSpPr>
          <p:nvPr>
            <p:ph idx="1"/>
          </p:nvPr>
        </p:nvSpPr>
        <p:spPr/>
        <p:txBody>
          <a:bodyPr/>
          <a:lstStyle/>
          <a:p>
            <a:r>
              <a:rPr lang="en-US" dirty="0"/>
              <a:t>Jesus tells John that He must be baptized so they could “fulfill all righteousness.”</a:t>
            </a:r>
          </a:p>
          <a:p>
            <a:pPr lvl="1"/>
            <a:endParaRPr lang="en-US" dirty="0"/>
          </a:p>
          <a:p>
            <a:pPr lvl="1"/>
            <a:endParaRPr lang="en-US" dirty="0"/>
          </a:p>
        </p:txBody>
      </p:sp>
    </p:spTree>
    <p:extLst>
      <p:ext uri="{BB962C8B-B14F-4D97-AF65-F5344CB8AC3E}">
        <p14:creationId xmlns:p14="http://schemas.microsoft.com/office/powerpoint/2010/main" val="2436804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TotalTime>
  <Words>784</Words>
  <Application>Microsoft Office PowerPoint</Application>
  <PresentationFormat>On-screen Show (4:3)</PresentationFormat>
  <Paragraphs>52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The Synoptic Story</vt:lpstr>
      <vt:lpstr>The Story From John the Baptist</vt:lpstr>
      <vt:lpstr>Disagreement?</vt:lpstr>
      <vt:lpstr>The Truth Behind Jesus’ Baptism</vt:lpstr>
      <vt:lpstr>The Truth Behind Jesus’ Baptism</vt:lpstr>
      <vt:lpstr>Fulfill All Righteousness?</vt:lpstr>
      <vt:lpstr>The Common Understanding</vt:lpstr>
      <vt:lpstr>PowerPoint Presentation</vt:lpstr>
      <vt:lpstr>Fulfill All Righteousness?</vt:lpstr>
      <vt:lpstr>Lessons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12</cp:revision>
  <dcterms:created xsi:type="dcterms:W3CDTF">2017-03-07T11:13:09Z</dcterms:created>
  <dcterms:modified xsi:type="dcterms:W3CDTF">2017-03-12T14:11:06Z</dcterms:modified>
</cp:coreProperties>
</file>