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theme/theme2.xml" ContentType="application/vnd.openxmlformats-officedocument.theme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theme/theme3.xml" ContentType="application/vnd.openxmlformats-officedocument.theme+xml"/>
  <Override PartName="/ppt/theme/theme4.xml" ContentType="application/vnd.openxmlformats-officedocument.theme+xml"/>
  <Override PartName="/ppt/theme/theme5.xml" ContentType="application/vnd.openxmlformats-officedocument.theme+xml"/>
  <Override PartName="/ppt/charts/chart1.xml" ContentType="application/vnd.openxmlformats-officedocument.drawingml.chart+xml"/>
  <Override PartName="/ppt/notesSlides/notesSlide1.xml" ContentType="application/vnd.openxmlformats-officedocument.presentationml.notesSlide+xml"/>
  <Override PartName="/ppt/charts/chart2.xml" ContentType="application/vnd.openxmlformats-officedocument.drawingml.chart+xml"/>
  <Override PartName="/ppt/drawings/drawing1.xml" ContentType="application/vnd.openxmlformats-officedocument.drawingml.chartshapes+xml"/>
  <Override PartName="/ppt/notesSlides/notesSlide2.xml" ContentType="application/vnd.openxmlformats-officedocument.presentationml.notesSlide+xml"/>
  <Override PartName="/ppt/charts/chart3.xml" ContentType="application/vnd.openxmlformats-officedocument.drawingml.chart+xml"/>
  <Override PartName="/ppt/charts/chart4.xml" ContentType="application/vnd.openxmlformats-officedocument.drawingml.chart+xml"/>
  <Override PartName="/ppt/drawings/drawing2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  <p:sldMasterId id="2147483673" r:id="rId2"/>
    <p:sldMasterId id="2147483685" r:id="rId3"/>
  </p:sldMasterIdLst>
  <p:notesMasterIdLst>
    <p:notesMasterId r:id="rId32"/>
  </p:notesMasterIdLst>
  <p:handoutMasterIdLst>
    <p:handoutMasterId r:id="rId33"/>
  </p:handoutMasterIdLst>
  <p:sldIdLst>
    <p:sldId id="257" r:id="rId4"/>
    <p:sldId id="258" r:id="rId5"/>
    <p:sldId id="259" r:id="rId6"/>
    <p:sldId id="262" r:id="rId7"/>
    <p:sldId id="303" r:id="rId8"/>
    <p:sldId id="296" r:id="rId9"/>
    <p:sldId id="295" r:id="rId10"/>
    <p:sldId id="294" r:id="rId11"/>
    <p:sldId id="304" r:id="rId12"/>
    <p:sldId id="292" r:id="rId13"/>
    <p:sldId id="305" r:id="rId14"/>
    <p:sldId id="306" r:id="rId15"/>
    <p:sldId id="307" r:id="rId16"/>
    <p:sldId id="308" r:id="rId17"/>
    <p:sldId id="297" r:id="rId18"/>
    <p:sldId id="273" r:id="rId19"/>
    <p:sldId id="274" r:id="rId20"/>
    <p:sldId id="276" r:id="rId21"/>
    <p:sldId id="277" r:id="rId22"/>
    <p:sldId id="263" r:id="rId23"/>
    <p:sldId id="264" r:id="rId24"/>
    <p:sldId id="301" r:id="rId25"/>
    <p:sldId id="265" r:id="rId26"/>
    <p:sldId id="298" r:id="rId27"/>
    <p:sldId id="300" r:id="rId28"/>
    <p:sldId id="302" r:id="rId29"/>
    <p:sldId id="269" r:id="rId30"/>
    <p:sldId id="260" r:id="rId3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4CC53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1324" autoAdjust="0"/>
    <p:restoredTop sz="86384" autoAdjust="0"/>
  </p:normalViewPr>
  <p:slideViewPr>
    <p:cSldViewPr snapToGrid="0" snapToObjects="1">
      <p:cViewPr varScale="1">
        <p:scale>
          <a:sx n="92" d="100"/>
          <a:sy n="92" d="100"/>
        </p:scale>
        <p:origin x="318" y="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1319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5.xml"/><Relationship Id="rId13" Type="http://schemas.openxmlformats.org/officeDocument/2006/relationships/slide" Target="slides/slide10.xml"/><Relationship Id="rId18" Type="http://schemas.openxmlformats.org/officeDocument/2006/relationships/slide" Target="slides/slide15.xml"/><Relationship Id="rId26" Type="http://schemas.openxmlformats.org/officeDocument/2006/relationships/slide" Target="slides/slide23.xml"/><Relationship Id="rId3" Type="http://schemas.openxmlformats.org/officeDocument/2006/relationships/slideMaster" Target="slideMasters/slideMaster3.xml"/><Relationship Id="rId21" Type="http://schemas.openxmlformats.org/officeDocument/2006/relationships/slide" Target="slides/slide18.xml"/><Relationship Id="rId34" Type="http://schemas.openxmlformats.org/officeDocument/2006/relationships/presProps" Target="presProps.xml"/><Relationship Id="rId7" Type="http://schemas.openxmlformats.org/officeDocument/2006/relationships/slide" Target="slides/slide4.xml"/><Relationship Id="rId12" Type="http://schemas.openxmlformats.org/officeDocument/2006/relationships/slide" Target="slides/slide9.xml"/><Relationship Id="rId17" Type="http://schemas.openxmlformats.org/officeDocument/2006/relationships/slide" Target="slides/slide14.xml"/><Relationship Id="rId25" Type="http://schemas.openxmlformats.org/officeDocument/2006/relationships/slide" Target="slides/slide22.xml"/><Relationship Id="rId33" Type="http://schemas.openxmlformats.org/officeDocument/2006/relationships/handoutMaster" Target="handoutMasters/handoutMaster1.xml"/><Relationship Id="rId2" Type="http://schemas.openxmlformats.org/officeDocument/2006/relationships/slideMaster" Target="slideMasters/slideMaster2.xml"/><Relationship Id="rId16" Type="http://schemas.openxmlformats.org/officeDocument/2006/relationships/slide" Target="slides/slide13.xml"/><Relationship Id="rId20" Type="http://schemas.openxmlformats.org/officeDocument/2006/relationships/slide" Target="slides/slide17.xml"/><Relationship Id="rId29" Type="http://schemas.openxmlformats.org/officeDocument/2006/relationships/slide" Target="slides/slide26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3.xml"/><Relationship Id="rId11" Type="http://schemas.openxmlformats.org/officeDocument/2006/relationships/slide" Target="slides/slide8.xml"/><Relationship Id="rId24" Type="http://schemas.openxmlformats.org/officeDocument/2006/relationships/slide" Target="slides/slide21.xml"/><Relationship Id="rId32" Type="http://schemas.openxmlformats.org/officeDocument/2006/relationships/notesMaster" Target="notesMasters/notesMaster1.xml"/><Relationship Id="rId37" Type="http://schemas.openxmlformats.org/officeDocument/2006/relationships/tableStyles" Target="tableStyles.xml"/><Relationship Id="rId5" Type="http://schemas.openxmlformats.org/officeDocument/2006/relationships/slide" Target="slides/slide2.xml"/><Relationship Id="rId15" Type="http://schemas.openxmlformats.org/officeDocument/2006/relationships/slide" Target="slides/slide12.xml"/><Relationship Id="rId23" Type="http://schemas.openxmlformats.org/officeDocument/2006/relationships/slide" Target="slides/slide20.xml"/><Relationship Id="rId28" Type="http://schemas.openxmlformats.org/officeDocument/2006/relationships/slide" Target="slides/slide25.xml"/><Relationship Id="rId36" Type="http://schemas.openxmlformats.org/officeDocument/2006/relationships/theme" Target="theme/theme1.xml"/><Relationship Id="rId10" Type="http://schemas.openxmlformats.org/officeDocument/2006/relationships/slide" Target="slides/slide7.xml"/><Relationship Id="rId19" Type="http://schemas.openxmlformats.org/officeDocument/2006/relationships/slide" Target="slides/slide16.xml"/><Relationship Id="rId31" Type="http://schemas.openxmlformats.org/officeDocument/2006/relationships/slide" Target="slides/slide28.xml"/><Relationship Id="rId4" Type="http://schemas.openxmlformats.org/officeDocument/2006/relationships/slide" Target="slides/slide1.xml"/><Relationship Id="rId9" Type="http://schemas.openxmlformats.org/officeDocument/2006/relationships/slide" Target="slides/slide6.xml"/><Relationship Id="rId14" Type="http://schemas.openxmlformats.org/officeDocument/2006/relationships/slide" Target="slides/slide11.xml"/><Relationship Id="rId22" Type="http://schemas.openxmlformats.org/officeDocument/2006/relationships/slide" Target="slides/slide19.xml"/><Relationship Id="rId27" Type="http://schemas.openxmlformats.org/officeDocument/2006/relationships/slide" Target="slides/slide24.xml"/><Relationship Id="rId30" Type="http://schemas.openxmlformats.org/officeDocument/2006/relationships/slide" Target="slides/slide27.xml"/><Relationship Id="rId35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.xlsx"/></Relationships>
</file>

<file path=ppt/charts/_rels/chart2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1.xml"/><Relationship Id="rId1" Type="http://schemas.openxmlformats.org/officeDocument/2006/relationships/package" Target="../embeddings/Microsoft_Excel_Worksheet1.xlsx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package" Target="../embeddings/Microsoft_Excel_Worksheet2.xlsx"/></Relationships>
</file>

<file path=ppt/charts/_rels/chart4.xml.rels><?xml version="1.0" encoding="UTF-8" standalone="yes"?>
<Relationships xmlns="http://schemas.openxmlformats.org/package/2006/relationships"><Relationship Id="rId2" Type="http://schemas.openxmlformats.org/officeDocument/2006/relationships/chartUserShapes" Target="../drawings/drawing2.xml"/><Relationship Id="rId1" Type="http://schemas.openxmlformats.org/officeDocument/2006/relationships/package" Target="../embeddings/Microsoft_Excel_Worksheet3.xlsx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Contribution</c:v>
                </c:pt>
              </c:strCache>
            </c:strRef>
          </c:tx>
          <c:invertIfNegative val="0"/>
          <c:cat>
            <c:numRef>
              <c:f>Sheet1!$A$2:$A$5</c:f>
              <c:numCache>
                <c:formatCode>General</c:formatCode>
                <c:ptCount val="4"/>
                <c:pt idx="0">
                  <c:v>2013</c:v>
                </c:pt>
                <c:pt idx="1">
                  <c:v>2014</c:v>
                </c:pt>
                <c:pt idx="2">
                  <c:v>2015</c:v>
                </c:pt>
                <c:pt idx="3">
                  <c:v>2016</c:v>
                </c:pt>
              </c:numCache>
            </c:numRef>
          </c:cat>
          <c:val>
            <c:numRef>
              <c:f>Sheet1!$B$2:$B$5</c:f>
              <c:numCache>
                <c:formatCode>General</c:formatCode>
                <c:ptCount val="4"/>
                <c:pt idx="0">
                  <c:v>445561.37</c:v>
                </c:pt>
                <c:pt idx="1">
                  <c:v>495220.25</c:v>
                </c:pt>
                <c:pt idx="2">
                  <c:v>559928.69999999972</c:v>
                </c:pt>
                <c:pt idx="3">
                  <c:v>584472.21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8B0F-4631-85AC-EC36340851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3452928"/>
        <c:axId val="373472912"/>
        <c:axId val="0"/>
      </c:bar3DChart>
      <c:catAx>
        <c:axId val="37345292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3472912"/>
        <c:crosses val="autoZero"/>
        <c:auto val="1"/>
        <c:lblAlgn val="ctr"/>
        <c:lblOffset val="100"/>
        <c:noMultiLvlLbl val="0"/>
      </c:catAx>
      <c:valAx>
        <c:axId val="37347291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3452928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autoTitleDeleted val="1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>
        <c:manualLayout>
          <c:layoutTarget val="inner"/>
          <c:xMode val="edge"/>
          <c:yMode val="edge"/>
          <c:x val="1.6975308641975301E-2"/>
          <c:y val="6.1732718539678703E-2"/>
          <c:w val="0.67045858850977003"/>
          <c:h val="0.93826728146032101"/>
        </c:manualLayout>
      </c:layout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Column1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Mortgage</c:v>
                </c:pt>
                <c:pt idx="1">
                  <c:v>Building Maintenance</c:v>
                </c:pt>
                <c:pt idx="2">
                  <c:v>Evangelism</c:v>
                </c:pt>
                <c:pt idx="3">
                  <c:v>Administrative</c:v>
                </c:pt>
                <c:pt idx="4">
                  <c:v>Benevolence</c:v>
                </c:pt>
                <c:pt idx="5">
                  <c:v>Other</c:v>
                </c:pt>
                <c:pt idx="6">
                  <c:v>Education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108315.6</c:v>
                </c:pt>
                <c:pt idx="1">
                  <c:v>119480.74</c:v>
                </c:pt>
                <c:pt idx="2">
                  <c:v>269875.73</c:v>
                </c:pt>
                <c:pt idx="3">
                  <c:v>20963.810000000001</c:v>
                </c:pt>
                <c:pt idx="4">
                  <c:v>16638.14</c:v>
                </c:pt>
                <c:pt idx="5" formatCode="#,##0.00">
                  <c:v>272.17</c:v>
                </c:pt>
                <c:pt idx="6">
                  <c:v>21295.13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F27F-475A-9C37-1694C518A4D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  <c:txPr>
        <a:bodyPr/>
        <a:lstStyle/>
        <a:p>
          <a:pPr rtl="0">
            <a:defRPr/>
          </a:pPr>
          <a:endParaRPr lang="en-US"/>
        </a:p>
      </c:txPr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overlay val="0"/>
    </c:title>
    <c:autoTitleDeleted val="0"/>
    <c:view3D>
      <c:rotX val="15"/>
      <c:rotY val="20"/>
      <c:rAngAx val="1"/>
    </c:view3D>
    <c:floor>
      <c:thickness val="0"/>
    </c:floor>
    <c:sideWall>
      <c:thickness val="0"/>
    </c:sideWall>
    <c:backWall>
      <c:thickness val="0"/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Sheet1!$B$1</c:f>
              <c:strCache>
                <c:ptCount val="1"/>
                <c:pt idx="0">
                  <c:v>End of Year Balance</c:v>
                </c:pt>
              </c:strCache>
            </c:strRef>
          </c:tx>
          <c:invertIfNegative val="0"/>
          <c:cat>
            <c:numRef>
              <c:f>Sheet1!$A$2:$A$6</c:f>
              <c:numCache>
                <c:formatCode>General</c:formatCode>
                <c:ptCount val="5"/>
                <c:pt idx="0">
                  <c:v>2012</c:v>
                </c:pt>
                <c:pt idx="1">
                  <c:v>2013</c:v>
                </c:pt>
                <c:pt idx="2">
                  <c:v>2014</c:v>
                </c:pt>
                <c:pt idx="3">
                  <c:v>2015</c:v>
                </c:pt>
                <c:pt idx="4">
                  <c:v>2016</c:v>
                </c:pt>
              </c:numCache>
            </c:numRef>
          </c:cat>
          <c:val>
            <c:numRef>
              <c:f>Sheet1!$B$2:$B$6</c:f>
              <c:numCache>
                <c:formatCode>General</c:formatCode>
                <c:ptCount val="5"/>
                <c:pt idx="0">
                  <c:v>162486.42000000001</c:v>
                </c:pt>
                <c:pt idx="1">
                  <c:v>210056.38</c:v>
                </c:pt>
                <c:pt idx="2">
                  <c:v>261043.59</c:v>
                </c:pt>
                <c:pt idx="3">
                  <c:v>163338.22</c:v>
                </c:pt>
                <c:pt idx="4">
                  <c:v>201068.32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70F2-4209-BB4A-C1731D51F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371271952"/>
        <c:axId val="371274272"/>
        <c:axId val="0"/>
      </c:bar3DChart>
      <c:catAx>
        <c:axId val="3712719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crossAx val="371274272"/>
        <c:crosses val="autoZero"/>
        <c:auto val="1"/>
        <c:lblAlgn val="ctr"/>
        <c:lblOffset val="100"/>
        <c:noMultiLvlLbl val="0"/>
      </c:catAx>
      <c:valAx>
        <c:axId val="371274272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371271952"/>
        <c:crosses val="autoZero"/>
        <c:crossBetween val="between"/>
      </c:valAx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18"/>
    </mc:Choice>
    <mc:Fallback>
      <c:style val="18"/>
    </mc:Fallback>
  </mc:AlternateContent>
  <c:chart>
    <c:title>
      <c:tx>
        <c:rich>
          <a:bodyPr/>
          <a:lstStyle/>
          <a:p>
            <a:pPr>
              <a:defRPr/>
            </a:pPr>
            <a:r>
              <a:rPr lang="en-US" dirty="0"/>
              <a:t>2017 Projected Expenses</a:t>
            </a:r>
          </a:p>
        </c:rich>
      </c:tx>
      <c:overlay val="0"/>
    </c:title>
    <c:autoTitleDeleted val="0"/>
    <c:view3D>
      <c:rotX val="30"/>
      <c:rotY val="0"/>
      <c:rAngAx val="0"/>
    </c:view3D>
    <c:floor>
      <c:thickness val="0"/>
    </c:floor>
    <c:sideWall>
      <c:thickness val="0"/>
    </c:sideWall>
    <c:backWall>
      <c:thickness val="0"/>
    </c:backWall>
    <c:plotArea>
      <c:layout/>
      <c:pie3DChart>
        <c:varyColors val="1"/>
        <c:ser>
          <c:idx val="0"/>
          <c:order val="0"/>
          <c:tx>
            <c:strRef>
              <c:f>Sheet1!$B$1</c:f>
              <c:strCache>
                <c:ptCount val="1"/>
                <c:pt idx="0">
                  <c:v>2016 Projected Expenses</c:v>
                </c:pt>
              </c:strCache>
            </c:strRef>
          </c:tx>
          <c:cat>
            <c:strRef>
              <c:f>Sheet1!$A$2:$A$8</c:f>
              <c:strCache>
                <c:ptCount val="7"/>
                <c:pt idx="0">
                  <c:v>Mortgage</c:v>
                </c:pt>
                <c:pt idx="1">
                  <c:v>Building Maintenance</c:v>
                </c:pt>
                <c:pt idx="2">
                  <c:v>Evangelism</c:v>
                </c:pt>
                <c:pt idx="3">
                  <c:v>Administrative</c:v>
                </c:pt>
                <c:pt idx="4">
                  <c:v>Benevolence</c:v>
                </c:pt>
                <c:pt idx="5">
                  <c:v>Other</c:v>
                </c:pt>
                <c:pt idx="6">
                  <c:v>Education</c:v>
                </c:pt>
              </c:strCache>
            </c:strRef>
          </c:cat>
          <c:val>
            <c:numRef>
              <c:f>Sheet1!$B$2:$B$8</c:f>
              <c:numCache>
                <c:formatCode>General</c:formatCode>
                <c:ptCount val="7"/>
                <c:pt idx="0">
                  <c:v>108315.6</c:v>
                </c:pt>
                <c:pt idx="1">
                  <c:v>120000</c:v>
                </c:pt>
                <c:pt idx="2">
                  <c:v>278000</c:v>
                </c:pt>
                <c:pt idx="3">
                  <c:v>20000</c:v>
                </c:pt>
                <c:pt idx="4">
                  <c:v>10000</c:v>
                </c:pt>
                <c:pt idx="5" formatCode="#,##0.00">
                  <c:v>7500</c:v>
                </c:pt>
                <c:pt idx="6">
                  <c:v>23000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A269-4CD0-9A39-2D69B9090AF5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  <c:showLeaderLines val="1"/>
        </c:dLbls>
      </c:pie3DChart>
    </c:plotArea>
    <c:legend>
      <c:legendPos val="r"/>
      <c:overlay val="0"/>
    </c:legend>
    <c:plotVisOnly val="1"/>
    <c:dispBlanksAs val="gap"/>
    <c:showDLblsOverMax val="0"/>
  </c:chart>
  <c:txPr>
    <a:bodyPr/>
    <a:lstStyle/>
    <a:p>
      <a:pPr>
        <a:defRPr sz="1800"/>
      </a:pPr>
      <a:endParaRPr lang="en-US"/>
    </a:p>
  </c:txPr>
  <c:externalData r:id="rId1">
    <c:autoUpdate val="0"/>
  </c:externalData>
  <c:userShapes r:id="rId2"/>
</c:chartSpac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0.24025</cdr:x>
      <cdr:y>0.22432</cdr:y>
    </cdr:from>
    <cdr:to>
      <cdr:x>0.35233</cdr:x>
      <cdr:y>0.31785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977168" y="1015252"/>
          <a:ext cx="922338" cy="42331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0.43317</cdr:x>
      <cdr:y>0.28444</cdr:y>
    </cdr:from>
    <cdr:to>
      <cdr:x>0.58566</cdr:x>
      <cdr:y>0.38799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3564798" y="1287378"/>
          <a:ext cx="1254985" cy="468665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0.55076</cdr:x>
      <cdr:y>0.46482</cdr:y>
    </cdr:from>
    <cdr:to>
      <cdr:x>0.64813</cdr:x>
      <cdr:y>0.55835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4532497" y="2103761"/>
          <a:ext cx="801376" cy="42331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0.25926</cdr:x>
      <cdr:y>0</cdr:y>
    </cdr:from>
    <cdr:to>
      <cdr:x>0.71605</cdr:x>
      <cdr:y>0.11785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2133600" y="0"/>
          <a:ext cx="3759200" cy="533400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none" rtlCol="0"/>
        <a:lstStyle xmlns:a="http://schemas.openxmlformats.org/drawingml/2006/main"/>
        <a:p xmlns:a="http://schemas.openxmlformats.org/drawingml/2006/main">
          <a:r>
            <a:rPr lang="en-US" sz="2800" dirty="0">
              <a:latin typeface="Cambria" panose="02040503050406030204" pitchFamily="18" charset="0"/>
            </a:rPr>
            <a:t>Total Expenses $556,800</a:t>
          </a:r>
        </a:p>
      </cdr:txBody>
    </cdr:sp>
  </cdr:relSizeAnchor>
</c:userShapes>
</file>

<file path=ppt/drawings/drawing2.xml><?xml version="1.0" encoding="utf-8"?>
<c:userShapes xmlns:c="http://schemas.openxmlformats.org/drawingml/2006/chart">
  <cdr:relSizeAnchor xmlns:cdr="http://schemas.openxmlformats.org/drawingml/2006/chartDrawing">
    <cdr:from>
      <cdr:x>0.19799</cdr:x>
      <cdr:y>0.57171</cdr:y>
    </cdr:from>
    <cdr:to>
      <cdr:x>0.34681</cdr:x>
      <cdr:y>0.62516</cdr:y>
    </cdr:to>
    <cdr:sp macro="" textlink="">
      <cdr:nvSpPr>
        <cdr:cNvPr id="2" name="TextBox 1"/>
        <cdr:cNvSpPr txBox="1"/>
      </cdr:nvSpPr>
      <cdr:spPr>
        <a:xfrm xmlns:a="http://schemas.openxmlformats.org/drawingml/2006/main">
          <a:off x="1629401" y="2587545"/>
          <a:ext cx="1224744" cy="241892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0.23841</cdr:x>
      <cdr:y>0.26774</cdr:y>
    </cdr:from>
    <cdr:to>
      <cdr:x>0.33028</cdr:x>
      <cdr:y>0.33455</cdr:y>
    </cdr:to>
    <cdr:sp macro="" textlink="">
      <cdr:nvSpPr>
        <cdr:cNvPr id="3" name="TextBox 2"/>
        <cdr:cNvSpPr txBox="1"/>
      </cdr:nvSpPr>
      <cdr:spPr>
        <a:xfrm xmlns:a="http://schemas.openxmlformats.org/drawingml/2006/main">
          <a:off x="1962048" y="1211788"/>
          <a:ext cx="756015" cy="302364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0.36151</cdr:x>
      <cdr:y>0.27108</cdr:y>
    </cdr:from>
    <cdr:to>
      <cdr:x>0.51952</cdr:x>
      <cdr:y>0.34457</cdr:y>
    </cdr:to>
    <cdr:sp macro="" textlink="">
      <cdr:nvSpPr>
        <cdr:cNvPr id="4" name="TextBox 3"/>
        <cdr:cNvSpPr txBox="1"/>
      </cdr:nvSpPr>
      <cdr:spPr>
        <a:xfrm xmlns:a="http://schemas.openxmlformats.org/drawingml/2006/main">
          <a:off x="2975108" y="1226906"/>
          <a:ext cx="1300345" cy="33260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  <cdr:relSizeAnchor xmlns:cdr="http://schemas.openxmlformats.org/drawingml/2006/chartDrawing">
    <cdr:from>
      <cdr:x>0.4938</cdr:x>
      <cdr:y>0.46816</cdr:y>
    </cdr:from>
    <cdr:to>
      <cdr:x>0.63711</cdr:x>
      <cdr:y>0.52161</cdr:y>
    </cdr:to>
    <cdr:sp macro="" textlink="">
      <cdr:nvSpPr>
        <cdr:cNvPr id="5" name="TextBox 4"/>
        <cdr:cNvSpPr txBox="1"/>
      </cdr:nvSpPr>
      <cdr:spPr>
        <a:xfrm xmlns:a="http://schemas.openxmlformats.org/drawingml/2006/main">
          <a:off x="4063769" y="2118881"/>
          <a:ext cx="1179383" cy="241891"/>
        </a:xfrm>
        <a:prstGeom xmlns:a="http://schemas.openxmlformats.org/drawingml/2006/main" prst="rect">
          <a:avLst/>
        </a:prstGeom>
      </cdr:spPr>
      <cdr:txBody>
        <a:bodyPr xmlns:a="http://schemas.openxmlformats.org/drawingml/2006/main" vertOverflow="clip" wrap="square" rtlCol="0"/>
        <a:lstStyle xmlns:a="http://schemas.openxmlformats.org/drawingml/2006/main"/>
        <a:p xmlns:a="http://schemas.openxmlformats.org/drawingml/2006/main">
          <a:endParaRPr lang="en-US" sz="1100" dirty="0"/>
        </a:p>
      </cdr:txBody>
    </cdr:sp>
  </cdr:relSizeAnchor>
</c:userShape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5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A1B5F0E-1260-BD48-86DB-B731E7025AB5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5F8A3152-3E4B-8E48-B7E8-A9AA1882FFB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92787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4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5CE2FF4-7966-5E45-BE6C-DFB0F86CE73C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C521F167-F7F5-F543-A6C8-B56607371F4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090373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DD0E5-7B06-4543-A788-FB5F681A81B4}" type="slidenum">
              <a:rPr lang="en-US" smtClean="0">
                <a:solidFill>
                  <a:prstClr val="black"/>
                </a:solidFill>
              </a:rPr>
              <a:pPr/>
              <a:t>12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9742712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24DD0E5-7B06-4543-A788-FB5F681A81B4}" type="slidenum">
              <a:rPr lang="en-US" smtClean="0">
                <a:solidFill>
                  <a:prstClr val="black"/>
                </a:solidFill>
              </a:rPr>
              <a:pPr/>
              <a:t>13</a:t>
            </a:fld>
            <a:endParaRPr lang="en-US">
              <a:solidFill>
                <a:prstClr val="black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4997182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0927682"/>
      </p:ext>
    </p:extLst>
  </p:cSld>
  <p:clrMapOvr>
    <a:masterClrMapping/>
  </p:clrMapOvr>
  <p:transition>
    <p:wipe dir="r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7287297"/>
      </p:ext>
    </p:extLst>
  </p:cSld>
  <p:clrMapOvr>
    <a:masterClrMapping/>
  </p:clrMapOvr>
  <p:transition>
    <p:wipe dir="r"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1161612"/>
      </p:ext>
    </p:extLst>
  </p:cSld>
  <p:clrMapOvr>
    <a:masterClrMapping/>
  </p:clrMapOvr>
  <p:transition>
    <p:wipe dir="r"/>
  </p:transition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">
  <p:cSld name="1_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68A447C-9342-214B-8343-31ACDD30F744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7D16F9A-A920-344C-893B-EC93B7051A25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3437352"/>
      </p:ext>
    </p:extLst>
  </p:cSld>
  <p:clrMapOvr>
    <a:masterClrMapping/>
  </p:clrMapOvr>
  <p:transition>
    <p:wipe dir="r"/>
  </p:transition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141250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199846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417347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4283115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1116768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2248893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81864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21730" y="275578"/>
            <a:ext cx="4865069" cy="5850585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27949546"/>
      </p:ext>
    </p:extLst>
  </p:cSld>
  <p:clrMapOvr>
    <a:masterClrMapping/>
  </p:clrMapOvr>
  <p:transition>
    <p:wipe dir="r"/>
  </p:transition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541219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5661758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751281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5865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381764"/>
      </p:ext>
    </p:extLst>
  </p:cSld>
  <p:clrMapOvr>
    <a:masterClrMapping/>
  </p:clrMapOvr>
  <p:transition>
    <p:wipe dir="r"/>
  </p:transition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308213"/>
      </p:ext>
    </p:extLst>
  </p:cSld>
  <p:clrMapOvr>
    <a:masterClrMapping/>
  </p:clrMapOvr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471845"/>
      </p:ext>
    </p:extLst>
  </p:cSld>
  <p:clrMapOvr>
    <a:masterClrMapping/>
  </p:clrMapOvr>
  <p:transition>
    <p:wipe dir="r"/>
  </p:transition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79745515"/>
      </p:ext>
    </p:extLst>
  </p:cSld>
  <p:clrMapOvr>
    <a:masterClrMapping/>
  </p:clrMapOvr>
  <p:transition>
    <p:wipe dir="r"/>
  </p:transition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47404219"/>
      </p:ext>
    </p:extLst>
  </p:cSld>
  <p:clrMapOvr>
    <a:masterClrMapping/>
  </p:clrMapOvr>
  <p:transition>
    <p:wipe dir="r"/>
  </p:transition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11966520"/>
      </p:ext>
    </p:extLst>
  </p:cSld>
  <p:clrMapOvr>
    <a:masterClrMapping/>
  </p:clrMapOvr>
  <p:transition>
    <p:wipe dir="r"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93249498"/>
      </p:ext>
    </p:extLst>
  </p:cSld>
  <p:clrMapOvr>
    <a:masterClrMapping/>
  </p:clrMapOvr>
  <p:transition>
    <p:wipe dir="r"/>
  </p:transition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6784172"/>
      </p:ext>
    </p:extLst>
  </p:cSld>
  <p:clrMapOvr>
    <a:masterClrMapping/>
  </p:clrMapOvr>
  <p:transition>
    <p:wipe dir="r"/>
  </p:transition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167414"/>
      </p:ext>
    </p:extLst>
  </p:cSld>
  <p:clrMapOvr>
    <a:masterClrMapping/>
  </p:clrMapOvr>
  <p:transition>
    <p:wipe dir="r"/>
  </p:transition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80538352"/>
      </p:ext>
    </p:extLst>
  </p:cSld>
  <p:clrMapOvr>
    <a:masterClrMapping/>
  </p:clrMapOvr>
  <p:transition>
    <p:wipe dir="r"/>
  </p:transition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9360936"/>
      </p:ext>
    </p:extLst>
  </p:cSld>
  <p:clrMapOvr>
    <a:masterClrMapping/>
  </p:clrMapOvr>
  <p:transition>
    <p:wipe dir="r"/>
  </p:transition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99939751"/>
      </p:ext>
    </p:extLst>
  </p:cSld>
  <p:clrMapOvr>
    <a:masterClrMapping/>
  </p:clrMapOvr>
  <p:transition>
    <p:wipe dir="r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13736691"/>
      </p:ext>
    </p:extLst>
  </p:cSld>
  <p:clrMapOvr>
    <a:masterClrMapping/>
  </p:clrMapOvr>
  <p:transition>
    <p:wipe dir="r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2307971"/>
      </p:ext>
    </p:extLst>
  </p:cSld>
  <p:clrMapOvr>
    <a:masterClrMapping/>
  </p:clrMapOvr>
  <p:transition>
    <p:wipe dir="r"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8773941"/>
      </p:ext>
    </p:extLst>
  </p:cSld>
  <p:clrMapOvr>
    <a:masterClrMapping/>
  </p:clrMapOvr>
  <p:transition>
    <p:wipe dir="r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52428920"/>
      </p:ext>
    </p:extLst>
  </p:cSld>
  <p:clrMapOvr>
    <a:masterClrMapping/>
  </p:clrMapOvr>
  <p:transition>
    <p:wipe dir="r"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26729903"/>
      </p:ext>
    </p:extLst>
  </p:cSld>
  <p:clrMapOvr>
    <a:masterClrMapping/>
  </p:clrMapOvr>
  <p:transition>
    <p:wipe dir="r"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9661548"/>
      </p:ext>
    </p:extLst>
  </p:cSld>
  <p:clrMapOvr>
    <a:masterClrMapping/>
  </p:clrMapOvr>
  <p:transition>
    <p:wipe dir="r"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1.jpg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0.xml"/><Relationship Id="rId13" Type="http://schemas.openxmlformats.org/officeDocument/2006/relationships/image" Target="../media/image2.jpg"/><Relationship Id="rId3" Type="http://schemas.openxmlformats.org/officeDocument/2006/relationships/slideLayout" Target="../slideLayouts/slideLayout15.xml"/><Relationship Id="rId7" Type="http://schemas.openxmlformats.org/officeDocument/2006/relationships/slideLayout" Target="../slideLayouts/slideLayout19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4.xml"/><Relationship Id="rId1" Type="http://schemas.openxmlformats.org/officeDocument/2006/relationships/slideLayout" Target="../slideLayouts/slideLayout13.xml"/><Relationship Id="rId6" Type="http://schemas.openxmlformats.org/officeDocument/2006/relationships/slideLayout" Target="../slideLayouts/slideLayout18.xml"/><Relationship Id="rId11" Type="http://schemas.openxmlformats.org/officeDocument/2006/relationships/slideLayout" Target="../slideLayouts/slideLayout23.xml"/><Relationship Id="rId5" Type="http://schemas.openxmlformats.org/officeDocument/2006/relationships/slideLayout" Target="../slideLayouts/slideLayout17.xml"/><Relationship Id="rId10" Type="http://schemas.openxmlformats.org/officeDocument/2006/relationships/slideLayout" Target="../slideLayouts/slideLayout22.xml"/><Relationship Id="rId4" Type="http://schemas.openxmlformats.org/officeDocument/2006/relationships/slideLayout" Target="../slideLayouts/slideLayout16.xml"/><Relationship Id="rId9" Type="http://schemas.openxmlformats.org/officeDocument/2006/relationships/slideLayout" Target="../slideLayouts/slideLayout21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1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26.xml"/><Relationship Id="rId7" Type="http://schemas.openxmlformats.org/officeDocument/2006/relationships/slideLayout" Target="../slideLayouts/slideLayout30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5.xml"/><Relationship Id="rId1" Type="http://schemas.openxmlformats.org/officeDocument/2006/relationships/slideLayout" Target="../slideLayouts/slideLayout24.xml"/><Relationship Id="rId6" Type="http://schemas.openxmlformats.org/officeDocument/2006/relationships/slideLayout" Target="../slideLayouts/slideLayout29.xml"/><Relationship Id="rId11" Type="http://schemas.openxmlformats.org/officeDocument/2006/relationships/slideLayout" Target="../slideLayouts/slideLayout34.xml"/><Relationship Id="rId5" Type="http://schemas.openxmlformats.org/officeDocument/2006/relationships/slideLayout" Target="../slideLayouts/slideLayout28.xml"/><Relationship Id="rId10" Type="http://schemas.openxmlformats.org/officeDocument/2006/relationships/slideLayout" Target="../slideLayouts/slideLayout33.xml"/><Relationship Id="rId4" Type="http://schemas.openxmlformats.org/officeDocument/2006/relationships/slideLayout" Target="../slideLayouts/slideLayout27.xml"/><Relationship Id="rId9" Type="http://schemas.openxmlformats.org/officeDocument/2006/relationships/slideLayout" Target="../slideLayouts/slideLayout32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story 2.jpg"/>
          <p:cNvPicPr>
            <a:picLocks noChangeAspect="1"/>
          </p:cNvPicPr>
          <p:nvPr userDrawn="1"/>
        </p:nvPicPr>
        <p:blipFill>
          <a:blip r:embed="rId1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3821730" y="274638"/>
            <a:ext cx="4865069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3821730" y="1600200"/>
            <a:ext cx="4865069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165827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rgbClr val="F4CC53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rgbClr val="F4CC53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rgbClr val="F4CC53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rgbClr val="F4CC53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rgbClr val="F4CC53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rgbClr val="F4CC53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 descr="elders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5947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401854"/>
            <a:ext cx="8229600" cy="309126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7CE5CEA-FA88-9340-8897-9603F6A45E9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937EA2F-F924-7C40-BE38-770BBD9A6909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649642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4" r:id="rId1"/>
    <p:sldLayoutId id="2147483675" r:id="rId2"/>
    <p:sldLayoutId id="2147483676" r:id="rId3"/>
    <p:sldLayoutId id="2147483677" r:id="rId4"/>
    <p:sldLayoutId id="2147483678" r:id="rId5"/>
    <p:sldLayoutId id="2147483679" r:id="rId6"/>
    <p:sldLayoutId id="2147483680" r:id="rId7"/>
    <p:sldLayoutId id="2147483681" r:id="rId8"/>
    <p:sldLayoutId id="2147483682" r:id="rId9"/>
    <p:sldLayoutId id="2147483683" r:id="rId10"/>
    <p:sldLayoutId id="2147483684" r:id="rId11"/>
  </p:sldLayoutIdLst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>
        <p:tmplLst>
          <p:tmpl lvl="1">
            <p:tnLst>
              <p:par>
                <p:cTn presetID="22" presetClass="entr" presetSubtype="8" fill="hold" nodeType="click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2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3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4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  <p:tmpl lvl="5">
            <p:tnLst>
              <p:par>
                <p:cTn presetID="22" presetClass="entr" presetSubtype="8" fill="hold" nodeType="withEffect">
                  <p:stCondLst>
                    <p:cond delay="0"/>
                  </p:stCondLst>
                  <p:childTnLst>
                    <p:set>
                      <p:cBhvr>
                        <p:cTn dur="1" fill="hold">
                          <p:stCondLst>
                            <p:cond delay="0"/>
                          </p:stCondLst>
                        </p:cTn>
                        <p:tgtEl>
                          <p:spTgt spid="3"/>
                        </p:tgtEl>
                        <p:attrNameLst>
                          <p:attrName>style.visibility</p:attrName>
                        </p:attrNameLst>
                      </p:cBhvr>
                      <p:to>
                        <p:strVal val="visible"/>
                      </p:to>
                    </p:set>
                    <p:animEffect transition="in" filter="wipe(left)">
                      <p:cBhvr>
                        <p:cTn dur="500"/>
                        <p:tgtEl>
                          <p:spTgt spid="3"/>
                        </p:tgtEl>
                      </p:cBhvr>
                    </p:animEffect>
                  </p:childTnLst>
                </p:cTn>
              </p:par>
            </p:tnLst>
          </p:tmpl>
        </p:tmplLst>
      </p:bldP>
    </p:bldLst>
  </p:timing>
  <p:txStyles>
    <p:titleStyle>
      <a:lvl1pPr algn="l" defTabSz="457200" rtl="0" eaLnBrk="1" latinLnBrk="0" hangingPunct="1">
        <a:spcBef>
          <a:spcPct val="0"/>
        </a:spcBef>
        <a:buNone/>
        <a:defRPr sz="3600" b="1" kern="1200">
          <a:solidFill>
            <a:schemeClr val="tx1"/>
          </a:solidFill>
          <a:latin typeface="Cambria"/>
          <a:ea typeface="+mj-ea"/>
          <a:cs typeface="Cambria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b="1" kern="1200">
          <a:solidFill>
            <a:schemeClr val="tx1"/>
          </a:solidFill>
          <a:latin typeface="Cambria"/>
          <a:ea typeface="+mn-ea"/>
          <a:cs typeface="Cambria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b="1" kern="1200">
          <a:solidFill>
            <a:schemeClr val="tx1"/>
          </a:solidFill>
          <a:latin typeface="Cambria"/>
          <a:ea typeface="+mn-ea"/>
          <a:cs typeface="Cambria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b="1" kern="1200">
          <a:solidFill>
            <a:schemeClr val="tx1"/>
          </a:solidFill>
          <a:latin typeface="Cambria"/>
          <a:ea typeface="+mn-ea"/>
          <a:cs typeface="Cambria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b="1" kern="1200">
          <a:solidFill>
            <a:schemeClr val="tx1"/>
          </a:solidFill>
          <a:latin typeface="Cambria"/>
          <a:ea typeface="+mn-ea"/>
          <a:cs typeface="Cambria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FC1003-1BCB-114E-AA28-716A61256ABA}" type="datetimeFigureOut">
              <a:rPr lang="en-US" smtClean="0"/>
              <a:t>1/1/2017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097DC0-28AF-4247-93EB-28B3069C11EE}" type="slidenum">
              <a:rPr lang="en-US" smtClean="0"/>
              <a:t>‹#›</a:t>
            </a:fld>
            <a:endParaRPr lang="en-US"/>
          </a:p>
        </p:txBody>
      </p:sp>
      <p:pic>
        <p:nvPicPr>
          <p:cNvPr id="7" name="Picture 6" descr="story 2.jpg"/>
          <p:cNvPicPr>
            <a:picLocks noChangeAspect="1"/>
          </p:cNvPicPr>
          <p:nvPr userDrawn="1"/>
        </p:nvPicPr>
        <p:blipFill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767200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86" r:id="rId1"/>
    <p:sldLayoutId id="2147483687" r:id="rId2"/>
    <p:sldLayoutId id="2147483688" r:id="rId3"/>
    <p:sldLayoutId id="2147483689" r:id="rId4"/>
    <p:sldLayoutId id="2147483690" r:id="rId5"/>
    <p:sldLayoutId id="2147483691" r:id="rId6"/>
    <p:sldLayoutId id="2147483692" r:id="rId7"/>
    <p:sldLayoutId id="2147483693" r:id="rId8"/>
    <p:sldLayoutId id="2147483694" r:id="rId9"/>
    <p:sldLayoutId id="2147483695" r:id="rId10"/>
    <p:sldLayoutId id="2147483696" r:id="rId11"/>
  </p:sldLayoutIdLst>
  <p:transition>
    <p:wipe dir="r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0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3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6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2" presetClass="entr" presetSubtype="8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19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13.xm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5.xml"/><Relationship Id="rId4" Type="http://schemas.openxmlformats.org/officeDocument/2006/relationships/chart" Target="../charts/chart3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image" Target="../media/image4.jpg"/><Relationship Id="rId1" Type="http://schemas.openxmlformats.org/officeDocument/2006/relationships/slideLayout" Target="../slideLayouts/slideLayout25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g"/><Relationship Id="rId1" Type="http://schemas.openxmlformats.org/officeDocument/2006/relationships/slideLayout" Target="../slideLayouts/slideLayout30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g"/><Relationship Id="rId1" Type="http://schemas.openxmlformats.org/officeDocument/2006/relationships/slideLayout" Target="../slideLayouts/slideLayout30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0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444722100"/>
      </p:ext>
    </p:extLst>
  </p:cSld>
  <p:clrMapOvr>
    <a:masterClrMapping/>
  </p:clrMapOvr>
  <p:transition>
    <p:wipe dir="r"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Reflection on Elders 2016 Plan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01854"/>
            <a:ext cx="8382000" cy="3091267"/>
          </a:xfrm>
        </p:spPr>
        <p:txBody>
          <a:bodyPr>
            <a:noAutofit/>
          </a:bodyPr>
          <a:lstStyle/>
          <a:p>
            <a:r>
              <a:rPr lang="en-US" sz="2800" dirty="0"/>
              <a:t>Elders meet every Wednesday night at 5:30 p.m.</a:t>
            </a:r>
          </a:p>
          <a:p>
            <a:r>
              <a:rPr lang="en-US" sz="2800" dirty="0"/>
              <a:t>On the last Wednesday of each month, the elders identify members who are lacking in attendance. </a:t>
            </a:r>
          </a:p>
          <a:p>
            <a:r>
              <a:rPr lang="en-US" sz="2800" dirty="0"/>
              <a:t>On the first Wednesday night of each month, the elders report on those members.</a:t>
            </a:r>
          </a:p>
        </p:txBody>
      </p:sp>
    </p:spTree>
    <p:extLst>
      <p:ext uri="{BB962C8B-B14F-4D97-AF65-F5344CB8AC3E}">
        <p14:creationId xmlns:p14="http://schemas.microsoft.com/office/powerpoint/2010/main" val="34814918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ere_our_church_is_going-background-still-4x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1" r="25303" b="3590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69805"/>
            <a:ext cx="7772400" cy="1107047"/>
          </a:xfrm>
        </p:spPr>
        <p:txBody>
          <a:bodyPr/>
          <a:lstStyle/>
          <a:p>
            <a:r>
              <a:rPr lang="en-US" dirty="0"/>
              <a:t>East Shelby Church Finances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 flipH="1" flipV="1">
            <a:off x="-651253" y="5750001"/>
            <a:ext cx="341908" cy="45719"/>
          </a:xfrm>
        </p:spPr>
        <p:txBody>
          <a:bodyPr>
            <a:normAutofit fontScale="25000" lnSpcReduction="20000"/>
          </a:bodyPr>
          <a:lstStyle/>
          <a:p>
            <a:endParaRPr lang="en-US" dirty="0"/>
          </a:p>
        </p:txBody>
      </p:sp>
      <p:graphicFrame>
        <p:nvGraphicFramePr>
          <p:cNvPr id="4" name="Chart 3"/>
          <p:cNvGraphicFramePr/>
          <p:nvPr>
            <p:extLst/>
          </p:nvPr>
        </p:nvGraphicFramePr>
        <p:xfrm>
          <a:off x="1524000" y="2080765"/>
          <a:ext cx="6096000" cy="4064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345887130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ere_our_church_is_going-background-still-4x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1" r="25303" b="35909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>
                <a:latin typeface="Cambria"/>
                <a:cs typeface="Cambria"/>
              </a:rPr>
              <a:t>East Shelby Church</a:t>
            </a:r>
            <a:br>
              <a:rPr lang="en-US" b="1" dirty="0">
                <a:latin typeface="Cambria"/>
                <a:cs typeface="Cambria"/>
              </a:rPr>
            </a:br>
            <a:r>
              <a:rPr lang="en-US" b="1" dirty="0">
                <a:latin typeface="Cambria"/>
                <a:cs typeface="Cambria"/>
              </a:rPr>
              <a:t>2016 Expenses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1655526437"/>
      </p:ext>
    </p:extLst>
  </p:cSld>
  <p:clrMapOvr>
    <a:masterClrMapping/>
  </p:clrMapOvr>
  <p:transition>
    <p:wipe dir="r"/>
  </p:transition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ere_our_church_is_going-background-still-4x3.jpg"/>
          <p:cNvPicPr>
            <a:picLocks noChangeAspect="1"/>
          </p:cNvPicPr>
          <p:nvPr/>
        </p:nvPicPr>
        <p:blipFill rotWithShape="1"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1" r="25303" b="35909"/>
          <a:stretch/>
        </p:blipFill>
        <p:spPr>
          <a:xfrm>
            <a:off x="0" y="-1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/>
                <a:cs typeface="Cambria"/>
              </a:rPr>
              <a:t>East Shelby Church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  <p:extLst>
      <p:ext uri="{BB962C8B-B14F-4D97-AF65-F5344CB8AC3E}">
        <p14:creationId xmlns:p14="http://schemas.microsoft.com/office/powerpoint/2010/main" val="2142060973"/>
      </p:ext>
    </p:extLst>
  </p:cSld>
  <p:clrMapOvr>
    <a:masterClrMapping/>
  </p:clrMapOvr>
  <p:transition>
    <p:wipe dir="r"/>
  </p:transition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Picture 4" descr="where_our_church_is_going-background-still-4x3.jpg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606" t="1" r="25303" b="35909"/>
          <a:stretch/>
        </p:blipFill>
        <p:spPr>
          <a:xfrm>
            <a:off x="0" y="0"/>
            <a:ext cx="9144000" cy="6858001"/>
          </a:xfrm>
          <a:prstGeom prst="rect">
            <a:avLst/>
          </a:prstGeom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b="1" dirty="0">
                <a:latin typeface="Cambria"/>
                <a:cs typeface="Cambria"/>
              </a:rPr>
              <a:t>East Shelby Church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/>
          </p:nvPr>
        </p:nvGraphicFramePr>
        <p:xfrm>
          <a:off x="457200" y="1600200"/>
          <a:ext cx="8229600" cy="452596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  <p:extLst>
      <p:ext uri="{BB962C8B-B14F-4D97-AF65-F5344CB8AC3E}">
        <p14:creationId xmlns:p14="http://schemas.microsoft.com/office/powerpoint/2010/main" val="2706277668"/>
      </p:ext>
    </p:extLst>
  </p:cSld>
  <p:clrMapOvr>
    <a:masterClrMapping/>
  </p:clrMapOvr>
  <p:transition>
    <p:wipe dir="r"/>
  </p:transition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story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02409495"/>
      </p:ext>
    </p:extLst>
  </p:cSld>
  <p:clrMapOvr>
    <a:masterClrMapping/>
  </p:clrMapOvr>
  <p:transition>
    <p:wipe dir="r"/>
  </p:transition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21730" y="552230"/>
            <a:ext cx="4865069" cy="5781020"/>
          </a:xfrm>
        </p:spPr>
        <p:txBody>
          <a:bodyPr/>
          <a:lstStyle/>
          <a:p>
            <a:r>
              <a:rPr lang="en-US" dirty="0">
                <a:solidFill>
                  <a:schemeClr val="bg1"/>
                </a:solidFill>
              </a:rPr>
              <a:t>January 22, 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Beginning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Story</a:t>
            </a:r>
          </a:p>
          <a:p>
            <a:r>
              <a:rPr lang="en-US" dirty="0">
                <a:solidFill>
                  <a:schemeClr val="bg1"/>
                </a:solidFill>
              </a:rPr>
              <a:t>February 26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The Terrible Lie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A new beginning </a:t>
            </a:r>
          </a:p>
          <a:p>
            <a:r>
              <a:rPr lang="en-US" dirty="0">
                <a:solidFill>
                  <a:schemeClr val="bg1"/>
                </a:solidFill>
              </a:rPr>
              <a:t>March 26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Praise &amp; Prayer</a:t>
            </a:r>
          </a:p>
          <a:p>
            <a:pPr lvl="1"/>
            <a:r>
              <a:rPr lang="en-US" dirty="0">
                <a:solidFill>
                  <a:schemeClr val="bg1"/>
                </a:solidFill>
              </a:rPr>
              <a:t>Stairway to Heaven ( Tower of Babel)</a:t>
            </a:r>
          </a:p>
          <a:p>
            <a:pPr marL="0" indent="0">
              <a:buNone/>
            </a:pP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21396824"/>
      </p:ext>
    </p:extLst>
  </p:cSld>
  <p:clrMapOvr>
    <a:masterClrMapping/>
  </p:clrMapOvr>
  <p:transition>
    <p:wipe dir="r"/>
  </p:transition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21730" y="566036"/>
            <a:ext cx="4865069" cy="5863854"/>
          </a:xfrm>
        </p:spPr>
        <p:txBody>
          <a:bodyPr>
            <a:normAutofit fontScale="92500"/>
          </a:bodyPr>
          <a:lstStyle/>
          <a:p>
            <a:r>
              <a:rPr lang="en-US" dirty="0">
                <a:solidFill>
                  <a:srgbClr val="FFFFFF"/>
                </a:solidFill>
              </a:rPr>
              <a:t>April 23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Son of Laughter (Isaac)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Girl No One Wanted (Leah)</a:t>
            </a:r>
          </a:p>
          <a:p>
            <a:r>
              <a:rPr lang="en-US" dirty="0">
                <a:solidFill>
                  <a:srgbClr val="FFFFFF"/>
                </a:solidFill>
              </a:rPr>
              <a:t>May 28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Forgiving Prince (Joseph)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God to the Rescue (Moses and Israel)</a:t>
            </a:r>
          </a:p>
          <a:p>
            <a:r>
              <a:rPr lang="en-US" dirty="0">
                <a:solidFill>
                  <a:srgbClr val="FFFFFF"/>
                </a:solidFill>
              </a:rPr>
              <a:t>June 25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Ten Ways to be Perfect ( 10 Commandments)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Warrior Leader ( Joshua)</a:t>
            </a:r>
          </a:p>
        </p:txBody>
      </p:sp>
    </p:spTree>
    <p:extLst>
      <p:ext uri="{BB962C8B-B14F-4D97-AF65-F5344CB8AC3E}">
        <p14:creationId xmlns:p14="http://schemas.microsoft.com/office/powerpoint/2010/main" val="3082668485"/>
      </p:ext>
    </p:extLst>
  </p:cSld>
  <p:clrMapOvr>
    <a:masterClrMapping/>
  </p:clrMapOvr>
  <p:transition>
    <p:wipe dir="r"/>
  </p:transition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21730" y="552230"/>
            <a:ext cx="4865069" cy="5573934"/>
          </a:xfrm>
        </p:spPr>
        <p:txBody>
          <a:bodyPr>
            <a:normAutofit fontScale="92500" lnSpcReduction="10000"/>
          </a:bodyPr>
          <a:lstStyle/>
          <a:p>
            <a:r>
              <a:rPr lang="en-US" dirty="0">
                <a:solidFill>
                  <a:srgbClr val="FFFFFF"/>
                </a:solidFill>
              </a:rPr>
              <a:t>July 23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Unexpected King (David)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Young Hero and the Horrible Giant</a:t>
            </a:r>
          </a:p>
          <a:p>
            <a:r>
              <a:rPr lang="en-US" dirty="0">
                <a:solidFill>
                  <a:srgbClr val="FFFFFF"/>
                </a:solidFill>
              </a:rPr>
              <a:t>August 27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Troubler of Israel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Little Girl and the Proud General</a:t>
            </a:r>
          </a:p>
          <a:p>
            <a:r>
              <a:rPr lang="en-US" dirty="0">
                <a:solidFill>
                  <a:srgbClr val="FFFFFF"/>
                </a:solidFill>
              </a:rPr>
              <a:t>September 24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Praise &amp; Prayer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Secret Rescue Plan (Isaiah)</a:t>
            </a:r>
          </a:p>
        </p:txBody>
      </p:sp>
    </p:spTree>
    <p:extLst>
      <p:ext uri="{BB962C8B-B14F-4D97-AF65-F5344CB8AC3E}">
        <p14:creationId xmlns:p14="http://schemas.microsoft.com/office/powerpoint/2010/main" val="297929440"/>
      </p:ext>
    </p:extLst>
  </p:cSld>
  <p:clrMapOvr>
    <a:masterClrMapping/>
  </p:clrMapOvr>
  <p:transition>
    <p:wipe dir="r"/>
  </p:transition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tent Placeholder 7"/>
          <p:cNvSpPr>
            <a:spLocks noGrp="1"/>
          </p:cNvSpPr>
          <p:nvPr>
            <p:ph idx="1"/>
          </p:nvPr>
        </p:nvSpPr>
        <p:spPr>
          <a:xfrm>
            <a:off x="3821730" y="579842"/>
            <a:ext cx="4865069" cy="5546322"/>
          </a:xfrm>
        </p:spPr>
        <p:txBody>
          <a:bodyPr/>
          <a:lstStyle/>
          <a:p>
            <a:r>
              <a:rPr lang="en-US" dirty="0">
                <a:solidFill>
                  <a:srgbClr val="FFFFFF"/>
                </a:solidFill>
              </a:rPr>
              <a:t>October 22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The Homeless Prophet (Daniel)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Faith under Fire</a:t>
            </a:r>
          </a:p>
          <a:p>
            <a:r>
              <a:rPr lang="en-US" dirty="0">
                <a:solidFill>
                  <a:srgbClr val="FFFFFF"/>
                </a:solidFill>
              </a:rPr>
              <a:t>November 26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God’s Messenger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 King is Born ( Jesus)</a:t>
            </a:r>
          </a:p>
          <a:p>
            <a:r>
              <a:rPr lang="en-US" dirty="0">
                <a:solidFill>
                  <a:srgbClr val="FFFFFF"/>
                </a:solidFill>
              </a:rPr>
              <a:t>December 24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 King is Slain</a:t>
            </a:r>
          </a:p>
          <a:p>
            <a:pPr lvl="1"/>
            <a:r>
              <a:rPr lang="en-US" dirty="0">
                <a:solidFill>
                  <a:srgbClr val="FFFFFF"/>
                </a:solidFill>
              </a:rPr>
              <a:t>A King is Risen</a:t>
            </a:r>
          </a:p>
        </p:txBody>
      </p:sp>
    </p:spTree>
    <p:extLst>
      <p:ext uri="{BB962C8B-B14F-4D97-AF65-F5344CB8AC3E}">
        <p14:creationId xmlns:p14="http://schemas.microsoft.com/office/powerpoint/2010/main" val="4162943260"/>
      </p:ext>
    </p:extLst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 descr="elders 1.jp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140880837"/>
      </p:ext>
    </p:extLst>
  </p:cSld>
  <p:clrMapOvr>
    <a:masterClrMapping/>
  </p:clrMapOvr>
  <p:transition>
    <p:wipe dir="r"/>
  </p:transition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2017 Vision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418018" cy="4525963"/>
          </a:xfrm>
        </p:spPr>
        <p:txBody>
          <a:bodyPr/>
          <a:lstStyle/>
          <a:p>
            <a:r>
              <a:rPr lang="en-US" dirty="0"/>
              <a:t>Attendance: continue to improve in 2017.</a:t>
            </a:r>
          </a:p>
          <a:p>
            <a:pPr lvl="1"/>
            <a:r>
              <a:rPr lang="en-US" dirty="0"/>
              <a:t>266: average attendance at dismissal on Sunday mornings.</a:t>
            </a:r>
          </a:p>
          <a:p>
            <a:pPr lvl="1"/>
            <a:r>
              <a:rPr lang="en-US" dirty="0"/>
              <a:t>78% present at the start of Sunday mornings.</a:t>
            </a:r>
          </a:p>
          <a:p>
            <a:pPr lvl="1"/>
            <a:r>
              <a:rPr lang="en-US" dirty="0"/>
              <a:t>74% present on Wednesday nights. </a:t>
            </a:r>
          </a:p>
        </p:txBody>
      </p:sp>
    </p:spTree>
    <p:extLst>
      <p:ext uri="{BB962C8B-B14F-4D97-AF65-F5344CB8AC3E}">
        <p14:creationId xmlns:p14="http://schemas.microsoft.com/office/powerpoint/2010/main" val="3689698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Steps Planned for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2800" dirty="0"/>
              <a:t>Elders meet every Wednesday night at 5:45 p.m.</a:t>
            </a:r>
          </a:p>
          <a:p>
            <a:r>
              <a:rPr lang="en-US" sz="2800" dirty="0"/>
              <a:t>On the last Wednesday of each month, the elders identify members who are lacking in attendance. ( based on communication) </a:t>
            </a:r>
          </a:p>
          <a:p>
            <a:r>
              <a:rPr lang="en-US" sz="2800" dirty="0"/>
              <a:t>On Sunday post the attendance</a:t>
            </a:r>
          </a:p>
          <a:p>
            <a:pPr lvl="1"/>
            <a:r>
              <a:rPr lang="en-US" sz="2400" dirty="0"/>
              <a:t>Asking each member to check on them</a:t>
            </a:r>
          </a:p>
        </p:txBody>
      </p:sp>
    </p:spTree>
    <p:extLst>
      <p:ext uri="{BB962C8B-B14F-4D97-AF65-F5344CB8AC3E}">
        <p14:creationId xmlns:p14="http://schemas.microsoft.com/office/powerpoint/2010/main" val="325908936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Content Placeholder 2"/>
          <p:cNvSpPr>
            <a:spLocks noGrp="1"/>
          </p:cNvSpPr>
          <p:nvPr>
            <p:ph idx="1"/>
          </p:nvPr>
        </p:nvSpPr>
        <p:spPr>
          <a:xfrm>
            <a:off x="384756" y="266903"/>
            <a:ext cx="8229600" cy="4152160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en-US" sz="1800" dirty="0"/>
              <a:t>Be at peace with one another • Wash one another’s feet • Love one another • Be devoted to one another • Live in harmony with one another • Stop passing judgment on one another • Accept one another • Instruct one another • Greet one another • Wait for one another •Have equal concern for one another • Serve one another in love • Do not provoke or envy one another • Carry one another’s burdens • Be patient with one another • Be kind and compassionate to one another • Forgive one another • Speak to one another • Submit to one another • Consider one another more highly • Do not lie to one another • Forgive grievances of one another • Teach one another • Admonish one another • Make love increase towards one another • Encourage one another • Build up one another • Spur one another to love and good deeds • Do not slander one another • Do not grumble against one another • Confess your sins to one another • Pray for one another • Love one another deeply • Offer hospitality to one another • Use your gifts to serve one another</a:t>
            </a:r>
          </a:p>
        </p:txBody>
      </p:sp>
    </p:spTree>
    <p:extLst>
      <p:ext uri="{BB962C8B-B14F-4D97-AF65-F5344CB8AC3E}">
        <p14:creationId xmlns:p14="http://schemas.microsoft.com/office/powerpoint/2010/main" val="85343754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Numerical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 typeface="Arial" charset="0"/>
              <a:buChar char="•"/>
            </a:pPr>
            <a:r>
              <a:rPr lang="en-US" dirty="0"/>
              <a:t>After much work, there was a growth in numbers. </a:t>
            </a:r>
          </a:p>
          <a:p>
            <a:pPr lvl="1"/>
            <a:r>
              <a:rPr lang="en-US" dirty="0"/>
              <a:t>Yearly Average:  266 at dismissal on Sundays</a:t>
            </a:r>
          </a:p>
          <a:p>
            <a:r>
              <a:rPr lang="en-US" dirty="0"/>
              <a:t>Our goal is to see this continue to grow in 2017.</a:t>
            </a:r>
          </a:p>
        </p:txBody>
      </p:sp>
    </p:spTree>
    <p:extLst>
      <p:ext uri="{BB962C8B-B14F-4D97-AF65-F5344CB8AC3E}">
        <p14:creationId xmlns:p14="http://schemas.microsoft.com/office/powerpoint/2010/main" val="19192756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2017 Focus for Numeric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7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Continue: Over 50s group monthly. </a:t>
            </a:r>
          </a:p>
          <a:p>
            <a:r>
              <a:rPr lang="en-US" dirty="0"/>
              <a:t>Continue: Chosen Generation (young Christians) monthly.</a:t>
            </a:r>
          </a:p>
          <a:p>
            <a:r>
              <a:rPr lang="en-US" dirty="0"/>
              <a:t>Continue: College Age Classes </a:t>
            </a:r>
          </a:p>
          <a:p>
            <a:r>
              <a:rPr lang="en-US" dirty="0"/>
              <a:t>Middle Age Group</a:t>
            </a:r>
          </a:p>
        </p:txBody>
      </p:sp>
    </p:spTree>
    <p:extLst>
      <p:ext uri="{BB962C8B-B14F-4D97-AF65-F5344CB8AC3E}">
        <p14:creationId xmlns:p14="http://schemas.microsoft.com/office/powerpoint/2010/main" val="21478511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2017 Focus for Numeric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750"/>
            <a:ext cx="8229600" cy="4525963"/>
          </a:xfrm>
        </p:spPr>
        <p:txBody>
          <a:bodyPr>
            <a:normAutofit/>
          </a:bodyPr>
          <a:lstStyle/>
          <a:p>
            <a:r>
              <a:rPr lang="en-US" dirty="0"/>
              <a:t>Men’s Class (age 20–50) monthly.</a:t>
            </a:r>
          </a:p>
          <a:p>
            <a:r>
              <a:rPr lang="en-US" dirty="0"/>
              <a:t>3 Ladies Classes meeting regularly.</a:t>
            </a:r>
          </a:p>
          <a:p>
            <a:r>
              <a:rPr lang="en-US" dirty="0"/>
              <a:t>2 Evangelistic events (Ten2Win and Bring a Friend)</a:t>
            </a:r>
          </a:p>
        </p:txBody>
      </p:sp>
    </p:spTree>
    <p:extLst>
      <p:ext uri="{BB962C8B-B14F-4D97-AF65-F5344CB8AC3E}">
        <p14:creationId xmlns:p14="http://schemas.microsoft.com/office/powerpoint/2010/main" val="147759413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Strengthen Marriages in 2017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/>
              <a:t>Titus 2:2-5 application to Marriage</a:t>
            </a:r>
          </a:p>
          <a:p>
            <a:pPr lvl="1"/>
            <a:r>
              <a:rPr lang="en-US" dirty="0"/>
              <a:t>that the older men be sober, reverent, temperate, sound in faith, in love, in patience; </a:t>
            </a:r>
            <a:r>
              <a:rPr lang="en-US" baseline="30000" dirty="0"/>
              <a:t>3 </a:t>
            </a:r>
            <a:r>
              <a:rPr lang="en-US" dirty="0"/>
              <a:t>the older women likewise, that they be reverent in behavior, not slanderers, not given to much wine, teachers of good things— </a:t>
            </a:r>
            <a:r>
              <a:rPr lang="en-US" baseline="30000" dirty="0"/>
              <a:t>4 </a:t>
            </a:r>
            <a:r>
              <a:rPr lang="en-US" dirty="0"/>
              <a:t>that they admonish the young women to love their husbands, to love their children, </a:t>
            </a:r>
            <a:r>
              <a:rPr lang="en-US" baseline="30000" dirty="0"/>
              <a:t>5 </a:t>
            </a:r>
            <a:r>
              <a:rPr lang="en-US" i="1" dirty="0"/>
              <a:t>to be</a:t>
            </a:r>
            <a:r>
              <a:rPr lang="en-US" dirty="0"/>
              <a:t> discreet, chaste, homemakers, good, obedient to their own husbands, that the word of God may not be blasphemed. with our marriages. </a:t>
            </a:r>
          </a:p>
          <a:p>
            <a:r>
              <a:rPr lang="en-US" dirty="0"/>
              <a:t>Biannual Study with focus on marriage mentorships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6171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Conclusion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Pray for the work at East Shelby daily.</a:t>
            </a:r>
          </a:p>
          <a:p>
            <a:r>
              <a:rPr lang="en-US" dirty="0"/>
              <a:t>Be active in 2017—grow your faith and love for God. </a:t>
            </a:r>
          </a:p>
          <a:p>
            <a:r>
              <a:rPr lang="en-US" dirty="0"/>
              <a:t>Continue giving your time and money. </a:t>
            </a:r>
          </a:p>
          <a:p>
            <a:r>
              <a:rPr lang="en-US" dirty="0"/>
              <a:t>Our door is always open to you. </a:t>
            </a:r>
          </a:p>
          <a:p>
            <a:r>
              <a:rPr lang="en-US" dirty="0"/>
              <a:t>Thank you! We look forward to 2017 together. </a:t>
            </a:r>
          </a:p>
        </p:txBody>
      </p:sp>
    </p:spTree>
    <p:extLst>
      <p:ext uri="{BB962C8B-B14F-4D97-AF65-F5344CB8AC3E}">
        <p14:creationId xmlns:p14="http://schemas.microsoft.com/office/powerpoint/2010/main" val="123879585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bg>
      <p:bgPr>
        <a:solidFill>
          <a:schemeClr val="tx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147189724"/>
      </p:ext>
    </p:extLst>
  </p:cSld>
  <p:clrMapOvr>
    <a:masterClrMapping/>
  </p:clrMapOvr>
  <p:transition>
    <p:wipe dir="r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Evangelistic Efforts</a:t>
            </a:r>
          </a:p>
          <a:p>
            <a:pPr lvl="1"/>
            <a:r>
              <a:rPr lang="en-US" dirty="0"/>
              <a:t>Matthew 28:18–20</a:t>
            </a:r>
          </a:p>
          <a:p>
            <a:pPr lvl="1"/>
            <a:r>
              <a:rPr lang="en-US" dirty="0"/>
              <a:t>22 Baptisms. </a:t>
            </a:r>
          </a:p>
          <a:p>
            <a:pPr lvl="1"/>
            <a:r>
              <a:rPr lang="en-US" dirty="0"/>
              <a:t>6 Restorations.</a:t>
            </a:r>
          </a:p>
        </p:txBody>
      </p:sp>
    </p:spTree>
    <p:extLst>
      <p:ext uri="{BB962C8B-B14F-4D97-AF65-F5344CB8AC3E}">
        <p14:creationId xmlns:p14="http://schemas.microsoft.com/office/powerpoint/2010/main" val="2787686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Spiritual Growth</a:t>
            </a:r>
          </a:p>
          <a:p>
            <a:pPr lvl="1"/>
            <a:r>
              <a:rPr lang="en-US" sz="2400" dirty="0"/>
              <a:t>New converts class expanded</a:t>
            </a:r>
          </a:p>
          <a:p>
            <a:pPr lvl="1"/>
            <a:r>
              <a:rPr lang="en-US" sz="2400" dirty="0"/>
              <a:t>Year long curriculum</a:t>
            </a:r>
          </a:p>
          <a:p>
            <a:pPr lvl="1"/>
            <a:r>
              <a:rPr lang="en-US" sz="2400" dirty="0"/>
              <a:t>Foundational material</a:t>
            </a:r>
          </a:p>
          <a:p>
            <a:pPr lvl="1"/>
            <a:r>
              <a:rPr lang="en-US" sz="2400" dirty="0"/>
              <a:t>Elders getting ahead of stumbling blocks</a:t>
            </a:r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44096303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2016 Reflections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Spiritual Growth</a:t>
            </a:r>
          </a:p>
          <a:p>
            <a:pPr lvl="1"/>
            <a:r>
              <a:rPr lang="en-US" sz="2400" dirty="0"/>
              <a:t>Meeting topics that are impactful and relative</a:t>
            </a:r>
          </a:p>
          <a:p>
            <a:pPr lvl="1"/>
            <a:r>
              <a:rPr lang="en-US" sz="2400" dirty="0"/>
              <a:t>Address Marriage our largest opportunities for improvement</a:t>
            </a:r>
          </a:p>
          <a:p>
            <a:pPr lvl="1"/>
            <a:r>
              <a:rPr lang="en-US" sz="2400" dirty="0"/>
              <a:t>Better facilitators </a:t>
            </a:r>
          </a:p>
          <a:p>
            <a:pPr lvl="1"/>
            <a:r>
              <a:rPr lang="en-US" sz="2400" dirty="0"/>
              <a:t>Q&amp;A Session</a:t>
            </a:r>
          </a:p>
          <a:p>
            <a:pPr>
              <a:buFontTx/>
              <a:buChar char="-"/>
            </a:pPr>
            <a:endParaRPr lang="en-US" sz="2400" dirty="0"/>
          </a:p>
          <a:p>
            <a:pPr>
              <a:buFontTx/>
              <a:buChar char="-"/>
            </a:pPr>
            <a:endParaRPr lang="en-US" sz="2400" dirty="0"/>
          </a:p>
          <a:p>
            <a:pPr marL="0" indent="0">
              <a:buNone/>
            </a:pP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114167611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Reflections for Spiritual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94508"/>
            <a:ext cx="8229600" cy="3574473"/>
          </a:xfrm>
        </p:spPr>
        <p:txBody>
          <a:bodyPr>
            <a:normAutofit fontScale="92500" lnSpcReduction="20000"/>
          </a:bodyPr>
          <a:lstStyle/>
          <a:p>
            <a:r>
              <a:rPr lang="en-US" sz="2800" dirty="0"/>
              <a:t>1</a:t>
            </a:r>
            <a:r>
              <a:rPr lang="en-US" sz="2800" baseline="30000" dirty="0"/>
              <a:t>st</a:t>
            </a:r>
            <a:r>
              <a:rPr lang="en-US" sz="2800" dirty="0"/>
              <a:t> Quarter: </a:t>
            </a:r>
            <a:br>
              <a:rPr lang="en-US" sz="3000" dirty="0"/>
            </a:br>
            <a:r>
              <a:rPr lang="en-US" sz="3000" dirty="0"/>
              <a:t>       </a:t>
            </a:r>
            <a:r>
              <a:rPr lang="en-US" sz="2800" dirty="0"/>
              <a:t>Marriage Weekend with Shawn and Diane Bain. </a:t>
            </a:r>
          </a:p>
          <a:p>
            <a:r>
              <a:rPr lang="en-US" sz="2800" dirty="0"/>
              <a:t>2</a:t>
            </a:r>
            <a:r>
              <a:rPr lang="en-US" sz="2800" baseline="30000" dirty="0"/>
              <a:t>nd</a:t>
            </a:r>
            <a:r>
              <a:rPr lang="en-US" sz="2800" dirty="0"/>
              <a:t> Quarter: </a:t>
            </a:r>
            <a:br>
              <a:rPr lang="en-US" sz="2800" dirty="0"/>
            </a:br>
            <a:r>
              <a:rPr lang="en-US" sz="2800" dirty="0"/>
              <a:t>       The Bible in Story Form with Adam Shanks and </a:t>
            </a:r>
            <a:br>
              <a:rPr lang="en-US" sz="2800" dirty="0"/>
            </a:br>
            <a:r>
              <a:rPr lang="en-US" sz="2800" dirty="0"/>
              <a:t>       Terry Francis.</a:t>
            </a:r>
          </a:p>
          <a:p>
            <a:r>
              <a:rPr lang="en-US" sz="2800" dirty="0"/>
              <a:t>3</a:t>
            </a:r>
            <a:r>
              <a:rPr lang="en-US" sz="2800" baseline="30000" dirty="0"/>
              <a:t>rd</a:t>
            </a:r>
            <a:r>
              <a:rPr lang="en-US" sz="2800" dirty="0"/>
              <a:t> Quarter: </a:t>
            </a:r>
            <a:br>
              <a:rPr lang="en-US" sz="2800" dirty="0"/>
            </a:br>
            <a:r>
              <a:rPr lang="en-US" sz="2800" dirty="0"/>
              <a:t>       Q&amp; A Session with Adam Shanks and Terry </a:t>
            </a:r>
            <a:br>
              <a:rPr lang="en-US" sz="2800" dirty="0"/>
            </a:br>
            <a:r>
              <a:rPr lang="en-US" sz="2800" dirty="0"/>
              <a:t>       Francis.</a:t>
            </a:r>
          </a:p>
          <a:p>
            <a:r>
              <a:rPr lang="en-US" sz="2800" dirty="0"/>
              <a:t>4</a:t>
            </a:r>
            <a:r>
              <a:rPr lang="en-US" sz="2800" baseline="30000" dirty="0"/>
              <a:t>th</a:t>
            </a:r>
            <a:r>
              <a:rPr lang="en-US" sz="2800" dirty="0"/>
              <a:t> Quarter: </a:t>
            </a:r>
            <a:br>
              <a:rPr lang="en-US" sz="2800" dirty="0"/>
            </a:br>
            <a:r>
              <a:rPr lang="en-US" sz="2800" dirty="0"/>
              <a:t>        Keith </a:t>
            </a:r>
            <a:r>
              <a:rPr lang="en-US" sz="2800" dirty="0" err="1"/>
              <a:t>Stonehart</a:t>
            </a:r>
            <a:r>
              <a:rPr lang="en-US" sz="2800" dirty="0"/>
              <a:t>, God Heals the Desperate. </a:t>
            </a:r>
          </a:p>
        </p:txBody>
      </p:sp>
    </p:spTree>
    <p:extLst>
      <p:ext uri="{BB962C8B-B14F-4D97-AF65-F5344CB8AC3E}">
        <p14:creationId xmlns:p14="http://schemas.microsoft.com/office/powerpoint/2010/main" val="161837318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/>
              <a:t>Reflections for Numeric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Numeric Growth</a:t>
            </a:r>
          </a:p>
          <a:p>
            <a:pPr lvl="1"/>
            <a:r>
              <a:rPr lang="en-US" sz="2400" dirty="0"/>
              <a:t>1 Thessalonians 3:11–12</a:t>
            </a:r>
            <a:br>
              <a:rPr lang="en-US" sz="2400" dirty="0"/>
            </a:br>
            <a:r>
              <a:rPr lang="en-US" sz="2400" dirty="0"/>
              <a:t>Now may our God and Father Himself, and our Lord Jesus Christ, direct our way to you. </a:t>
            </a:r>
            <a:r>
              <a:rPr lang="en-US" sz="2400" baseline="30000" dirty="0"/>
              <a:t>12 </a:t>
            </a:r>
            <a:r>
              <a:rPr lang="en-US" sz="2400" dirty="0"/>
              <a:t>And may the Lord make you increase and abound in love to one another and to all, just as we </a:t>
            </a:r>
            <a:r>
              <a:rPr lang="en-US" sz="2400" i="1" dirty="0"/>
              <a:t>do</a:t>
            </a:r>
            <a:r>
              <a:rPr lang="en-US" sz="2400" dirty="0"/>
              <a:t> to you</a:t>
            </a:r>
          </a:p>
          <a:p>
            <a:pPr lvl="1"/>
            <a:r>
              <a:rPr lang="en-US" sz="2400" dirty="0"/>
              <a:t>13 families and 15 individuals  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003214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Reflections for Numeric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750"/>
            <a:ext cx="8229600" cy="4525963"/>
          </a:xfrm>
        </p:spPr>
        <p:txBody>
          <a:bodyPr/>
          <a:lstStyle/>
          <a:p>
            <a:r>
              <a:rPr lang="en-US" dirty="0"/>
              <a:t>Over 50s group monthly. </a:t>
            </a:r>
          </a:p>
          <a:p>
            <a:r>
              <a:rPr lang="en-US" dirty="0"/>
              <a:t>Chosen Generation (young Christians) monthly. </a:t>
            </a:r>
          </a:p>
          <a:p>
            <a:r>
              <a:rPr lang="en-US" dirty="0"/>
              <a:t>Men’s Class (age 20–50) monthly.</a:t>
            </a:r>
          </a:p>
        </p:txBody>
      </p:sp>
    </p:spTree>
    <p:extLst>
      <p:ext uri="{BB962C8B-B14F-4D97-AF65-F5344CB8AC3E}">
        <p14:creationId xmlns:p14="http://schemas.microsoft.com/office/powerpoint/2010/main" val="249024156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Reflections for Numeric Growth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83750"/>
            <a:ext cx="8229600" cy="4525963"/>
          </a:xfrm>
        </p:spPr>
        <p:txBody>
          <a:bodyPr/>
          <a:lstStyle/>
          <a:p>
            <a:r>
              <a:rPr lang="en-US" dirty="0"/>
              <a:t>3 Ladies Classes meeting regularly.</a:t>
            </a:r>
          </a:p>
          <a:p>
            <a:r>
              <a:rPr lang="en-US" dirty="0"/>
              <a:t>Other meetings, studies, events throughout the year. </a:t>
            </a:r>
          </a:p>
        </p:txBody>
      </p:sp>
    </p:spTree>
    <p:extLst>
      <p:ext uri="{BB962C8B-B14F-4D97-AF65-F5344CB8AC3E}">
        <p14:creationId xmlns:p14="http://schemas.microsoft.com/office/powerpoint/2010/main" val="181965162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600">
        <p:wipe dir="r"/>
      </p:transition>
    </mc:Choice>
    <mc:Fallback xmlns="">
      <p:transition xmlns:p14="http://schemas.microsoft.com/office/powerpoint/2010/main" spd="med">
        <p:wipe dir="r"/>
      </p:transition>
    </mc:Fallback>
  </mc:AlternateContent>
</p:sld>
</file>

<file path=ppt/theme/theme1.xml><?xml version="1.0" encoding="utf-8"?>
<a:theme xmlns:a="http://schemas.openxmlformats.org/drawingml/2006/main" name="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1_Custom Design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4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5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1113</TotalTime>
  <Words>884</Words>
  <Application>Microsoft Office PowerPoint</Application>
  <PresentationFormat>On-screen Show (4:3)</PresentationFormat>
  <Paragraphs>118</Paragraphs>
  <Slides>28</Slides>
  <Notes>2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3</vt:i4>
      </vt:variant>
      <vt:variant>
        <vt:lpstr>Slide Titles</vt:lpstr>
      </vt:variant>
      <vt:variant>
        <vt:i4>28</vt:i4>
      </vt:variant>
    </vt:vector>
  </HeadingPairs>
  <TitlesOfParts>
    <vt:vector size="34" baseType="lpstr">
      <vt:lpstr>Arial</vt:lpstr>
      <vt:lpstr>Calibri</vt:lpstr>
      <vt:lpstr>Cambria</vt:lpstr>
      <vt:lpstr>Custom Design</vt:lpstr>
      <vt:lpstr>1_Custom Design</vt:lpstr>
      <vt:lpstr>Office Theme</vt:lpstr>
      <vt:lpstr>PowerPoint Presentation</vt:lpstr>
      <vt:lpstr>PowerPoint Presentation</vt:lpstr>
      <vt:lpstr>2016 Reflections</vt:lpstr>
      <vt:lpstr>2016 Reflections</vt:lpstr>
      <vt:lpstr>2016 Reflections</vt:lpstr>
      <vt:lpstr>Reflections for Spiritual Growth</vt:lpstr>
      <vt:lpstr>Reflections for Numeric Growth</vt:lpstr>
      <vt:lpstr>Reflections for Numeric Growth</vt:lpstr>
      <vt:lpstr>Reflections for Numeric Growth</vt:lpstr>
      <vt:lpstr>Reflection on Elders 2016 Plan</vt:lpstr>
      <vt:lpstr>East Shelby Church Finances</vt:lpstr>
      <vt:lpstr>East Shelby Church 2016 Expenses</vt:lpstr>
      <vt:lpstr>East Shelby Church</vt:lpstr>
      <vt:lpstr>East Shelby Church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Our 2017 Vision</vt:lpstr>
      <vt:lpstr>Steps Planned for 2017</vt:lpstr>
      <vt:lpstr>PowerPoint Presentation</vt:lpstr>
      <vt:lpstr>Numerical Growth</vt:lpstr>
      <vt:lpstr>2017 Focus for Numeric Growth</vt:lpstr>
      <vt:lpstr>2017 Focus for Numeric Growth</vt:lpstr>
      <vt:lpstr>Strengthen Marriages in 2017</vt:lpstr>
      <vt:lpstr>Conclusion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TERRY  FRANCIS</dc:creator>
  <cp:lastModifiedBy>EastShelby</cp:lastModifiedBy>
  <cp:revision>45</cp:revision>
  <dcterms:created xsi:type="dcterms:W3CDTF">2015-12-21T12:51:09Z</dcterms:created>
  <dcterms:modified xsi:type="dcterms:W3CDTF">2017-01-01T15:11:42Z</dcterms:modified>
</cp:coreProperties>
</file>