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60" r:id="rId3"/>
    <p:sldId id="256" r:id="rId4"/>
    <p:sldId id="257" r:id="rId5"/>
    <p:sldId id="258" r:id="rId6"/>
    <p:sldId id="276" r:id="rId7"/>
    <p:sldId id="272" r:id="rId8"/>
    <p:sldId id="274" r:id="rId9"/>
    <p:sldId id="275" r:id="rId10"/>
    <p:sldId id="277" r:id="rId11"/>
    <p:sldId id="268" r:id="rId12"/>
    <p:sldId id="279" r:id="rId13"/>
    <p:sldId id="278" r:id="rId14"/>
    <p:sldId id="269" r:id="rId15"/>
    <p:sldId id="270"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4632" autoAdjust="0"/>
  </p:normalViewPr>
  <p:slideViewPr>
    <p:cSldViewPr snapToGrid="0" snapToObjects="1">
      <p:cViewPr varScale="1">
        <p:scale>
          <a:sx n="101" d="100"/>
          <a:sy n="101" d="100"/>
        </p:scale>
        <p:origin x="192" y="108"/>
      </p:cViewPr>
      <p:guideLst>
        <p:guide orient="horz" pos="2160"/>
        <p:guide pos="2880"/>
      </p:guideLst>
    </p:cSldViewPr>
  </p:slideViewPr>
  <p:outlineViewPr>
    <p:cViewPr>
      <p:scale>
        <a:sx n="33" d="100"/>
        <a:sy n="33" d="100"/>
      </p:scale>
      <p:origin x="0" y="151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F0567-5846-C744-A02C-1247B5817258}" type="datetimeFigureOut">
              <a:rPr lang="en-US" smtClean="0"/>
              <a:t>11/27/2016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B8DF1-9349-4348-A7F5-1059551B9EC8}" type="slidenum">
              <a:rPr lang="en-US" smtClean="0"/>
              <a:t>‹#›</a:t>
            </a:fld>
            <a:endParaRPr lang="en-US"/>
          </a:p>
        </p:txBody>
      </p:sp>
    </p:spTree>
    <p:extLst>
      <p:ext uri="{BB962C8B-B14F-4D97-AF65-F5344CB8AC3E}">
        <p14:creationId xmlns:p14="http://schemas.microsoft.com/office/powerpoint/2010/main" val="1183622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0AD471-3D49-AA41-BBDB-636A6BB4481A}"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pic>
        <p:nvPicPr>
          <p:cNvPr id="7" name="Picture 6" descr="His Church—Our Family_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836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AD471-3D49-AA41-BBDB-636A6BB4481A}"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6172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05086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294834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mall groups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dobe Caslon Pro Bold"/>
                <a:cs typeface="Adobe Caslon Pro Bold"/>
              </a:defRPr>
            </a:lvl1pPr>
          </a:lstStyle>
          <a:p>
            <a:r>
              <a:rPr lang="en-US" dirty="0"/>
              <a:t>Click to edit Master title style</a:t>
            </a:r>
          </a:p>
        </p:txBody>
      </p:sp>
      <p:sp>
        <p:nvSpPr>
          <p:cNvPr id="3" name="Content Placeholder 2"/>
          <p:cNvSpPr>
            <a:spLocks noGrp="1"/>
          </p:cNvSpPr>
          <p:nvPr>
            <p:ph idx="1"/>
          </p:nvPr>
        </p:nvSpPr>
        <p:spPr>
          <a:xfrm>
            <a:off x="457200" y="1600200"/>
            <a:ext cx="8229600" cy="2964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31221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mall groups_c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dobe Caslon Pro Bold"/>
                <a:cs typeface="Adobe Caslon Pro Bold"/>
              </a:defRPr>
            </a:lvl1pPr>
          </a:lstStyle>
          <a:p>
            <a:r>
              <a:rPr lang="en-US" dirty="0"/>
              <a:t>Click to edit Master title style</a:t>
            </a:r>
          </a:p>
        </p:txBody>
      </p:sp>
      <p:sp>
        <p:nvSpPr>
          <p:cNvPr id="3" name="Content Placeholder 2"/>
          <p:cNvSpPr>
            <a:spLocks noGrp="1"/>
          </p:cNvSpPr>
          <p:nvPr>
            <p:ph idx="1"/>
          </p:nvPr>
        </p:nvSpPr>
        <p:spPr>
          <a:xfrm>
            <a:off x="457200" y="1600200"/>
            <a:ext cx="8229600" cy="2964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407928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mall groups_t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600AD471-3D49-AA41-BBDB-636A6BB4481A}"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87522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0AD471-3D49-AA41-BBDB-636A6BB4481A}"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60019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AD471-3D49-AA41-BBDB-636A6BB4481A}"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72131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0AD471-3D49-AA41-BBDB-636A6BB4481A}"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327649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AD471-3D49-AA41-BBDB-636A6BB4481A}"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22785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AD471-3D49-AA41-BBDB-636A6BB4481A}"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5506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AD471-3D49-AA41-BBDB-636A6BB4481A}" type="datetimeFigureOut">
              <a:rPr lang="en-US" smtClean="0"/>
              <a:t>11/27/2016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2A7B1-5515-6B4D-A6D0-C6E786241A8E}" type="slidenum">
              <a:rPr lang="en-US" smtClean="0"/>
              <a:t>‹#›</a:t>
            </a:fld>
            <a:endParaRPr lang="en-US"/>
          </a:p>
        </p:txBody>
      </p:sp>
    </p:spTree>
    <p:extLst>
      <p:ext uri="{BB962C8B-B14F-4D97-AF65-F5344CB8AC3E}">
        <p14:creationId xmlns:p14="http://schemas.microsoft.com/office/powerpoint/2010/main" val="62950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13.7, 17</a:t>
            </a:r>
          </a:p>
        </p:txBody>
      </p:sp>
      <p:sp>
        <p:nvSpPr>
          <p:cNvPr id="3" name="Content Placeholder 2"/>
          <p:cNvSpPr>
            <a:spLocks noGrp="1"/>
          </p:cNvSpPr>
          <p:nvPr>
            <p:ph idx="1"/>
          </p:nvPr>
        </p:nvSpPr>
        <p:spPr>
          <a:xfrm>
            <a:off x="457200" y="1498007"/>
            <a:ext cx="8229600" cy="3421944"/>
          </a:xfrm>
        </p:spPr>
        <p:txBody>
          <a:bodyPr>
            <a:normAutofit fontScale="92500" lnSpcReduction="20000"/>
          </a:bodyPr>
          <a:lstStyle/>
          <a:p>
            <a:pPr marL="0" indent="0">
              <a:buNone/>
            </a:pPr>
            <a:r>
              <a:rPr lang="en-US" baseline="30000" dirty="0"/>
              <a:t>7 </a:t>
            </a:r>
            <a:r>
              <a:rPr lang="en-US" dirty="0"/>
              <a:t>Remember your leaders, those who spoke to you the word of God. Consider the outcome of their way of life, and imitate their faith. </a:t>
            </a:r>
          </a:p>
          <a:p>
            <a:pPr marL="0" indent="0">
              <a:buNone/>
            </a:pPr>
            <a:endParaRPr lang="en-US" baseline="30000" dirty="0"/>
          </a:p>
          <a:p>
            <a:pPr marL="0" indent="0">
              <a:buNone/>
            </a:pPr>
            <a:r>
              <a:rPr lang="en-US" baseline="30000" dirty="0"/>
              <a:t>17 </a:t>
            </a:r>
            <a:r>
              <a:rPr lang="en-US" dirty="0"/>
              <a:t>Obey your leaders and submit to them, for they are keeping watch over your souls, as those who will have to give an account. Let them do this with joy and not with groaning, for that would be of no advantage to you.</a:t>
            </a:r>
          </a:p>
        </p:txBody>
      </p:sp>
    </p:spTree>
    <p:extLst>
      <p:ext uri="{BB962C8B-B14F-4D97-AF65-F5344CB8AC3E}">
        <p14:creationId xmlns:p14="http://schemas.microsoft.com/office/powerpoint/2010/main" val="28498337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Jobs of Eldership</a:t>
            </a:r>
          </a:p>
        </p:txBody>
      </p:sp>
      <p:sp>
        <p:nvSpPr>
          <p:cNvPr id="3" name="Content Placeholder 2"/>
          <p:cNvSpPr>
            <a:spLocks noGrp="1"/>
          </p:cNvSpPr>
          <p:nvPr>
            <p:ph idx="1"/>
          </p:nvPr>
        </p:nvSpPr>
        <p:spPr/>
        <p:txBody>
          <a:bodyPr/>
          <a:lstStyle/>
          <a:p>
            <a:r>
              <a:rPr lang="en-US" dirty="0"/>
              <a:t>Lead</a:t>
            </a:r>
          </a:p>
          <a:p>
            <a:r>
              <a:rPr lang="en-US" dirty="0"/>
              <a:t>Feed</a:t>
            </a:r>
          </a:p>
          <a:p>
            <a:r>
              <a:rPr lang="en-US" dirty="0"/>
              <a:t>Plead</a:t>
            </a:r>
          </a:p>
        </p:txBody>
      </p:sp>
    </p:spTree>
    <p:extLst>
      <p:ext uri="{BB962C8B-B14F-4D97-AF65-F5344CB8AC3E}">
        <p14:creationId xmlns:p14="http://schemas.microsoft.com/office/powerpoint/2010/main" val="1359115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Qualities of Eldership</a:t>
            </a:r>
          </a:p>
        </p:txBody>
      </p:sp>
      <p:sp>
        <p:nvSpPr>
          <p:cNvPr id="3" name="Content Placeholder 2"/>
          <p:cNvSpPr>
            <a:spLocks noGrp="1"/>
          </p:cNvSpPr>
          <p:nvPr>
            <p:ph idx="1"/>
          </p:nvPr>
        </p:nvSpPr>
        <p:spPr>
          <a:xfrm>
            <a:off x="457200" y="1600200"/>
            <a:ext cx="8229600" cy="3527130"/>
          </a:xfrm>
        </p:spPr>
        <p:txBody>
          <a:bodyPr>
            <a:normAutofit fontScale="70000" lnSpcReduction="20000"/>
          </a:bodyPr>
          <a:lstStyle/>
          <a:p>
            <a:pPr marL="0" indent="0">
              <a:buNone/>
            </a:pPr>
            <a:r>
              <a:rPr lang="en-US" baseline="30000" dirty="0"/>
              <a:t>1 </a:t>
            </a:r>
            <a:r>
              <a:rPr lang="en-US" dirty="0"/>
              <a:t>The saying is trustworthy: If anyone aspires to the office of overseer, he desires a noble task. </a:t>
            </a:r>
            <a:r>
              <a:rPr lang="en-US" baseline="30000" dirty="0"/>
              <a:t>2</a:t>
            </a:r>
            <a:r>
              <a:rPr lang="en-US" dirty="0"/>
              <a:t> Therefore an overseer must be above reproach, the husband of one wife, sober-minded, self-controlled, respectable, hospitable, able to teach, </a:t>
            </a:r>
            <a:r>
              <a:rPr lang="en-US" baseline="30000" dirty="0"/>
              <a:t>3</a:t>
            </a:r>
            <a:r>
              <a:rPr lang="en-US" dirty="0"/>
              <a:t> not a drunkard, not violent but gentle, not quarrelsome, not a lover of money. </a:t>
            </a:r>
            <a:r>
              <a:rPr lang="en-US" baseline="30000" dirty="0"/>
              <a:t>4</a:t>
            </a:r>
            <a:r>
              <a:rPr lang="en-US" dirty="0"/>
              <a:t> He must manage his own household well, with all dignity keeping his children submissive, </a:t>
            </a:r>
            <a:r>
              <a:rPr lang="en-US" baseline="30000" dirty="0"/>
              <a:t>5</a:t>
            </a:r>
            <a:r>
              <a:rPr lang="en-US" dirty="0"/>
              <a:t> for if someone does not know how to manage his own household, how will he care for God's church? </a:t>
            </a:r>
            <a:r>
              <a:rPr lang="en-US" baseline="30000" dirty="0"/>
              <a:t>6</a:t>
            </a:r>
            <a:r>
              <a:rPr lang="en-US" dirty="0"/>
              <a:t> He must not be a recent convert, or he may become puffed up with conceit and fall into the condemnation of the devil. </a:t>
            </a:r>
            <a:r>
              <a:rPr lang="en-US" baseline="30000" dirty="0"/>
              <a:t>7</a:t>
            </a:r>
            <a:r>
              <a:rPr lang="en-US" dirty="0"/>
              <a:t> Moreover, he must be well thought of by outsiders, so that he may not fall into disgrace, into a snare of the devil.</a:t>
            </a:r>
          </a:p>
          <a:p>
            <a:pPr marL="0" indent="0" algn="r">
              <a:buNone/>
            </a:pPr>
            <a:r>
              <a:rPr lang="en-US" dirty="0"/>
              <a:t>1 Timothy 3.1-7</a:t>
            </a:r>
          </a:p>
        </p:txBody>
      </p:sp>
    </p:spTree>
    <p:extLst>
      <p:ext uri="{BB962C8B-B14F-4D97-AF65-F5344CB8AC3E}">
        <p14:creationId xmlns:p14="http://schemas.microsoft.com/office/powerpoint/2010/main" val="1725224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Qualities of Eldership</a:t>
            </a:r>
          </a:p>
        </p:txBody>
      </p:sp>
      <p:sp>
        <p:nvSpPr>
          <p:cNvPr id="3" name="Content Placeholder 2"/>
          <p:cNvSpPr>
            <a:spLocks noGrp="1"/>
          </p:cNvSpPr>
          <p:nvPr>
            <p:ph idx="1"/>
          </p:nvPr>
        </p:nvSpPr>
        <p:spPr>
          <a:xfrm>
            <a:off x="457200" y="1600200"/>
            <a:ext cx="8229600" cy="3213532"/>
          </a:xfrm>
        </p:spPr>
        <p:txBody>
          <a:bodyPr>
            <a:normAutofit fontScale="70000" lnSpcReduction="20000"/>
          </a:bodyPr>
          <a:lstStyle/>
          <a:p>
            <a:pPr marL="0" indent="0">
              <a:buNone/>
            </a:pPr>
            <a:r>
              <a:rPr lang="en-US" baseline="30000" dirty="0"/>
              <a:t>5</a:t>
            </a:r>
            <a:r>
              <a:rPr lang="en-US" dirty="0"/>
              <a:t> This is why I left you in Crete, so that you might put what remained into order, and appoint elders in every town as I directed you-- </a:t>
            </a:r>
            <a:r>
              <a:rPr lang="en-US" baseline="30000" dirty="0"/>
              <a:t>6</a:t>
            </a:r>
            <a:r>
              <a:rPr lang="en-US" dirty="0"/>
              <a:t> if anyone is above reproach, the husband of one wife, and his children are believers and not open to the charge of debauchery or insubordination. </a:t>
            </a:r>
            <a:r>
              <a:rPr lang="en-US" baseline="30000" dirty="0"/>
              <a:t>7</a:t>
            </a:r>
            <a:r>
              <a:rPr lang="en-US" dirty="0"/>
              <a:t> For an overseer, as God's steward, must be above reproach. He must not be arrogant or quick-tempered or a drunkard or violent or greedy for gain, </a:t>
            </a:r>
            <a:r>
              <a:rPr lang="en-US" baseline="30000" dirty="0"/>
              <a:t>8</a:t>
            </a:r>
            <a:r>
              <a:rPr lang="en-US" dirty="0"/>
              <a:t> but hospitable, a lover of good, self-controlled, upright, holy, and disciplined. </a:t>
            </a:r>
            <a:r>
              <a:rPr lang="en-US" baseline="30000" dirty="0"/>
              <a:t>9</a:t>
            </a:r>
            <a:r>
              <a:rPr lang="en-US" dirty="0"/>
              <a:t> He must hold firm to the trustworthy word as taught, so that he may be able to give instruction in sound doctrine and also to rebuke those who contradict it.</a:t>
            </a:r>
          </a:p>
          <a:p>
            <a:pPr marL="0" indent="0" algn="r">
              <a:buNone/>
            </a:pPr>
            <a:r>
              <a:rPr lang="en-US" dirty="0"/>
              <a:t>Titus 1.5-9</a:t>
            </a:r>
          </a:p>
        </p:txBody>
      </p:sp>
    </p:spTree>
    <p:extLst>
      <p:ext uri="{BB962C8B-B14F-4D97-AF65-F5344CB8AC3E}">
        <p14:creationId xmlns:p14="http://schemas.microsoft.com/office/powerpoint/2010/main" val="2477033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Qualities of Eldership</a:t>
            </a:r>
          </a:p>
        </p:txBody>
      </p:sp>
      <p:sp>
        <p:nvSpPr>
          <p:cNvPr id="3" name="Content Placeholder 2"/>
          <p:cNvSpPr>
            <a:spLocks noGrp="1"/>
          </p:cNvSpPr>
          <p:nvPr>
            <p:ph idx="1"/>
          </p:nvPr>
        </p:nvSpPr>
        <p:spPr/>
        <p:txBody>
          <a:bodyPr/>
          <a:lstStyle/>
          <a:p>
            <a:r>
              <a:rPr lang="en-US" dirty="0"/>
              <a:t>Successful at home</a:t>
            </a:r>
          </a:p>
          <a:p>
            <a:r>
              <a:rPr lang="en-US" dirty="0"/>
              <a:t>Above Reproach</a:t>
            </a:r>
          </a:p>
          <a:p>
            <a:r>
              <a:rPr lang="en-US" dirty="0"/>
              <a:t>Wise</a:t>
            </a:r>
          </a:p>
          <a:p>
            <a:endParaRPr lang="en-US" dirty="0"/>
          </a:p>
        </p:txBody>
      </p:sp>
    </p:spTree>
    <p:extLst>
      <p:ext uri="{BB962C8B-B14F-4D97-AF65-F5344CB8AC3E}">
        <p14:creationId xmlns:p14="http://schemas.microsoft.com/office/powerpoint/2010/main" val="3561681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Three Advantages of Eldership</a:t>
            </a:r>
          </a:p>
        </p:txBody>
      </p:sp>
      <p:sp>
        <p:nvSpPr>
          <p:cNvPr id="3" name="Content Placeholder 2"/>
          <p:cNvSpPr>
            <a:spLocks noGrp="1"/>
          </p:cNvSpPr>
          <p:nvPr>
            <p:ph idx="1"/>
          </p:nvPr>
        </p:nvSpPr>
        <p:spPr/>
        <p:txBody>
          <a:bodyPr/>
          <a:lstStyle/>
          <a:p>
            <a:r>
              <a:rPr lang="en-US" dirty="0"/>
              <a:t>The flock is protected (Titus 1.10-11)</a:t>
            </a:r>
          </a:p>
          <a:p>
            <a:r>
              <a:rPr lang="en-US" dirty="0"/>
              <a:t>To put things in order (Titus 1.5)</a:t>
            </a:r>
          </a:p>
          <a:p>
            <a:r>
              <a:rPr lang="en-US" dirty="0"/>
              <a:t>They bring unity (</a:t>
            </a:r>
            <a:r>
              <a:rPr lang="en-US" dirty="0" err="1"/>
              <a:t>Eph</a:t>
            </a:r>
            <a:r>
              <a:rPr lang="en-US" dirty="0"/>
              <a:t> 4.11-16)</a:t>
            </a:r>
          </a:p>
          <a:p>
            <a:endParaRPr lang="en-US" dirty="0"/>
          </a:p>
        </p:txBody>
      </p:sp>
    </p:spTree>
    <p:extLst>
      <p:ext uri="{BB962C8B-B14F-4D97-AF65-F5344CB8AC3E}">
        <p14:creationId xmlns:p14="http://schemas.microsoft.com/office/powerpoint/2010/main" val="1872168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Our Three Responsibilities to Eldership</a:t>
            </a:r>
          </a:p>
        </p:txBody>
      </p:sp>
      <p:sp>
        <p:nvSpPr>
          <p:cNvPr id="3" name="Content Placeholder 2"/>
          <p:cNvSpPr>
            <a:spLocks noGrp="1"/>
          </p:cNvSpPr>
          <p:nvPr>
            <p:ph idx="1"/>
          </p:nvPr>
        </p:nvSpPr>
        <p:spPr/>
        <p:txBody>
          <a:bodyPr/>
          <a:lstStyle/>
          <a:p>
            <a:r>
              <a:rPr lang="en-US" dirty="0"/>
              <a:t>To develop new leaders to shoulder the responsibility (Titus 1.5)</a:t>
            </a:r>
          </a:p>
          <a:p>
            <a:r>
              <a:rPr lang="en-US" dirty="0"/>
              <a:t>Support, submit, and believe in them (1 </a:t>
            </a:r>
            <a:r>
              <a:rPr lang="en-US" dirty="0" err="1"/>
              <a:t>Thess</a:t>
            </a:r>
            <a:r>
              <a:rPr lang="en-US" dirty="0"/>
              <a:t> 5.17-19; </a:t>
            </a:r>
            <a:r>
              <a:rPr lang="en-US" dirty="0" err="1"/>
              <a:t>Heb</a:t>
            </a:r>
            <a:r>
              <a:rPr lang="en-US" dirty="0"/>
              <a:t> 13.7, 17)</a:t>
            </a:r>
          </a:p>
          <a:p>
            <a:r>
              <a:rPr lang="en-US" dirty="0"/>
              <a:t>Make their job joyful (</a:t>
            </a:r>
            <a:r>
              <a:rPr lang="en-US" dirty="0" err="1"/>
              <a:t>Heb</a:t>
            </a:r>
            <a:r>
              <a:rPr lang="en-US" dirty="0"/>
              <a:t> 13.17)</a:t>
            </a:r>
          </a:p>
          <a:p>
            <a:endParaRPr lang="en-US" dirty="0"/>
          </a:p>
        </p:txBody>
      </p:sp>
    </p:spTree>
    <p:extLst>
      <p:ext uri="{BB962C8B-B14F-4D97-AF65-F5344CB8AC3E}">
        <p14:creationId xmlns:p14="http://schemas.microsoft.com/office/powerpoint/2010/main" val="375922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010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475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7619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161" y="3738386"/>
            <a:ext cx="8467005" cy="1362075"/>
          </a:xfrm>
        </p:spPr>
        <p:txBody>
          <a:bodyPr>
            <a:noAutofit/>
          </a:bodyPr>
          <a:lstStyle/>
          <a:p>
            <a:pPr algn="ctr"/>
            <a:r>
              <a:rPr lang="en-US" sz="6600" cap="small" dirty="0">
                <a:solidFill>
                  <a:srgbClr val="6E5424"/>
                </a:solidFill>
                <a:latin typeface="Adobe Caslon Pro Bold"/>
                <a:cs typeface="Adobe Caslon Pro Bold"/>
              </a:rPr>
              <a:t>He Gave Some As</a:t>
            </a:r>
          </a:p>
        </p:txBody>
      </p:sp>
      <p:sp>
        <p:nvSpPr>
          <p:cNvPr id="5" name="Title 3"/>
          <p:cNvSpPr txBox="1">
            <a:spLocks/>
          </p:cNvSpPr>
          <p:nvPr/>
        </p:nvSpPr>
        <p:spPr>
          <a:xfrm>
            <a:off x="749987" y="4533166"/>
            <a:ext cx="7702419"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9600" cap="small" dirty="0">
                <a:latin typeface="Adobe Caslon Pro Bold"/>
                <a:cs typeface="Adobe Caslon Pro Bold"/>
              </a:rPr>
              <a:t>Pastors</a:t>
            </a:r>
          </a:p>
        </p:txBody>
      </p:sp>
    </p:spTree>
    <p:extLst>
      <p:ext uri="{BB962C8B-B14F-4D97-AF65-F5344CB8AC3E}">
        <p14:creationId xmlns:p14="http://schemas.microsoft.com/office/powerpoint/2010/main" val="210406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Titles of Eldership</a:t>
            </a:r>
          </a:p>
        </p:txBody>
      </p:sp>
      <p:sp>
        <p:nvSpPr>
          <p:cNvPr id="3" name="Content Placeholder 2"/>
          <p:cNvSpPr>
            <a:spLocks noGrp="1"/>
          </p:cNvSpPr>
          <p:nvPr>
            <p:ph idx="1"/>
          </p:nvPr>
        </p:nvSpPr>
        <p:spPr/>
        <p:txBody>
          <a:bodyPr>
            <a:normAutofit/>
          </a:bodyPr>
          <a:lstStyle/>
          <a:p>
            <a:r>
              <a:rPr lang="en-US" dirty="0"/>
              <a:t>Pastor (</a:t>
            </a:r>
            <a:r>
              <a:rPr lang="en-US" dirty="0" err="1">
                <a:latin typeface="TekniaGreek"/>
                <a:cs typeface="TekniaGreek"/>
              </a:rPr>
              <a:t>poimhvn</a:t>
            </a:r>
            <a:r>
              <a:rPr lang="en-US" dirty="0"/>
              <a:t>)</a:t>
            </a:r>
          </a:p>
          <a:p>
            <a:pPr lvl="1"/>
            <a:r>
              <a:rPr lang="en-US" dirty="0"/>
              <a:t>Also translated “shepherd” </a:t>
            </a:r>
          </a:p>
          <a:p>
            <a:pPr lvl="1"/>
            <a:r>
              <a:rPr lang="en-US" dirty="0"/>
              <a:t>Stresses the role of caring for and leading a group</a:t>
            </a:r>
          </a:p>
        </p:txBody>
      </p:sp>
    </p:spTree>
    <p:extLst>
      <p:ext uri="{BB962C8B-B14F-4D97-AF65-F5344CB8AC3E}">
        <p14:creationId xmlns:p14="http://schemas.microsoft.com/office/powerpoint/2010/main" val="1947950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325" y="1601049"/>
            <a:ext cx="4387199" cy="4499284"/>
          </a:xfrm>
        </p:spPr>
        <p:txBody>
          <a:bodyPr>
            <a:normAutofit fontScale="77500" lnSpcReduction="20000"/>
          </a:bodyPr>
          <a:lstStyle/>
          <a:p>
            <a:r>
              <a:rPr lang="en-US" dirty="0"/>
              <a:t>Must have a personal interest in flock </a:t>
            </a:r>
          </a:p>
          <a:p>
            <a:pPr lvl="1"/>
            <a:r>
              <a:rPr lang="en-US" dirty="0"/>
              <a:t>(1 Pet 5.2; 1 Tim 3.3; Titus 1.7)</a:t>
            </a:r>
          </a:p>
          <a:p>
            <a:r>
              <a:rPr lang="en-US" dirty="0"/>
              <a:t>Must nourish the flock </a:t>
            </a:r>
          </a:p>
          <a:p>
            <a:pPr lvl="1"/>
            <a:r>
              <a:rPr lang="en-US" dirty="0"/>
              <a:t>(Acts 20.28; 1 Pet 5.2; 1 Tim 3.2; 1 Tim 5.17)</a:t>
            </a:r>
          </a:p>
          <a:p>
            <a:r>
              <a:rPr lang="en-US" dirty="0"/>
              <a:t>Must protect the flock </a:t>
            </a:r>
          </a:p>
          <a:p>
            <a:pPr lvl="1"/>
            <a:r>
              <a:rPr lang="en-US" dirty="0"/>
              <a:t>(Acts 20.28)</a:t>
            </a:r>
          </a:p>
          <a:p>
            <a:r>
              <a:rPr lang="en-US" dirty="0"/>
              <a:t>Must care for special needs </a:t>
            </a:r>
          </a:p>
          <a:p>
            <a:pPr lvl="1"/>
            <a:r>
              <a:rPr lang="en-US" dirty="0"/>
              <a:t>(James 5.14-15)</a:t>
            </a:r>
          </a:p>
          <a:p>
            <a:r>
              <a:rPr lang="en-US" dirty="0"/>
              <a:t>Must know the flock </a:t>
            </a:r>
          </a:p>
          <a:p>
            <a:pPr lvl="1"/>
            <a:r>
              <a:rPr lang="en-US" dirty="0"/>
              <a:t>(</a:t>
            </a:r>
            <a:r>
              <a:rPr lang="en-US" dirty="0" err="1"/>
              <a:t>Jn</a:t>
            </a:r>
            <a:r>
              <a:rPr lang="en-US" dirty="0"/>
              <a:t> 10.3, 14, 27)</a:t>
            </a:r>
          </a:p>
        </p:txBody>
      </p:sp>
      <p:sp>
        <p:nvSpPr>
          <p:cNvPr id="4" name="Content Placeholder 2"/>
          <p:cNvSpPr txBox="1">
            <a:spLocks/>
          </p:cNvSpPr>
          <p:nvPr/>
        </p:nvSpPr>
        <p:spPr>
          <a:xfrm>
            <a:off x="4766011" y="1600200"/>
            <a:ext cx="4163345" cy="4389525"/>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Must know the flock </a:t>
            </a:r>
          </a:p>
          <a:p>
            <a:pPr lvl="1"/>
            <a:r>
              <a:rPr lang="en-US" dirty="0"/>
              <a:t>(</a:t>
            </a:r>
            <a:r>
              <a:rPr lang="en-US" dirty="0" err="1"/>
              <a:t>Jn</a:t>
            </a:r>
            <a:r>
              <a:rPr lang="en-US" dirty="0"/>
              <a:t> 10.3, 14, 27)</a:t>
            </a:r>
          </a:p>
          <a:p>
            <a:r>
              <a:rPr lang="en-US" dirty="0"/>
              <a:t>Must lead the flock </a:t>
            </a:r>
          </a:p>
          <a:p>
            <a:pPr lvl="1"/>
            <a:r>
              <a:rPr lang="en-US" dirty="0"/>
              <a:t>(</a:t>
            </a:r>
            <a:r>
              <a:rPr lang="en-US" dirty="0" err="1"/>
              <a:t>Jn</a:t>
            </a:r>
            <a:r>
              <a:rPr lang="en-US" dirty="0"/>
              <a:t> 10.3-4)</a:t>
            </a:r>
          </a:p>
          <a:p>
            <a:r>
              <a:rPr lang="en-US" dirty="0"/>
              <a:t>Must increase the flock </a:t>
            </a:r>
          </a:p>
          <a:p>
            <a:pPr lvl="1"/>
            <a:r>
              <a:rPr lang="en-US" dirty="0"/>
              <a:t>(</a:t>
            </a:r>
            <a:r>
              <a:rPr lang="en-US" dirty="0" err="1"/>
              <a:t>Jn</a:t>
            </a:r>
            <a:r>
              <a:rPr lang="en-US" dirty="0"/>
              <a:t> 10.16)</a:t>
            </a:r>
          </a:p>
          <a:p>
            <a:r>
              <a:rPr lang="en-US" dirty="0"/>
              <a:t>Must seek the lost</a:t>
            </a:r>
          </a:p>
          <a:p>
            <a:pPr lvl="1"/>
            <a:r>
              <a:rPr lang="en-US" dirty="0"/>
              <a:t>(Matt 18.12-14)</a:t>
            </a:r>
          </a:p>
          <a:p>
            <a:r>
              <a:rPr lang="en-US" dirty="0"/>
              <a:t>Must bring peace </a:t>
            </a:r>
          </a:p>
          <a:p>
            <a:pPr lvl="1"/>
            <a:r>
              <a:rPr lang="en-US" dirty="0"/>
              <a:t>(Ps 23)</a:t>
            </a:r>
          </a:p>
          <a:p>
            <a:r>
              <a:rPr lang="en-US" dirty="0"/>
              <a:t>Must water the flock </a:t>
            </a:r>
          </a:p>
          <a:p>
            <a:pPr lvl="1"/>
            <a:r>
              <a:rPr lang="en-US" dirty="0"/>
              <a:t>(1 </a:t>
            </a:r>
            <a:r>
              <a:rPr lang="en-US" dirty="0" err="1"/>
              <a:t>Cor</a:t>
            </a:r>
            <a:r>
              <a:rPr lang="en-US" dirty="0"/>
              <a:t> 14.26)</a:t>
            </a:r>
          </a:p>
        </p:txBody>
      </p:sp>
    </p:spTree>
    <p:extLst>
      <p:ext uri="{BB962C8B-B14F-4D97-AF65-F5344CB8AC3E}">
        <p14:creationId xmlns:p14="http://schemas.microsoft.com/office/powerpoint/2010/main" val="1740903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Titles of Eldership</a:t>
            </a:r>
          </a:p>
        </p:txBody>
      </p:sp>
      <p:sp>
        <p:nvSpPr>
          <p:cNvPr id="3" name="Content Placeholder 2"/>
          <p:cNvSpPr>
            <a:spLocks noGrp="1"/>
          </p:cNvSpPr>
          <p:nvPr>
            <p:ph idx="1"/>
          </p:nvPr>
        </p:nvSpPr>
        <p:spPr/>
        <p:txBody>
          <a:bodyPr>
            <a:normAutofit fontScale="92500" lnSpcReduction="10000"/>
          </a:bodyPr>
          <a:lstStyle/>
          <a:p>
            <a:r>
              <a:rPr lang="en-US" dirty="0"/>
              <a:t>Overseer (</a:t>
            </a:r>
            <a:r>
              <a:rPr lang="en-US" dirty="0" err="1">
                <a:latin typeface="TekniaGreek"/>
                <a:cs typeface="TekniaGreek"/>
              </a:rPr>
              <a:t>ejpivskipoV</a:t>
            </a:r>
            <a:r>
              <a:rPr lang="en-US" dirty="0"/>
              <a:t>)</a:t>
            </a:r>
          </a:p>
          <a:p>
            <a:pPr lvl="1"/>
            <a:r>
              <a:rPr lang="en-US" dirty="0"/>
              <a:t>Also translated “bishop” </a:t>
            </a:r>
          </a:p>
          <a:p>
            <a:pPr lvl="1"/>
            <a:r>
              <a:rPr lang="en-US" dirty="0"/>
              <a:t>Stresses the role of planning and moving a group forward towards goals</a:t>
            </a:r>
          </a:p>
          <a:p>
            <a:pPr lvl="2"/>
            <a:r>
              <a:rPr lang="en-US" dirty="0"/>
              <a:t>He is an administrator who supervises the work being down</a:t>
            </a:r>
          </a:p>
          <a:p>
            <a:pPr lvl="1"/>
            <a:r>
              <a:rPr lang="en-US" dirty="0"/>
              <a:t>Stresses the work, not the title or authority</a:t>
            </a:r>
          </a:p>
          <a:p>
            <a:pPr lvl="2"/>
            <a:r>
              <a:rPr lang="en-US" dirty="0"/>
              <a:t>Much like the “title” of father</a:t>
            </a:r>
          </a:p>
        </p:txBody>
      </p:sp>
    </p:spTree>
    <p:extLst>
      <p:ext uri="{BB962C8B-B14F-4D97-AF65-F5344CB8AC3E}">
        <p14:creationId xmlns:p14="http://schemas.microsoft.com/office/powerpoint/2010/main" val="2520348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Titles of Eldership</a:t>
            </a:r>
          </a:p>
        </p:txBody>
      </p:sp>
      <p:sp>
        <p:nvSpPr>
          <p:cNvPr id="3" name="Content Placeholder 2"/>
          <p:cNvSpPr>
            <a:spLocks noGrp="1"/>
          </p:cNvSpPr>
          <p:nvPr>
            <p:ph idx="1"/>
          </p:nvPr>
        </p:nvSpPr>
        <p:spPr/>
        <p:txBody>
          <a:bodyPr>
            <a:normAutofit fontScale="85000" lnSpcReduction="10000"/>
          </a:bodyPr>
          <a:lstStyle/>
          <a:p>
            <a:r>
              <a:rPr lang="en-US" dirty="0"/>
              <a:t>shepherd the flock of God that is among you, </a:t>
            </a:r>
            <a:r>
              <a:rPr lang="en-US" u="sng" dirty="0"/>
              <a:t>exercising oversight</a:t>
            </a:r>
            <a:r>
              <a:rPr lang="en-US" dirty="0"/>
              <a:t>, not under compulsion, but willingly, as God would have you; not for shameful gain, but eagerly; (1 Pet 5.2)</a:t>
            </a:r>
          </a:p>
          <a:p>
            <a:r>
              <a:rPr lang="en-US" u="sng" dirty="0"/>
              <a:t>See to it </a:t>
            </a:r>
            <a:r>
              <a:rPr lang="en-US" dirty="0"/>
              <a:t>that no one fails to obtain the grace of God; that no "root of bitterness" springs up and causes trouble, and by it many become defiled; (</a:t>
            </a:r>
            <a:r>
              <a:rPr lang="en-US" dirty="0" err="1"/>
              <a:t>Heb</a:t>
            </a:r>
            <a:r>
              <a:rPr lang="en-US" dirty="0"/>
              <a:t> 12.15). </a:t>
            </a:r>
          </a:p>
        </p:txBody>
      </p:sp>
    </p:spTree>
    <p:extLst>
      <p:ext uri="{BB962C8B-B14F-4D97-AF65-F5344CB8AC3E}">
        <p14:creationId xmlns:p14="http://schemas.microsoft.com/office/powerpoint/2010/main" val="859972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Titles of Eldership</a:t>
            </a:r>
          </a:p>
        </p:txBody>
      </p:sp>
      <p:sp>
        <p:nvSpPr>
          <p:cNvPr id="3" name="Content Placeholder 2"/>
          <p:cNvSpPr>
            <a:spLocks noGrp="1"/>
          </p:cNvSpPr>
          <p:nvPr>
            <p:ph idx="1"/>
          </p:nvPr>
        </p:nvSpPr>
        <p:spPr>
          <a:xfrm>
            <a:off x="457200" y="1600199"/>
            <a:ext cx="8229600" cy="3291931"/>
          </a:xfrm>
        </p:spPr>
        <p:txBody>
          <a:bodyPr>
            <a:normAutofit fontScale="85000" lnSpcReduction="20000"/>
          </a:bodyPr>
          <a:lstStyle/>
          <a:p>
            <a:r>
              <a:rPr lang="en-US" dirty="0"/>
              <a:t>Elder (</a:t>
            </a:r>
            <a:r>
              <a:rPr lang="en-US" dirty="0" err="1">
                <a:latin typeface="TekniaGreek"/>
                <a:cs typeface="TekniaGreek"/>
              </a:rPr>
              <a:t>presbuvteros</a:t>
            </a:r>
            <a:r>
              <a:rPr lang="en-US" dirty="0">
                <a:cs typeface="TekniaGreek"/>
              </a:rPr>
              <a:t>)</a:t>
            </a:r>
            <a:endParaRPr lang="en-US" dirty="0">
              <a:latin typeface="TekniaGreek"/>
              <a:cs typeface="TekniaGreek"/>
            </a:endParaRPr>
          </a:p>
          <a:p>
            <a:pPr lvl="1"/>
            <a:r>
              <a:rPr lang="en-US" dirty="0"/>
              <a:t>Also translated </a:t>
            </a:r>
            <a:r>
              <a:rPr lang="en-US"/>
              <a:t>as presbyter</a:t>
            </a:r>
          </a:p>
          <a:p>
            <a:pPr lvl="1"/>
            <a:r>
              <a:rPr lang="en-US"/>
              <a:t>Stresses </a:t>
            </a:r>
            <a:r>
              <a:rPr lang="en-US" dirty="0"/>
              <a:t>the experience and wisdom of these men</a:t>
            </a:r>
          </a:p>
          <a:p>
            <a:pPr lvl="1"/>
            <a:r>
              <a:rPr lang="en-US" dirty="0"/>
              <a:t>Alludes to the respected men who sat in positions of leadership (Ex 19.7; </a:t>
            </a:r>
            <a:r>
              <a:rPr lang="en-US" dirty="0" err="1"/>
              <a:t>Deut</a:t>
            </a:r>
            <a:r>
              <a:rPr lang="en-US" dirty="0"/>
              <a:t> 31.9)</a:t>
            </a:r>
          </a:p>
          <a:p>
            <a:pPr lvl="1"/>
            <a:r>
              <a:rPr lang="en-US" dirty="0"/>
              <a:t>They sat at the city gates (1 Sam 11.3; 16.4; 30.26)</a:t>
            </a:r>
          </a:p>
          <a:p>
            <a:pPr lvl="2"/>
            <a:r>
              <a:rPr lang="en-US" dirty="0"/>
              <a:t>They would cast judgments</a:t>
            </a:r>
          </a:p>
          <a:p>
            <a:pPr lvl="2"/>
            <a:r>
              <a:rPr lang="en-US" dirty="0"/>
              <a:t>Share wisdom</a:t>
            </a:r>
          </a:p>
          <a:p>
            <a:pPr lvl="2"/>
            <a:r>
              <a:rPr lang="en-US" dirty="0"/>
              <a:t>Make hard decisions</a:t>
            </a:r>
          </a:p>
        </p:txBody>
      </p:sp>
    </p:spTree>
    <p:extLst>
      <p:ext uri="{BB962C8B-B14F-4D97-AF65-F5344CB8AC3E}">
        <p14:creationId xmlns:p14="http://schemas.microsoft.com/office/powerpoint/2010/main" val="377678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6628</TotalTime>
  <Words>837</Words>
  <Application>Microsoft Office PowerPoint</Application>
  <PresentationFormat>On-screen Show (4:3)</PresentationFormat>
  <Paragraphs>73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Caslon Pro Bold</vt:lpstr>
      <vt:lpstr>Arial</vt:lpstr>
      <vt:lpstr>Calibri</vt:lpstr>
      <vt:lpstr>TekniaGreek</vt:lpstr>
      <vt:lpstr>Office Theme</vt:lpstr>
      <vt:lpstr>Hebrews 13.7, 17</vt:lpstr>
      <vt:lpstr>PowerPoint Presentation</vt:lpstr>
      <vt:lpstr>PowerPoint Presentation</vt:lpstr>
      <vt:lpstr>He Gave Some As</vt:lpstr>
      <vt:lpstr>The Three Titles of Eldership</vt:lpstr>
      <vt:lpstr>PowerPoint Presentation</vt:lpstr>
      <vt:lpstr>The Three Titles of Eldership</vt:lpstr>
      <vt:lpstr>The Three Titles of Eldership</vt:lpstr>
      <vt:lpstr>The Three Titles of Eldership</vt:lpstr>
      <vt:lpstr>The Three Jobs of Eldership</vt:lpstr>
      <vt:lpstr>The Three Qualities of Eldership</vt:lpstr>
      <vt:lpstr>The Three Qualities of Eldership</vt:lpstr>
      <vt:lpstr>The Three Qualities of Eldership</vt:lpstr>
      <vt:lpstr>The Three Advantages of Eldership</vt:lpstr>
      <vt:lpstr>Our Three Responsibilities to Eldership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20</cp:revision>
  <dcterms:created xsi:type="dcterms:W3CDTF">2016-03-29T02:05:16Z</dcterms:created>
  <dcterms:modified xsi:type="dcterms:W3CDTF">2016-11-27T15:25:38Z</dcterms:modified>
</cp:coreProperties>
</file>