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6" r:id="rId8"/>
    <p:sldId id="263" r:id="rId9"/>
    <p:sldId id="262" r:id="rId10"/>
    <p:sldId id="264" r:id="rId11"/>
    <p:sldId id="265" r:id="rId12"/>
    <p:sldId id="267" r:id="rId13"/>
    <p:sldId id="269" r:id="rId14"/>
    <p:sldId id="270" r:id="rId15"/>
    <p:sldId id="271" r:id="rId16"/>
    <p:sldId id="268"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1" autoAdjust="0"/>
    <p:restoredTop sz="94700" autoAdjust="0"/>
  </p:normalViewPr>
  <p:slideViewPr>
    <p:cSldViewPr snapToGrid="0" snapToObjects="1">
      <p:cViewPr varScale="1">
        <p:scale>
          <a:sx n="90" d="100"/>
          <a:sy n="90" d="100"/>
        </p:scale>
        <p:origin x="-144" y="-96"/>
      </p:cViewPr>
      <p:guideLst>
        <p:guide orient="horz" pos="2160"/>
        <p:guide pos="2880"/>
      </p:guideLst>
    </p:cSldViewPr>
  </p:slideViewPr>
  <p:outlineViewPr>
    <p:cViewPr>
      <p:scale>
        <a:sx n="33" d="100"/>
        <a:sy n="33" d="100"/>
      </p:scale>
      <p:origin x="0" y="28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1D25F7-C717-7940-8990-B1F0CD306DF6}"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FA3E8-9E0F-8248-8D5A-6C77A8C96A2B}" type="slidenum">
              <a:rPr lang="en-US" smtClean="0"/>
              <a:t>‹#›</a:t>
            </a:fld>
            <a:endParaRPr lang="en-US"/>
          </a:p>
        </p:txBody>
      </p:sp>
      <p:pic>
        <p:nvPicPr>
          <p:cNvPr id="7" name="Picture 6" descr="Dosanddont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D25F7-C717-7940-8990-B1F0CD306DF6}"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FA3E8-9E0F-8248-8D5A-6C77A8C96A2B}"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D25F7-C717-7940-8990-B1F0CD306DF6}"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FA3E8-9E0F-8248-8D5A-6C77A8C96A2B}"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FECD78-3C8E-49F2-8FAB-59489D168ABB}"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pic>
        <p:nvPicPr>
          <p:cNvPr id="7" name="Picture 6" descr="hypocrisy-content-3-still-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1"/>
            <a:ext cx="8229600" cy="38311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80129" y="5554663"/>
            <a:ext cx="8578898" cy="1143000"/>
          </a:xfrm>
        </p:spPr>
        <p:txBody>
          <a:bodyPr/>
          <a:lstStyle>
            <a:lvl1pPr algn="l">
              <a:defRPr b="1"/>
            </a:lvl1pPr>
          </a:lstStyle>
          <a:p>
            <a:r>
              <a:rPr lang="en-US" dirty="0" smtClean="0"/>
              <a:t>Click to edit Master title style</a:t>
            </a:r>
            <a:endParaRPr lang="en-US" dirty="0"/>
          </a:p>
        </p:txBody>
      </p:sp>
      <p:sp>
        <p:nvSpPr>
          <p:cNvPr id="8" name="Title 1"/>
          <p:cNvSpPr txBox="1">
            <a:spLocks/>
          </p:cNvSpPr>
          <p:nvPr userDrawn="1"/>
        </p:nvSpPr>
        <p:spPr>
          <a:xfrm>
            <a:off x="4547329" y="0"/>
            <a:ext cx="3962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600" kern="1200">
                <a:solidFill>
                  <a:schemeClr val="tx1"/>
                </a:solidFill>
                <a:latin typeface="+mj-lt"/>
                <a:ea typeface="+mj-ea"/>
                <a:cs typeface="+mj-cs"/>
              </a:defRPr>
            </a:lvl1pPr>
          </a:lstStyle>
          <a:p>
            <a:pPr algn="l"/>
            <a:r>
              <a:rPr lang="en-US" dirty="0" smtClean="0">
                <a:solidFill>
                  <a:srgbClr val="FFFFFF"/>
                </a:solidFill>
              </a:rPr>
              <a:t>DON</a:t>
            </a:r>
            <a:r>
              <a:rPr lang="fr-FR" dirty="0" smtClean="0">
                <a:solidFill>
                  <a:srgbClr val="FFFFFF"/>
                </a:solidFill>
              </a:rPr>
              <a:t>’</a:t>
            </a:r>
            <a:r>
              <a:rPr lang="en-US" dirty="0" smtClean="0">
                <a:solidFill>
                  <a:srgbClr val="FFFFFF"/>
                </a:solidFill>
              </a:rPr>
              <a:t>TS</a:t>
            </a:r>
            <a:endParaRPr lang="en-US" dirty="0">
              <a:solidFill>
                <a:srgbClr val="FFFFFF"/>
              </a:solidFill>
            </a:endParaRPr>
          </a:p>
        </p:txBody>
      </p:sp>
      <p:sp>
        <p:nvSpPr>
          <p:cNvPr id="9" name="Title 1"/>
          <p:cNvSpPr txBox="1">
            <a:spLocks/>
          </p:cNvSpPr>
          <p:nvPr userDrawn="1"/>
        </p:nvSpPr>
        <p:spPr>
          <a:xfrm>
            <a:off x="634271" y="23578"/>
            <a:ext cx="3913057"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600" kern="1200">
                <a:solidFill>
                  <a:schemeClr val="tx1"/>
                </a:solidFill>
                <a:latin typeface="+mj-lt"/>
                <a:ea typeface="+mj-ea"/>
                <a:cs typeface="+mj-cs"/>
              </a:defRPr>
            </a:lvl1pPr>
          </a:lstStyle>
          <a:p>
            <a:pPr algn="r"/>
            <a:r>
              <a:rPr lang="en-US" dirty="0" smtClean="0">
                <a:solidFill>
                  <a:srgbClr val="000000"/>
                </a:solidFill>
              </a:rPr>
              <a:t>DOS &amp;</a:t>
            </a:r>
            <a:endParaRPr lang="en-US" dirty="0">
              <a:solidFill>
                <a:srgbClr val="000000"/>
              </a:solidFill>
            </a:endParaRPr>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1D25F7-C717-7940-8990-B1F0CD306DF6}"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FA3E8-9E0F-8248-8D5A-6C77A8C96A2B}"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hypocrisy-content-3-still-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594970"/>
            <a:ext cx="4038600" cy="45311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4970"/>
            <a:ext cx="4038600" cy="45311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F1D25F7-C717-7940-8990-B1F0CD306DF6}"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FA3E8-9E0F-8248-8D5A-6C77A8C96A2B}" type="slidenum">
              <a:rPr lang="en-US" smtClean="0"/>
              <a:t>‹#›</a:t>
            </a:fld>
            <a:endParaRPr lang="en-US"/>
          </a:p>
        </p:txBody>
      </p:sp>
      <p:sp>
        <p:nvSpPr>
          <p:cNvPr id="9" name="Title 1"/>
          <p:cNvSpPr txBox="1">
            <a:spLocks/>
          </p:cNvSpPr>
          <p:nvPr userDrawn="1"/>
        </p:nvSpPr>
        <p:spPr>
          <a:xfrm>
            <a:off x="4547329" y="0"/>
            <a:ext cx="3962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600" kern="1200">
                <a:solidFill>
                  <a:schemeClr val="tx1"/>
                </a:solidFill>
                <a:latin typeface="+mj-lt"/>
                <a:ea typeface="+mj-ea"/>
                <a:cs typeface="+mj-cs"/>
              </a:defRPr>
            </a:lvl1pPr>
          </a:lstStyle>
          <a:p>
            <a:pPr algn="l"/>
            <a:r>
              <a:rPr lang="en-US" dirty="0" smtClean="0">
                <a:solidFill>
                  <a:srgbClr val="FFFFFF"/>
                </a:solidFill>
              </a:rPr>
              <a:t>DON</a:t>
            </a:r>
            <a:r>
              <a:rPr lang="fr-FR" dirty="0" smtClean="0">
                <a:solidFill>
                  <a:srgbClr val="FFFFFF"/>
                </a:solidFill>
              </a:rPr>
              <a:t>’</a:t>
            </a:r>
            <a:r>
              <a:rPr lang="en-US" dirty="0" smtClean="0">
                <a:solidFill>
                  <a:srgbClr val="FFFFFF"/>
                </a:solidFill>
              </a:rPr>
              <a:t>TS</a:t>
            </a:r>
            <a:endParaRPr lang="en-US" dirty="0">
              <a:solidFill>
                <a:srgbClr val="FFFFFF"/>
              </a:solidFill>
            </a:endParaRPr>
          </a:p>
        </p:txBody>
      </p:sp>
      <p:sp>
        <p:nvSpPr>
          <p:cNvPr id="10" name="Title 1"/>
          <p:cNvSpPr txBox="1">
            <a:spLocks/>
          </p:cNvSpPr>
          <p:nvPr userDrawn="1"/>
        </p:nvSpPr>
        <p:spPr>
          <a:xfrm>
            <a:off x="634271" y="23578"/>
            <a:ext cx="3913057"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6600" kern="1200">
                <a:solidFill>
                  <a:schemeClr val="tx1"/>
                </a:solidFill>
                <a:latin typeface="+mj-lt"/>
                <a:ea typeface="+mj-ea"/>
                <a:cs typeface="+mj-cs"/>
              </a:defRPr>
            </a:lvl1pPr>
          </a:lstStyle>
          <a:p>
            <a:pPr algn="r"/>
            <a:r>
              <a:rPr lang="en-US" dirty="0" smtClean="0">
                <a:solidFill>
                  <a:srgbClr val="000000"/>
                </a:solidFill>
              </a:rPr>
              <a:t>DOS &amp;</a:t>
            </a:r>
            <a:endParaRPr lang="en-US" dirty="0">
              <a:solidFill>
                <a:srgbClr val="000000"/>
              </a:solidFill>
            </a:endParaRPr>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1D25F7-C717-7940-8990-B1F0CD306DF6}" type="datetimeFigureOut">
              <a:rPr lang="en-US" smtClean="0"/>
              <a:t>9/15/16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FA3E8-9E0F-8248-8D5A-6C77A8C96A2B}"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1D25F7-C717-7940-8990-B1F0CD306DF6}" type="datetimeFigureOut">
              <a:rPr lang="en-US" smtClean="0"/>
              <a:t>9/15/16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FA3E8-9E0F-8248-8D5A-6C77A8C96A2B}"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D25F7-C717-7940-8990-B1F0CD306DF6}" type="datetimeFigureOut">
              <a:rPr lang="en-US" smtClean="0"/>
              <a:t>9/15/16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FA3E8-9E0F-8248-8D5A-6C77A8C96A2B}"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D25F7-C717-7940-8990-B1F0CD306DF6}"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FA3E8-9E0F-8248-8D5A-6C77A8C96A2B}"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D25F7-C717-7940-8990-B1F0CD306DF6}"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FA3E8-9E0F-8248-8D5A-6C77A8C96A2B}"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D25F7-C717-7940-8990-B1F0CD306DF6}" type="datetimeFigureOut">
              <a:rPr lang="en-US" smtClean="0"/>
              <a:t>9/15/16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FA3E8-9E0F-8248-8D5A-6C77A8C96A2B}"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997457" y="1413720"/>
            <a:ext cx="5146544" cy="5444279"/>
          </a:xfrm>
          <a:prstGeom prst="rect">
            <a:avLst/>
          </a:prstGeom>
        </p:spPr>
      </p:pic>
      <p:sp>
        <p:nvSpPr>
          <p:cNvPr id="4" name="Title 3"/>
          <p:cNvSpPr>
            <a:spLocks noGrp="1"/>
          </p:cNvSpPr>
          <p:nvPr>
            <p:ph type="title"/>
          </p:nvPr>
        </p:nvSpPr>
        <p:spPr/>
        <p:txBody>
          <a:bodyPr>
            <a:noAutofit/>
          </a:bodyPr>
          <a:lstStyle/>
          <a:p>
            <a:pPr algn="l"/>
            <a:r>
              <a:rPr lang="en-US" sz="5400" dirty="0" smtClean="0"/>
              <a:t>1 Peter 2.2-3</a:t>
            </a:r>
            <a:endParaRPr lang="en-US" sz="5400" dirty="0"/>
          </a:p>
        </p:txBody>
      </p:sp>
      <p:sp>
        <p:nvSpPr>
          <p:cNvPr id="6" name="Content Placeholder 2"/>
          <p:cNvSpPr>
            <a:spLocks noGrp="1"/>
          </p:cNvSpPr>
          <p:nvPr>
            <p:ph idx="4294967295"/>
          </p:nvPr>
        </p:nvSpPr>
        <p:spPr>
          <a:xfrm>
            <a:off x="173174" y="1417638"/>
            <a:ext cx="5556032" cy="5205870"/>
          </a:xfrm>
        </p:spPr>
        <p:txBody>
          <a:bodyPr>
            <a:normAutofit fontScale="92500"/>
          </a:bodyPr>
          <a:lstStyle/>
          <a:p>
            <a:pPr marL="0" indent="0">
              <a:spcBef>
                <a:spcPts val="0"/>
              </a:spcBef>
              <a:buNone/>
            </a:pPr>
            <a:r>
              <a:rPr lang="en-US" sz="4800" baseline="30000" dirty="0" smtClean="0"/>
              <a:t>2 </a:t>
            </a:r>
            <a:r>
              <a:rPr lang="en-US" sz="4800" dirty="0"/>
              <a:t>Like newborn infants, long for the pure spiritual milk, that </a:t>
            </a:r>
            <a:endParaRPr lang="en-US" sz="4800" dirty="0" smtClean="0"/>
          </a:p>
          <a:p>
            <a:pPr marL="0" indent="0">
              <a:spcBef>
                <a:spcPts val="0"/>
              </a:spcBef>
              <a:buNone/>
            </a:pPr>
            <a:r>
              <a:rPr lang="en-US" sz="4800" dirty="0" smtClean="0"/>
              <a:t>by </a:t>
            </a:r>
            <a:r>
              <a:rPr lang="en-US" sz="4800" dirty="0"/>
              <a:t>it you may grow </a:t>
            </a:r>
            <a:endParaRPr lang="en-US" sz="4800" dirty="0" smtClean="0"/>
          </a:p>
          <a:p>
            <a:pPr marL="0" indent="0">
              <a:spcBef>
                <a:spcPts val="0"/>
              </a:spcBef>
              <a:buNone/>
            </a:pPr>
            <a:r>
              <a:rPr lang="en-US" sz="4800" dirty="0" smtClean="0"/>
              <a:t>up </a:t>
            </a:r>
            <a:r>
              <a:rPr lang="en-US" sz="4800" dirty="0"/>
              <a:t>into salvation-- </a:t>
            </a:r>
            <a:r>
              <a:rPr lang="en-US" sz="4800" baseline="30000" dirty="0"/>
              <a:t>3</a:t>
            </a:r>
            <a:r>
              <a:rPr lang="en-US" sz="4800" dirty="0"/>
              <a:t> if indeed you have tasted that the Lord is good.</a:t>
            </a:r>
          </a:p>
        </p:txBody>
      </p:sp>
    </p:spTree>
    <p:extLst>
      <p:ext uri="{BB962C8B-B14F-4D97-AF65-F5344CB8AC3E}">
        <p14:creationId xmlns:p14="http://schemas.microsoft.com/office/powerpoint/2010/main" val="17692294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74b6_730556.gif"/>
          <p:cNvPicPr>
            <a:picLocks noChangeAspect="1"/>
          </p:cNvPicPr>
          <p:nvPr/>
        </p:nvPicPr>
        <p:blipFill rotWithShape="1">
          <a:blip r:embed="rId2">
            <a:extLst>
              <a:ext uri="{28A0092B-C50C-407E-A947-70E740481C1C}">
                <a14:useLocalDpi xmlns:a14="http://schemas.microsoft.com/office/drawing/2010/main" val="0"/>
              </a:ext>
            </a:extLst>
          </a:blip>
          <a:srcRect l="49952" r="24728" b="85568"/>
          <a:stretch/>
        </p:blipFill>
        <p:spPr>
          <a:xfrm>
            <a:off x="1479125" y="230937"/>
            <a:ext cx="6180399" cy="6169313"/>
          </a:xfrm>
          <a:prstGeom prst="rect">
            <a:avLst/>
          </a:prstGeom>
        </p:spPr>
      </p:pic>
    </p:spTree>
    <p:extLst>
      <p:ext uri="{BB962C8B-B14F-4D97-AF65-F5344CB8AC3E}">
        <p14:creationId xmlns:p14="http://schemas.microsoft.com/office/powerpoint/2010/main" val="24555410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74b6_730556.gif"/>
          <p:cNvPicPr>
            <a:picLocks noChangeAspect="1"/>
          </p:cNvPicPr>
          <p:nvPr/>
        </p:nvPicPr>
        <p:blipFill rotWithShape="1">
          <a:blip r:embed="rId2">
            <a:extLst>
              <a:ext uri="{28A0092B-C50C-407E-A947-70E740481C1C}">
                <a14:useLocalDpi xmlns:a14="http://schemas.microsoft.com/office/drawing/2010/main" val="0"/>
              </a:ext>
            </a:extLst>
          </a:blip>
          <a:srcRect l="74851" t="85628"/>
          <a:stretch/>
        </p:blipFill>
        <p:spPr>
          <a:xfrm>
            <a:off x="1418504" y="362902"/>
            <a:ext cx="6209644" cy="6214676"/>
          </a:xfrm>
          <a:prstGeom prst="rect">
            <a:avLst/>
          </a:prstGeom>
        </p:spPr>
      </p:pic>
    </p:spTree>
    <p:extLst>
      <p:ext uri="{BB962C8B-B14F-4D97-AF65-F5344CB8AC3E}">
        <p14:creationId xmlns:p14="http://schemas.microsoft.com/office/powerpoint/2010/main" val="253583260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1719"/>
            <a:ext cx="8229600" cy="5219826"/>
          </a:xfrm>
        </p:spPr>
        <p:txBody>
          <a:bodyPr>
            <a:normAutofit fontScale="85000" lnSpcReduction="20000"/>
          </a:bodyPr>
          <a:lstStyle/>
          <a:p>
            <a:r>
              <a:rPr lang="en-US" dirty="0" smtClean="0"/>
              <a:t>New Christians are described as newborns</a:t>
            </a:r>
          </a:p>
          <a:p>
            <a:pPr lvl="1"/>
            <a:r>
              <a:rPr lang="en-US" dirty="0" smtClean="0"/>
              <a:t>John 3.1-7</a:t>
            </a:r>
          </a:p>
          <a:p>
            <a:pPr lvl="1"/>
            <a:r>
              <a:rPr lang="en-US" dirty="0" smtClean="0"/>
              <a:t>Romans 6.3-4</a:t>
            </a:r>
          </a:p>
          <a:p>
            <a:pPr lvl="1"/>
            <a:r>
              <a:rPr lang="en-US" dirty="0" smtClean="0"/>
              <a:t>Romans 15.1-2</a:t>
            </a:r>
          </a:p>
          <a:p>
            <a:pPr lvl="1"/>
            <a:r>
              <a:rPr lang="en-US" dirty="0" smtClean="0"/>
              <a:t>1 Corinthians 3.1-5</a:t>
            </a:r>
          </a:p>
          <a:p>
            <a:pPr lvl="1"/>
            <a:r>
              <a:rPr lang="en-US" dirty="0" smtClean="0"/>
              <a:t>2 Corinthians </a:t>
            </a:r>
            <a:r>
              <a:rPr lang="en-US" dirty="0" smtClean="0"/>
              <a:t>5.17</a:t>
            </a:r>
            <a:endParaRPr lang="en-US" dirty="0" smtClean="0"/>
          </a:p>
          <a:p>
            <a:pPr lvl="1"/>
            <a:r>
              <a:rPr lang="en-US" dirty="0" smtClean="0"/>
              <a:t>1 Timothy 1.2</a:t>
            </a:r>
          </a:p>
          <a:p>
            <a:pPr lvl="1"/>
            <a:r>
              <a:rPr lang="en-US" dirty="0" smtClean="0"/>
              <a:t>Titus 1.4</a:t>
            </a:r>
          </a:p>
          <a:p>
            <a:pPr lvl="1"/>
            <a:r>
              <a:rPr lang="en-US" dirty="0" smtClean="0"/>
              <a:t>Hebrews 5.11-14</a:t>
            </a:r>
          </a:p>
          <a:p>
            <a:pPr lvl="1"/>
            <a:r>
              <a:rPr lang="en-US" dirty="0" smtClean="0"/>
              <a:t>1 Peter 2.2</a:t>
            </a:r>
          </a:p>
          <a:p>
            <a:r>
              <a:rPr lang="en-US" dirty="0"/>
              <a:t>Spiritual </a:t>
            </a:r>
            <a:r>
              <a:rPr lang="en-US" dirty="0" smtClean="0"/>
              <a:t>infancy recognized as acceptable for new Christians</a:t>
            </a:r>
          </a:p>
          <a:p>
            <a:pPr lvl="1"/>
            <a:r>
              <a:rPr lang="en-US" dirty="0" smtClean="0"/>
              <a:t>It </a:t>
            </a:r>
            <a:r>
              <a:rPr lang="en-US" dirty="0"/>
              <a:t>is condemned for those who should be mature</a:t>
            </a:r>
          </a:p>
          <a:p>
            <a:pPr lvl="1"/>
            <a:endParaRPr lang="en-US" dirty="0"/>
          </a:p>
        </p:txBody>
      </p:sp>
    </p:spTree>
    <p:extLst>
      <p:ext uri="{BB962C8B-B14F-4D97-AF65-F5344CB8AC3E}">
        <p14:creationId xmlns:p14="http://schemas.microsoft.com/office/powerpoint/2010/main" val="292331355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fade">
                                      <p:cBhvr>
                                        <p:cTn id="1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1719"/>
            <a:ext cx="8229600" cy="5219826"/>
          </a:xfrm>
        </p:spPr>
        <p:txBody>
          <a:bodyPr>
            <a:normAutofit/>
          </a:bodyPr>
          <a:lstStyle/>
          <a:p>
            <a:r>
              <a:rPr lang="en-US" dirty="0" smtClean="0"/>
              <a:t>This is not a derogatory comparison</a:t>
            </a:r>
          </a:p>
          <a:p>
            <a:pPr lvl="1"/>
            <a:r>
              <a:rPr lang="en-US" dirty="0" smtClean="0"/>
              <a:t>It deals with our treatment of them</a:t>
            </a:r>
          </a:p>
          <a:p>
            <a:pPr lvl="1"/>
            <a:r>
              <a:rPr lang="en-US" dirty="0" smtClean="0"/>
              <a:t>It deals with our expectation of them</a:t>
            </a:r>
          </a:p>
          <a:p>
            <a:r>
              <a:rPr lang="en-US" dirty="0" smtClean="0"/>
              <a:t>There are dos and don</a:t>
            </a:r>
            <a:r>
              <a:rPr lang="fr-FR" dirty="0" smtClean="0"/>
              <a:t>’</a:t>
            </a:r>
            <a:r>
              <a:rPr lang="en-US" dirty="0" err="1" smtClean="0"/>
              <a:t>ts</a:t>
            </a:r>
            <a:r>
              <a:rPr lang="en-US" dirty="0" smtClean="0"/>
              <a:t> for how we treat “newborn babies”</a:t>
            </a:r>
          </a:p>
          <a:p>
            <a:pPr lvl="1"/>
            <a:r>
              <a:rPr lang="en-US" dirty="0" smtClean="0"/>
              <a:t>Been a Christian less than 2 years</a:t>
            </a:r>
          </a:p>
          <a:p>
            <a:pPr lvl="1"/>
            <a:r>
              <a:rPr lang="en-US" dirty="0" smtClean="0"/>
              <a:t>Been a Christian without a nurturing environment</a:t>
            </a:r>
          </a:p>
          <a:p>
            <a:r>
              <a:rPr lang="en-US" dirty="0" smtClean="0"/>
              <a:t>Let’s go through some obvious (but sometimes forgotten) rules</a:t>
            </a:r>
            <a:endParaRPr lang="en-US" dirty="0"/>
          </a:p>
        </p:txBody>
      </p:sp>
    </p:spTree>
    <p:extLst>
      <p:ext uri="{BB962C8B-B14F-4D97-AF65-F5344CB8AC3E}">
        <p14:creationId xmlns:p14="http://schemas.microsoft.com/office/powerpoint/2010/main" val="289245667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Newborns don’t make good decisions yet. They are new!</a:t>
            </a:r>
          </a:p>
          <a:p>
            <a:pPr lvl="1"/>
            <a:r>
              <a:rPr lang="en-US" dirty="0" smtClean="0"/>
              <a:t>Romans 6.3-4</a:t>
            </a:r>
          </a:p>
          <a:p>
            <a:pPr lvl="1"/>
            <a:r>
              <a:rPr lang="en-US" dirty="0" smtClean="0"/>
              <a:t>2 Corinthians 5.17</a:t>
            </a:r>
          </a:p>
          <a:p>
            <a:pPr lvl="1"/>
            <a:r>
              <a:rPr lang="en-US" dirty="0" smtClean="0"/>
              <a:t>Ephesians 4.22-24</a:t>
            </a:r>
            <a:endParaRPr lang="en-US" dirty="0"/>
          </a:p>
        </p:txBody>
      </p:sp>
      <p:sp>
        <p:nvSpPr>
          <p:cNvPr id="3" name="Content Placeholder 2"/>
          <p:cNvSpPr>
            <a:spLocks noGrp="1"/>
          </p:cNvSpPr>
          <p:nvPr>
            <p:ph sz="half" idx="2"/>
          </p:nvPr>
        </p:nvSpPr>
        <p:spPr/>
        <p:txBody>
          <a:bodyPr>
            <a:normAutofit/>
          </a:bodyPr>
          <a:lstStyle/>
          <a:p>
            <a:r>
              <a:rPr lang="en-US" dirty="0" smtClean="0"/>
              <a:t>Don’t have unrealistic expectations.</a:t>
            </a:r>
          </a:p>
          <a:p>
            <a:pPr lvl="1"/>
            <a:r>
              <a:rPr lang="en-US" dirty="0" smtClean="0"/>
              <a:t>They have repented, confessed, and been baptized</a:t>
            </a:r>
          </a:p>
          <a:p>
            <a:pPr lvl="1"/>
            <a:r>
              <a:rPr lang="en-US" dirty="0" smtClean="0"/>
              <a:t>They still must learn to develop the new habits</a:t>
            </a:r>
          </a:p>
          <a:p>
            <a:r>
              <a:rPr lang="en-US" dirty="0" smtClean="0"/>
              <a:t>Many new Christians have many aspects of life they are working on</a:t>
            </a:r>
            <a:endParaRPr lang="en-US" dirty="0"/>
          </a:p>
        </p:txBody>
      </p:sp>
    </p:spTree>
    <p:extLst>
      <p:ext uri="{BB962C8B-B14F-4D97-AF65-F5344CB8AC3E}">
        <p14:creationId xmlns:p14="http://schemas.microsoft.com/office/powerpoint/2010/main" val="26887842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Newborns tend to be weak</a:t>
            </a:r>
          </a:p>
          <a:p>
            <a:pPr lvl="1"/>
            <a:r>
              <a:rPr lang="en-US" dirty="0" smtClean="0"/>
              <a:t>Romans 15.1-2</a:t>
            </a:r>
          </a:p>
          <a:p>
            <a:pPr lvl="1"/>
            <a:r>
              <a:rPr lang="en-US" dirty="0" smtClean="0"/>
              <a:t>1 Thessalonians 5.14</a:t>
            </a:r>
            <a:endParaRPr lang="en-US" dirty="0"/>
          </a:p>
        </p:txBody>
      </p:sp>
      <p:sp>
        <p:nvSpPr>
          <p:cNvPr id="3" name="Content Placeholder 2"/>
          <p:cNvSpPr>
            <a:spLocks noGrp="1"/>
          </p:cNvSpPr>
          <p:nvPr>
            <p:ph sz="half" idx="2"/>
          </p:nvPr>
        </p:nvSpPr>
        <p:spPr/>
        <p:txBody>
          <a:bodyPr>
            <a:normAutofit/>
          </a:bodyPr>
          <a:lstStyle/>
          <a:p>
            <a:r>
              <a:rPr lang="en-US" dirty="0" smtClean="0"/>
              <a:t>We must hold them up, even if that means changing our own behavior</a:t>
            </a:r>
          </a:p>
          <a:p>
            <a:pPr lvl="1"/>
            <a:r>
              <a:rPr lang="en-US" dirty="0" smtClean="0"/>
              <a:t>We must admonish when unruly</a:t>
            </a:r>
          </a:p>
          <a:p>
            <a:pPr lvl="1"/>
            <a:r>
              <a:rPr lang="en-US" dirty="0" smtClean="0"/>
              <a:t>We must encourage the fainting</a:t>
            </a:r>
          </a:p>
          <a:p>
            <a:pPr lvl="1"/>
            <a:r>
              <a:rPr lang="en-US" dirty="0" smtClean="0"/>
              <a:t>We must help the weak</a:t>
            </a:r>
          </a:p>
          <a:p>
            <a:pPr lvl="1"/>
            <a:r>
              <a:rPr lang="en-US" dirty="0" smtClean="0"/>
              <a:t>We must be patient</a:t>
            </a:r>
            <a:endParaRPr lang="en-US" dirty="0"/>
          </a:p>
        </p:txBody>
      </p:sp>
    </p:spTree>
    <p:extLst>
      <p:ext uri="{BB962C8B-B14F-4D97-AF65-F5344CB8AC3E}">
        <p14:creationId xmlns:p14="http://schemas.microsoft.com/office/powerpoint/2010/main" val="27922626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smtClean="0"/>
              <a:t>Newborns need milk, not meat</a:t>
            </a:r>
          </a:p>
          <a:p>
            <a:pPr lvl="1"/>
            <a:r>
              <a:rPr lang="en-US" dirty="0" smtClean="0"/>
              <a:t>1 Corinthians 3.1-5</a:t>
            </a:r>
          </a:p>
          <a:p>
            <a:pPr lvl="1"/>
            <a:r>
              <a:rPr lang="en-US" dirty="0" smtClean="0"/>
              <a:t>Hebrews 5.11-14</a:t>
            </a:r>
            <a:endParaRPr lang="en-US" dirty="0"/>
          </a:p>
        </p:txBody>
      </p:sp>
      <p:sp>
        <p:nvSpPr>
          <p:cNvPr id="5" name="Content Placeholder 4"/>
          <p:cNvSpPr>
            <a:spLocks noGrp="1"/>
          </p:cNvSpPr>
          <p:nvPr>
            <p:ph sz="half" idx="2"/>
          </p:nvPr>
        </p:nvSpPr>
        <p:spPr/>
        <p:txBody>
          <a:bodyPr/>
          <a:lstStyle/>
          <a:p>
            <a:r>
              <a:rPr lang="en-US" dirty="0" smtClean="0"/>
              <a:t>Don’t put them in classes they cannot understand.</a:t>
            </a:r>
          </a:p>
          <a:p>
            <a:r>
              <a:rPr lang="en-US" dirty="0" smtClean="0"/>
              <a:t>Don’t use “church speech.” </a:t>
            </a:r>
          </a:p>
          <a:p>
            <a:r>
              <a:rPr lang="en-US" dirty="0" smtClean="0"/>
              <a:t>Don’t expect them to have a thorough knowledge of the Bible.</a:t>
            </a:r>
            <a:endParaRPr lang="en-US" dirty="0"/>
          </a:p>
        </p:txBody>
      </p:sp>
    </p:spTree>
    <p:extLst>
      <p:ext uri="{BB962C8B-B14F-4D97-AF65-F5344CB8AC3E}">
        <p14:creationId xmlns:p14="http://schemas.microsoft.com/office/powerpoint/2010/main" val="358448842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We must realize the uniqueness of our relationship with them</a:t>
            </a:r>
          </a:p>
          <a:p>
            <a:pPr lvl="1"/>
            <a:r>
              <a:rPr lang="en-US" dirty="0" smtClean="0"/>
              <a:t>1 Timothy 1.2</a:t>
            </a:r>
          </a:p>
          <a:p>
            <a:pPr lvl="1"/>
            <a:r>
              <a:rPr lang="en-US" dirty="0" smtClean="0"/>
              <a:t>Titus 1.4</a:t>
            </a:r>
            <a:endParaRPr lang="en-US" dirty="0"/>
          </a:p>
        </p:txBody>
      </p:sp>
      <p:sp>
        <p:nvSpPr>
          <p:cNvPr id="3" name="Content Placeholder 2"/>
          <p:cNvSpPr>
            <a:spLocks noGrp="1"/>
          </p:cNvSpPr>
          <p:nvPr>
            <p:ph sz="half" idx="2"/>
          </p:nvPr>
        </p:nvSpPr>
        <p:spPr/>
        <p:txBody>
          <a:bodyPr/>
          <a:lstStyle/>
          <a:p>
            <a:r>
              <a:rPr lang="en-US" dirty="0" smtClean="0"/>
              <a:t>We must treat them as family</a:t>
            </a:r>
          </a:p>
          <a:p>
            <a:pPr lvl="1"/>
            <a:r>
              <a:rPr lang="en-US" dirty="0" smtClean="0"/>
              <a:t>Takes time</a:t>
            </a:r>
          </a:p>
          <a:p>
            <a:pPr lvl="1"/>
            <a:r>
              <a:rPr lang="en-US" dirty="0" smtClean="0"/>
              <a:t>Takes familiarity</a:t>
            </a:r>
          </a:p>
          <a:p>
            <a:pPr lvl="1"/>
            <a:r>
              <a:rPr lang="en-US" dirty="0" smtClean="0"/>
              <a:t>Takes compassion</a:t>
            </a:r>
          </a:p>
          <a:p>
            <a:pPr lvl="1"/>
            <a:r>
              <a:rPr lang="en-US" dirty="0" smtClean="0"/>
              <a:t>Takes constancy</a:t>
            </a:r>
            <a:endParaRPr lang="en-US" dirty="0"/>
          </a:p>
        </p:txBody>
      </p:sp>
    </p:spTree>
    <p:extLst>
      <p:ext uri="{BB962C8B-B14F-4D97-AF65-F5344CB8AC3E}">
        <p14:creationId xmlns:p14="http://schemas.microsoft.com/office/powerpoint/2010/main" val="255685403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Newborns long for their next feeding or connection</a:t>
            </a:r>
          </a:p>
          <a:p>
            <a:pPr lvl="1"/>
            <a:r>
              <a:rPr lang="en-US" dirty="0" smtClean="0"/>
              <a:t>1 Peter 2.2</a:t>
            </a:r>
          </a:p>
          <a:p>
            <a:pPr lvl="1"/>
            <a:r>
              <a:rPr lang="en-US" dirty="0" smtClean="0"/>
              <a:t>Hebrews 10.24-25</a:t>
            </a:r>
            <a:endParaRPr lang="en-US" dirty="0"/>
          </a:p>
        </p:txBody>
      </p:sp>
      <p:sp>
        <p:nvSpPr>
          <p:cNvPr id="3" name="Content Placeholder 2"/>
          <p:cNvSpPr>
            <a:spLocks noGrp="1"/>
          </p:cNvSpPr>
          <p:nvPr>
            <p:ph sz="half" idx="2"/>
          </p:nvPr>
        </p:nvSpPr>
        <p:spPr>
          <a:xfrm>
            <a:off x="4648200" y="1594969"/>
            <a:ext cx="4279510" cy="5122695"/>
          </a:xfrm>
        </p:spPr>
        <p:txBody>
          <a:bodyPr>
            <a:normAutofit/>
          </a:bodyPr>
          <a:lstStyle/>
          <a:p>
            <a:r>
              <a:rPr lang="en-US" dirty="0" smtClean="0"/>
              <a:t>We must help them see the value in being fed and loved in family gatherings </a:t>
            </a:r>
          </a:p>
          <a:p>
            <a:pPr lvl="1"/>
            <a:r>
              <a:rPr lang="en-US" dirty="0" smtClean="0"/>
              <a:t>We come from a habit they have not yet developed</a:t>
            </a:r>
          </a:p>
          <a:p>
            <a:r>
              <a:rPr lang="en-US" dirty="0" smtClean="0"/>
              <a:t>We must be a source for relationships</a:t>
            </a:r>
          </a:p>
          <a:p>
            <a:pPr lvl="1"/>
            <a:r>
              <a:rPr lang="en-US" dirty="0" smtClean="0"/>
              <a:t>They are forsaking much</a:t>
            </a:r>
          </a:p>
          <a:p>
            <a:pPr lvl="1"/>
            <a:r>
              <a:rPr lang="en-US" dirty="0" smtClean="0"/>
              <a:t>We must stand in that gap</a:t>
            </a:r>
            <a:endParaRPr lang="en-US" dirty="0"/>
          </a:p>
        </p:txBody>
      </p:sp>
    </p:spTree>
    <p:extLst>
      <p:ext uri="{BB962C8B-B14F-4D97-AF65-F5344CB8AC3E}">
        <p14:creationId xmlns:p14="http://schemas.microsoft.com/office/powerpoint/2010/main" val="163838260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00201"/>
            <a:ext cx="8229600" cy="4250548"/>
          </a:xfrm>
        </p:spPr>
        <p:txBody>
          <a:bodyPr>
            <a:normAutofit fontScale="77500" lnSpcReduction="20000"/>
          </a:bodyPr>
          <a:lstStyle/>
          <a:p>
            <a:pPr marL="0" indent="0">
              <a:buNone/>
            </a:pPr>
            <a:r>
              <a:rPr lang="en-US" baseline="30000" dirty="0"/>
              <a:t>7</a:t>
            </a:r>
            <a:r>
              <a:rPr lang="en-US" dirty="0"/>
              <a:t> But we were gentle among you, like a nursing mother taking care of her own children. </a:t>
            </a:r>
            <a:r>
              <a:rPr lang="en-US" baseline="30000" dirty="0"/>
              <a:t>8</a:t>
            </a:r>
            <a:r>
              <a:rPr lang="en-US" dirty="0"/>
              <a:t> So, being affectionately desirous of you, we were ready to share with you not only the gospel of God but also our own selves, because you had become very dear to us</a:t>
            </a:r>
            <a:r>
              <a:rPr lang="en-US" dirty="0" smtClean="0"/>
              <a:t>. </a:t>
            </a:r>
            <a:r>
              <a:rPr lang="en-US" baseline="30000" dirty="0" smtClean="0"/>
              <a:t>9</a:t>
            </a:r>
            <a:r>
              <a:rPr lang="en-US" dirty="0" smtClean="0"/>
              <a:t> </a:t>
            </a:r>
            <a:r>
              <a:rPr lang="en-US" dirty="0"/>
              <a:t>For you remember, brothers, our labor and toil: we worked night and day, that we might not be a burden to any of you, while we proclaimed to you the gospel of God. </a:t>
            </a:r>
            <a:r>
              <a:rPr lang="en-US" baseline="30000" dirty="0"/>
              <a:t>10</a:t>
            </a:r>
            <a:r>
              <a:rPr lang="en-US" dirty="0"/>
              <a:t> You are witnesses, and God also, how holy and righteous and blameless was our conduct toward you believers. </a:t>
            </a:r>
            <a:r>
              <a:rPr lang="en-US" baseline="30000" dirty="0"/>
              <a:t>11</a:t>
            </a:r>
            <a:r>
              <a:rPr lang="en-US" dirty="0"/>
              <a:t> For you know how, like a father with his children, </a:t>
            </a:r>
            <a:r>
              <a:rPr lang="en-US" baseline="30000" dirty="0"/>
              <a:t>12</a:t>
            </a:r>
            <a:r>
              <a:rPr lang="en-US" dirty="0"/>
              <a:t> we exhorted each one of you and encouraged you and charged you to walk in a manner worthy of God, who calls you into his own kingdom and glory.</a:t>
            </a:r>
          </a:p>
        </p:txBody>
      </p:sp>
      <p:sp>
        <p:nvSpPr>
          <p:cNvPr id="6" name="Title 5"/>
          <p:cNvSpPr>
            <a:spLocks noGrp="1"/>
          </p:cNvSpPr>
          <p:nvPr>
            <p:ph type="title"/>
          </p:nvPr>
        </p:nvSpPr>
        <p:spPr/>
        <p:txBody>
          <a:bodyPr>
            <a:normAutofit/>
          </a:bodyPr>
          <a:lstStyle/>
          <a:p>
            <a:pPr algn="r"/>
            <a:r>
              <a:rPr lang="en-US" sz="4000" dirty="0" smtClean="0"/>
              <a:t>1 Thessalonians 2.7-12</a:t>
            </a:r>
            <a:endParaRPr lang="en-US" sz="4000" dirty="0"/>
          </a:p>
        </p:txBody>
      </p:sp>
    </p:spTree>
    <p:extLst>
      <p:ext uri="{BB962C8B-B14F-4D97-AF65-F5344CB8AC3E}">
        <p14:creationId xmlns:p14="http://schemas.microsoft.com/office/powerpoint/2010/main" val="412813830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6970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4144720"/>
          </a:xfrm>
        </p:spPr>
        <p:txBody>
          <a:bodyPr>
            <a:normAutofit fontScale="92500" lnSpcReduction="10000"/>
          </a:bodyPr>
          <a:lstStyle/>
          <a:p>
            <a:r>
              <a:rPr lang="en-US" dirty="0" smtClean="0"/>
              <a:t>We must be gentle as a nursing mother</a:t>
            </a:r>
          </a:p>
          <a:p>
            <a:r>
              <a:rPr lang="en-US" dirty="0" smtClean="0"/>
              <a:t>We must have fond affection</a:t>
            </a:r>
          </a:p>
          <a:p>
            <a:r>
              <a:rPr lang="en-US" dirty="0" smtClean="0"/>
              <a:t>We must give our lives for them</a:t>
            </a:r>
          </a:p>
          <a:p>
            <a:r>
              <a:rPr lang="en-US" dirty="0" smtClean="0"/>
              <a:t>We must not overburden them</a:t>
            </a:r>
          </a:p>
          <a:p>
            <a:r>
              <a:rPr lang="en-US" dirty="0" smtClean="0"/>
              <a:t>We must behave uprightly and blamelessly as an example</a:t>
            </a:r>
          </a:p>
          <a:p>
            <a:r>
              <a:rPr lang="en-US" dirty="0" smtClean="0"/>
              <a:t>We must exhort, encourage, and implore them in their faithfulness as a father would his children</a:t>
            </a:r>
          </a:p>
        </p:txBody>
      </p:sp>
      <p:sp>
        <p:nvSpPr>
          <p:cNvPr id="3" name="Title 2"/>
          <p:cNvSpPr>
            <a:spLocks noGrp="1"/>
          </p:cNvSpPr>
          <p:nvPr>
            <p:ph type="title"/>
          </p:nvPr>
        </p:nvSpPr>
        <p:spPr/>
        <p:txBody>
          <a:bodyPr>
            <a:normAutofit fontScale="90000"/>
          </a:bodyPr>
          <a:lstStyle/>
          <a:p>
            <a:pPr algn="r"/>
            <a:r>
              <a:rPr lang="en-US" dirty="0" smtClean="0"/>
              <a:t>Lessons from  1 Thessalonians 2.7-12</a:t>
            </a:r>
            <a:endParaRPr lang="en-US" dirty="0"/>
          </a:p>
        </p:txBody>
      </p:sp>
    </p:spTree>
    <p:extLst>
      <p:ext uri="{BB962C8B-B14F-4D97-AF65-F5344CB8AC3E}">
        <p14:creationId xmlns:p14="http://schemas.microsoft.com/office/powerpoint/2010/main" val="34324937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68023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6298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74b6_730556.gif"/>
          <p:cNvPicPr>
            <a:picLocks noChangeAspect="1"/>
          </p:cNvPicPr>
          <p:nvPr/>
        </p:nvPicPr>
        <p:blipFill rotWithShape="1">
          <a:blip r:embed="rId2">
            <a:extLst>
              <a:ext uri="{28A0092B-C50C-407E-A947-70E740481C1C}">
                <a14:useLocalDpi xmlns:a14="http://schemas.microsoft.com/office/drawing/2010/main" val="0"/>
              </a:ext>
            </a:extLst>
          </a:blip>
          <a:srcRect l="75230" b="85478"/>
          <a:stretch/>
        </p:blipFill>
        <p:spPr>
          <a:xfrm>
            <a:off x="1451495" y="257414"/>
            <a:ext cx="6284308" cy="6452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76197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74b6_730556.gif"/>
          <p:cNvPicPr>
            <a:picLocks noChangeAspect="1"/>
          </p:cNvPicPr>
          <p:nvPr/>
        </p:nvPicPr>
        <p:blipFill rotWithShape="1">
          <a:blip r:embed="rId2">
            <a:extLst>
              <a:ext uri="{28A0092B-C50C-407E-A947-70E740481C1C}">
                <a14:useLocalDpi xmlns:a14="http://schemas.microsoft.com/office/drawing/2010/main" val="0"/>
              </a:ext>
            </a:extLst>
          </a:blip>
          <a:srcRect l="49580" t="28766" r="24305" b="56917"/>
          <a:stretch/>
        </p:blipFill>
        <p:spPr>
          <a:xfrm>
            <a:off x="1451493" y="268588"/>
            <a:ext cx="6548217" cy="6286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158577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74b6_730556.gif"/>
          <p:cNvPicPr>
            <a:picLocks noChangeAspect="1"/>
          </p:cNvPicPr>
          <p:nvPr/>
        </p:nvPicPr>
        <p:blipFill rotWithShape="1">
          <a:blip r:embed="rId2">
            <a:extLst>
              <a:ext uri="{28A0092B-C50C-407E-A947-70E740481C1C}">
                <a14:useLocalDpi xmlns:a14="http://schemas.microsoft.com/office/drawing/2010/main" val="0"/>
              </a:ext>
            </a:extLst>
          </a:blip>
          <a:srcRect l="1" t="85629" r="74727"/>
          <a:stretch/>
        </p:blipFill>
        <p:spPr>
          <a:xfrm>
            <a:off x="1418504" y="352112"/>
            <a:ext cx="6317299" cy="6291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98215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74b6_730556.gif"/>
          <p:cNvPicPr>
            <a:picLocks noChangeAspect="1"/>
          </p:cNvPicPr>
          <p:nvPr/>
        </p:nvPicPr>
        <p:blipFill rotWithShape="1">
          <a:blip r:embed="rId2">
            <a:extLst>
              <a:ext uri="{28A0092B-C50C-407E-A947-70E740481C1C}">
                <a14:useLocalDpi xmlns:a14="http://schemas.microsoft.com/office/drawing/2010/main" val="0"/>
              </a:ext>
            </a:extLst>
          </a:blip>
          <a:srcRect l="50056" t="71437" r="24306" b="14291"/>
          <a:stretch/>
        </p:blipFill>
        <p:spPr>
          <a:xfrm>
            <a:off x="1797873" y="560848"/>
            <a:ext cx="5651412" cy="5509492"/>
          </a:xfrm>
          <a:prstGeom prst="rect">
            <a:avLst/>
          </a:prstGeom>
        </p:spPr>
      </p:pic>
    </p:spTree>
    <p:extLst>
      <p:ext uri="{BB962C8B-B14F-4D97-AF65-F5344CB8AC3E}">
        <p14:creationId xmlns:p14="http://schemas.microsoft.com/office/powerpoint/2010/main" val="215343576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74b6_730556.gif"/>
          <p:cNvPicPr>
            <a:picLocks noChangeAspect="1"/>
          </p:cNvPicPr>
          <p:nvPr/>
        </p:nvPicPr>
        <p:blipFill rotWithShape="1">
          <a:blip r:embed="rId2">
            <a:extLst>
              <a:ext uri="{28A0092B-C50C-407E-A947-70E740481C1C}">
                <a14:useLocalDpi xmlns:a14="http://schemas.microsoft.com/office/drawing/2010/main" val="0"/>
              </a:ext>
            </a:extLst>
          </a:blip>
          <a:srcRect r="74430" b="85328"/>
          <a:stretch/>
        </p:blipFill>
        <p:spPr>
          <a:xfrm>
            <a:off x="1604789" y="428882"/>
            <a:ext cx="5925743" cy="5954872"/>
          </a:xfrm>
          <a:prstGeom prst="rect">
            <a:avLst/>
          </a:prstGeom>
        </p:spPr>
      </p:pic>
    </p:spTree>
    <p:extLst>
      <p:ext uri="{BB962C8B-B14F-4D97-AF65-F5344CB8AC3E}">
        <p14:creationId xmlns:p14="http://schemas.microsoft.com/office/powerpoint/2010/main" val="27792780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74b6_730556.gif"/>
          <p:cNvPicPr>
            <a:picLocks noChangeAspect="1"/>
          </p:cNvPicPr>
          <p:nvPr/>
        </p:nvPicPr>
        <p:blipFill rotWithShape="1">
          <a:blip r:embed="rId2">
            <a:extLst>
              <a:ext uri="{28A0092B-C50C-407E-A947-70E740481C1C}">
                <a14:useLocalDpi xmlns:a14="http://schemas.microsoft.com/office/drawing/2010/main" val="0"/>
              </a:ext>
            </a:extLst>
          </a:blip>
          <a:srcRect t="57078" r="74232" b="28289"/>
          <a:stretch/>
        </p:blipFill>
        <p:spPr>
          <a:xfrm>
            <a:off x="1462112" y="478368"/>
            <a:ext cx="5834313" cy="5802589"/>
          </a:xfrm>
          <a:prstGeom prst="rect">
            <a:avLst/>
          </a:prstGeom>
        </p:spPr>
      </p:pic>
    </p:spTree>
    <p:extLst>
      <p:ext uri="{BB962C8B-B14F-4D97-AF65-F5344CB8AC3E}">
        <p14:creationId xmlns:p14="http://schemas.microsoft.com/office/powerpoint/2010/main" val="38710612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1210</TotalTime>
  <Words>611</Words>
  <Application>Microsoft Macintosh PowerPoint</Application>
  <PresentationFormat>On-screen Show (4:3)</PresentationFormat>
  <Paragraphs>70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Black</vt:lpstr>
      <vt:lpstr>1 Peter 2.2-3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Thessalonians 2.7-12</vt:lpstr>
      <vt:lpstr>Lessons from  1 Thessalonians 2.7-12</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Joseph Shanks</cp:lastModifiedBy>
  <cp:revision>14</cp:revision>
  <dcterms:created xsi:type="dcterms:W3CDTF">2016-09-14T05:01:00Z</dcterms:created>
  <dcterms:modified xsi:type="dcterms:W3CDTF">2016-09-15T12:10:53Z</dcterms:modified>
</cp:coreProperties>
</file>