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handoutMasterIdLst>
    <p:handoutMasterId r:id="rId14"/>
  </p:handoutMasterIdLst>
  <p:sldIdLst>
    <p:sldId id="278" r:id="rId2"/>
    <p:sldId id="256" r:id="rId3"/>
    <p:sldId id="257" r:id="rId4"/>
    <p:sldId id="260" r:id="rId5"/>
    <p:sldId id="271" r:id="rId6"/>
    <p:sldId id="272" r:id="rId7"/>
    <p:sldId id="273" r:id="rId8"/>
    <p:sldId id="274" r:id="rId9"/>
    <p:sldId id="275" r:id="rId10"/>
    <p:sldId id="276" r:id="rId11"/>
    <p:sldId id="280" r:id="rId12"/>
    <p:sldId id="279" r:id="rId13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5"/>
    </p:embeddedFont>
    <p:embeddedFont>
      <p:font typeface="Algeria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DC0D-79E6-4C39-9921-AC96764DA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02296"/>
            <a:ext cx="8503920" cy="4496751"/>
          </a:xfrm>
        </p:spPr>
        <p:txBody>
          <a:bodyPr/>
          <a:lstStyle>
            <a:lvl1pPr marL="223838" indent="-21431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 sz="2800"/>
            </a:lvl1pPr>
            <a:lvl2pPr marL="465138" indent="-23812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 sz="2400"/>
            </a:lvl2pPr>
            <a:lvl3pPr marL="687388" indent="-2286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 sz="2400"/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0CA94C-4641-4542-AA62-D8506A3E9C9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F5FC7-561D-CE4A-864A-4A789CC2D7D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complementary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/>
              <a:t>biological differences do exist</a:t>
            </a:r>
          </a:p>
          <a:p>
            <a:r>
              <a:rPr lang="en-US" dirty="0"/>
              <a:t>other differences might exist as well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cannot assume its merely culture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must account for why God created this way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empirical data suggest other differences might exist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scripture affirms other differences do exist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miltont\AppData\Local\Microsoft\Windows\Temporary Internet Files\Content.IE5\SMAUS8EX\MP9004424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1" y="4711775"/>
            <a:ext cx="1716261" cy="1524787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principles &amp; Covenant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basis of all NT teaching on gender roles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1 Timothy 2:9-15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 Corinthians 11:2-16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solidFill>
                  <a:schemeClr val="tx1"/>
                </a:solidFill>
              </a:rPr>
              <a:t>1 Corinthians 14:34-35</a:t>
            </a:r>
          </a:p>
          <a:p>
            <a:pPr>
              <a:spcAft>
                <a:spcPts val="3000"/>
              </a:spcAft>
            </a:pPr>
            <a:r>
              <a:rPr lang="en-US" dirty="0"/>
              <a:t>transcend culture</a:t>
            </a:r>
          </a:p>
          <a:p>
            <a:pPr>
              <a:spcAft>
                <a:spcPts val="3000"/>
              </a:spcAft>
            </a:pPr>
            <a:r>
              <a:rPr lang="en-US" dirty="0"/>
              <a:t>return to divine pattern</a:t>
            </a:r>
          </a:p>
        </p:txBody>
      </p:sp>
      <p:pic>
        <p:nvPicPr>
          <p:cNvPr id="6" name="Picture 4" descr="eart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84" y="4114077"/>
            <a:ext cx="1990766" cy="205368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863" y="2148395"/>
            <a:ext cx="4039340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Matthew 19:3-12</a:t>
            </a:r>
          </a:p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Ephesians 5:22-33</a:t>
            </a:r>
          </a:p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1 Peter 3:1-7</a:t>
            </a:r>
          </a:p>
        </p:txBody>
      </p:sp>
    </p:spTree>
    <p:extLst>
      <p:ext uri="{BB962C8B-B14F-4D97-AF65-F5344CB8AC3E}">
        <p14:creationId xmlns:p14="http://schemas.microsoft.com/office/powerpoint/2010/main" val="41829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517" y="2974018"/>
            <a:ext cx="8371642" cy="1597981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gender Roles in God’s World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1800" cap="none" dirty="0"/>
              <a:t>fundamental questions about gender roles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1800" cap="none" dirty="0"/>
              <a:t>specific application to particular issues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1800" cap="none" dirty="0"/>
              <a:t>creation principles about gender roles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517" y="381000"/>
            <a:ext cx="7987683" cy="1752600"/>
          </a:xfrm>
        </p:spPr>
        <p:txBody>
          <a:bodyPr/>
          <a:lstStyle/>
          <a:p>
            <a:pPr algn="l">
              <a:lnSpc>
                <a:spcPts val="4800"/>
              </a:lnSpc>
            </a:pPr>
            <a:r>
              <a:rPr lang="en-US" sz="2800" dirty="0"/>
              <a:t>what</a:t>
            </a:r>
            <a:r>
              <a:rPr lang="en-US" sz="3200" dirty="0"/>
              <a:t> </a:t>
            </a:r>
            <a:r>
              <a:rPr lang="en-US" sz="2800" dirty="0"/>
              <a:t>does</a:t>
            </a:r>
            <a:r>
              <a:rPr lang="en-US" sz="3200" dirty="0"/>
              <a:t> </a:t>
            </a:r>
            <a:r>
              <a:rPr lang="en-US" sz="2800" dirty="0"/>
              <a:t>God</a:t>
            </a:r>
            <a:r>
              <a:rPr lang="en-US" sz="3200" dirty="0"/>
              <a:t> </a:t>
            </a:r>
            <a:r>
              <a:rPr lang="en-US" sz="2800" dirty="0"/>
              <a:t>expect</a:t>
            </a:r>
            <a:r>
              <a:rPr lang="en-US" sz="3200" dirty="0"/>
              <a:t> </a:t>
            </a:r>
            <a:r>
              <a:rPr lang="en-US" sz="2800" dirty="0"/>
              <a:t>of</a:t>
            </a:r>
            <a:br>
              <a:rPr lang="en-US" sz="3200" dirty="0"/>
            </a:br>
            <a:r>
              <a:rPr lang="en-US" sz="5200" dirty="0"/>
              <a:t>men</a:t>
            </a:r>
            <a:r>
              <a:rPr lang="en-US" sz="1800" dirty="0"/>
              <a:t> </a:t>
            </a:r>
            <a:r>
              <a:rPr lang="en-US" sz="3600" dirty="0"/>
              <a:t>&amp;</a:t>
            </a:r>
            <a:r>
              <a:rPr lang="en-US" sz="1800" dirty="0"/>
              <a:t> </a:t>
            </a:r>
            <a:r>
              <a:rPr lang="en-US" sz="5200" dirty="0"/>
              <a:t>women</a:t>
            </a:r>
            <a:r>
              <a:rPr lang="en-US" sz="10800" dirty="0"/>
              <a:t>?</a:t>
            </a:r>
          </a:p>
        </p:txBody>
      </p:sp>
      <p:pic>
        <p:nvPicPr>
          <p:cNvPr id="5" name="Picture 3" descr="C:\Users\hamiltont\AppData\Local\Microsoft\Windows\Temporary Internet Files\Content.IE5\SMAUS8EX\MP900442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19" y="351504"/>
            <a:ext cx="2110031" cy="1874626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Need to study gender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97980"/>
            <a:ext cx="8503920" cy="4501067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confused state of society</a:t>
            </a:r>
          </a:p>
          <a:p>
            <a:pPr>
              <a:spcAft>
                <a:spcPts val="3000"/>
              </a:spcAft>
            </a:pPr>
            <a:r>
              <a:rPr lang="en-US" dirty="0"/>
              <a:t>sinfulness of traditional values</a:t>
            </a:r>
          </a:p>
          <a:p>
            <a:pPr>
              <a:spcAft>
                <a:spcPts val="3000"/>
              </a:spcAft>
            </a:pPr>
            <a:r>
              <a:rPr lang="en-US" dirty="0"/>
              <a:t>sinfulness of feminist values</a:t>
            </a:r>
          </a:p>
          <a:p>
            <a:pPr>
              <a:spcAft>
                <a:spcPts val="3000"/>
              </a:spcAft>
            </a:pPr>
            <a:r>
              <a:rPr lang="en-US" dirty="0"/>
              <a:t>holiness of divine values</a:t>
            </a:r>
          </a:p>
        </p:txBody>
      </p:sp>
      <p:pic>
        <p:nvPicPr>
          <p:cNvPr id="5" name="Picture 5" descr="MPj04001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0" y="3448997"/>
            <a:ext cx="2007734" cy="27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/>
              <a:t>application: women generally? OR only wives specifically?</a:t>
            </a:r>
          </a:p>
          <a:p>
            <a:pPr>
              <a:spcAft>
                <a:spcPts val="3000"/>
              </a:spcAft>
            </a:pPr>
            <a:r>
              <a:rPr lang="en-US" dirty="0"/>
              <a:t>biblical teaching: absolute and universal? OR relative and culturally specific?</a:t>
            </a:r>
          </a:p>
          <a:p>
            <a:pPr>
              <a:spcAft>
                <a:spcPts val="3000"/>
              </a:spcAft>
            </a:pPr>
            <a:r>
              <a:rPr lang="en-US" dirty="0"/>
              <a:t>gender roles: result of God’s original purpose? OR consequence of sin?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amiltont\AppData\Local\Microsoft\Windows\Temporary Internet Files\Content.IE5\WV9UCAP4\MC900431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30" y="4929212"/>
            <a:ext cx="1393793" cy="13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principles &amp; Covenant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basis of all NT teaching on gender roles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1 Timothy 2:9-15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1 Corinthians 11:2-16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solidFill>
                  <a:schemeClr val="tx1"/>
                </a:solidFill>
              </a:rPr>
              <a:t>1 Corinthians 14:34-35</a:t>
            </a:r>
          </a:p>
          <a:p>
            <a:pPr>
              <a:spcAft>
                <a:spcPts val="3000"/>
              </a:spcAft>
            </a:pPr>
            <a:r>
              <a:rPr lang="en-US" dirty="0"/>
              <a:t>transcend culture</a:t>
            </a:r>
          </a:p>
          <a:p>
            <a:pPr>
              <a:spcAft>
                <a:spcPts val="3000"/>
              </a:spcAft>
            </a:pPr>
            <a:r>
              <a:rPr lang="en-US" dirty="0"/>
              <a:t>return to divine pattern</a:t>
            </a:r>
          </a:p>
        </p:txBody>
      </p:sp>
      <p:pic>
        <p:nvPicPr>
          <p:cNvPr id="6" name="Picture 4" descr="eart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84" y="4114077"/>
            <a:ext cx="1990766" cy="205368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7863" y="2148395"/>
            <a:ext cx="4039340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Matthew 19:3-12</a:t>
            </a:r>
          </a:p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Ephesians 5:22-33</a:t>
            </a:r>
          </a:p>
          <a:p>
            <a:pPr marL="227013" indent="-227013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sz="2400" dirty="0"/>
              <a:t>1 Peter 3:1-7</a:t>
            </a:r>
          </a:p>
        </p:txBody>
      </p:sp>
    </p:spTree>
    <p:extLst>
      <p:ext uri="{BB962C8B-B14F-4D97-AF65-F5344CB8AC3E}">
        <p14:creationId xmlns:p14="http://schemas.microsoft.com/office/powerpoint/2010/main" val="39822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creation or from sin </a:t>
            </a:r>
            <a:r>
              <a:rPr lang="en-US" sz="2800" dirty="0"/>
              <a:t>(Gen. 3.16)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importance of creation principles</a:t>
            </a:r>
          </a:p>
          <a:p>
            <a:pPr>
              <a:spcAft>
                <a:spcPts val="2400"/>
              </a:spcAft>
            </a:pPr>
            <a:r>
              <a:rPr lang="en-US" dirty="0"/>
              <a:t>language of curses</a:t>
            </a:r>
          </a:p>
          <a:p>
            <a:pPr>
              <a:spcAft>
                <a:spcPts val="2400"/>
              </a:spcAft>
            </a:pPr>
            <a:r>
              <a:rPr lang="en-US" dirty="0"/>
              <a:t>sinful model for Christ and church?</a:t>
            </a:r>
          </a:p>
          <a:p>
            <a:r>
              <a:rPr lang="en-US" dirty="0"/>
              <a:t>parallel with Gen. 4.7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“…to you [is] his desire and you will                               dominate over him.” (4.7)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solidFill>
                  <a:schemeClr val="tx1"/>
                </a:solidFill>
              </a:rPr>
              <a:t>“…to your man [is] your desire and                                           he will dominate over you.” (3.16)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amiltont\AppData\Local\Microsoft\Windows\Temporary Internet Files\Content.IE5\SMAUS8EX\MP9003142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39" y="4412202"/>
            <a:ext cx="2640797" cy="1720919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principle: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“Adam” (or “man”) both male and female (1.27; 5.2)</a:t>
            </a:r>
          </a:p>
          <a:p>
            <a:pPr>
              <a:spcAft>
                <a:spcPts val="2400"/>
              </a:spcAft>
            </a:pPr>
            <a:r>
              <a:rPr lang="en-US" dirty="0"/>
              <a:t>both in image of God (1.26)</a:t>
            </a:r>
          </a:p>
          <a:p>
            <a:pPr>
              <a:spcAft>
                <a:spcPts val="2400"/>
              </a:spcAft>
            </a:pPr>
            <a:r>
              <a:rPr lang="en-US" dirty="0"/>
              <a:t>both commanded to multiply and to rule (1.28)</a:t>
            </a:r>
          </a:p>
          <a:p>
            <a:pPr>
              <a:spcAft>
                <a:spcPts val="2400"/>
              </a:spcAft>
            </a:pPr>
            <a:r>
              <a:rPr lang="en-US" dirty="0"/>
              <a:t>both made of bone and flesh (2.23)</a:t>
            </a:r>
          </a:p>
          <a:p>
            <a:pPr>
              <a:spcAft>
                <a:spcPts val="2400"/>
              </a:spcAft>
            </a:pPr>
            <a:r>
              <a:rPr lang="en-US" dirty="0"/>
              <a:t>both no longer two, but one (2.24)</a:t>
            </a:r>
          </a:p>
          <a:p>
            <a:pPr>
              <a:spcAft>
                <a:spcPts val="2400"/>
              </a:spcAft>
            </a:pPr>
            <a:r>
              <a:rPr lang="en-US" dirty="0"/>
              <a:t>both naked, unashamed (2.25)</a:t>
            </a:r>
          </a:p>
          <a:p>
            <a:pPr>
              <a:spcAft>
                <a:spcPts val="2400"/>
              </a:spcAft>
            </a:pPr>
            <a:r>
              <a:rPr lang="en-US" dirty="0"/>
              <a:t>both sinless (1.26; 2.25)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6101" y="3687901"/>
            <a:ext cx="1642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chemeClr val="accent1"/>
                </a:solidFill>
                <a:latin typeface="Algerian" pitchFamily="8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57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principle: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/>
              <a:t>biological difference (1.27; 5.2)</a:t>
            </a:r>
          </a:p>
          <a:p>
            <a:pPr>
              <a:spcAft>
                <a:spcPts val="2400"/>
              </a:spcAft>
            </a:pPr>
            <a:r>
              <a:rPr lang="en-US" dirty="0"/>
              <a:t>man from dust; woman from man (2.7, 21-23)</a:t>
            </a:r>
          </a:p>
          <a:p>
            <a:pPr>
              <a:spcAft>
                <a:spcPts val="2400"/>
              </a:spcAft>
            </a:pPr>
            <a:r>
              <a:rPr lang="en-US" dirty="0"/>
              <a:t>man commanded to work garden (2.15)</a:t>
            </a:r>
          </a:p>
          <a:p>
            <a:pPr>
              <a:spcAft>
                <a:spcPts val="2400"/>
              </a:spcAft>
            </a:pPr>
            <a:r>
              <a:rPr lang="en-US" dirty="0"/>
              <a:t>man names all things (2.19-20)</a:t>
            </a:r>
          </a:p>
          <a:p>
            <a:pPr>
              <a:spcAft>
                <a:spcPts val="2400"/>
              </a:spcAft>
            </a:pPr>
            <a:r>
              <a:rPr lang="en-US" dirty="0"/>
              <a:t>woman brought to man (2.22)</a:t>
            </a:r>
          </a:p>
          <a:p>
            <a:pPr>
              <a:spcAft>
                <a:spcPts val="2400"/>
              </a:spcAft>
            </a:pPr>
            <a:r>
              <a:rPr lang="en-US" dirty="0"/>
              <a:t>woman created to be helper (2.18)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6101" y="3687901"/>
            <a:ext cx="1642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chemeClr val="accent1"/>
                </a:solidFill>
                <a:latin typeface="Algerian" pitchFamily="82" charset="0"/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8246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Principle: equality with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6858"/>
            <a:ext cx="8673572" cy="4921470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/>
              <a:t>equality not sameness; different not inferior</a:t>
            </a:r>
          </a:p>
          <a:p>
            <a:pPr>
              <a:spcAft>
                <a:spcPts val="3000"/>
              </a:spcAft>
            </a:pPr>
            <a:r>
              <a:rPr lang="en-US" dirty="0"/>
              <a:t>paradox of equal non-existence</a:t>
            </a:r>
          </a:p>
          <a:p>
            <a:pPr>
              <a:spcAft>
                <a:spcPts val="2400"/>
              </a:spcAft>
            </a:pPr>
            <a:r>
              <a:rPr lang="en-US" dirty="0"/>
              <a:t>equality as God defines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equality of Father and Son (John 5.18; </a:t>
            </a:r>
            <a:r>
              <a:rPr lang="en-US" dirty="0" err="1">
                <a:solidFill>
                  <a:schemeClr val="tx1"/>
                </a:solidFill>
              </a:rPr>
              <a:t>Php</a:t>
            </a:r>
            <a:r>
              <a:rPr lang="en-US" dirty="0">
                <a:solidFill>
                  <a:schemeClr val="tx1"/>
                </a:solidFill>
              </a:rPr>
              <a:t> 2.6)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subordination (John 8.28-29; 14.28)</a:t>
            </a:r>
          </a:p>
          <a:p>
            <a:pPr lvl="1"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differentiation (John 5.22-23; 17.4)</a:t>
            </a:r>
          </a:p>
        </p:txBody>
      </p:sp>
      <p:pic>
        <p:nvPicPr>
          <p:cNvPr id="5" name="Picture 2" descr="C:\Users\hamiltont\AppData\Local\Microsoft\Windows\Temporary Internet Files\Content.IE5\YKHE9C5Y\MC9001521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15" y="288385"/>
            <a:ext cx="890637" cy="8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6101" y="4016387"/>
            <a:ext cx="16423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800" dirty="0">
                <a:solidFill>
                  <a:schemeClr val="accent1"/>
                </a:solidFill>
                <a:latin typeface="Times New Roman"/>
                <a:cs typeface="Times New Roman"/>
              </a:rPr>
              <a:t>Ø</a:t>
            </a:r>
            <a:endParaRPr lang="en-US" sz="14800" dirty="0">
              <a:solidFill>
                <a:schemeClr val="accent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1063</TotalTime>
  <Words>435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 2</vt:lpstr>
      <vt:lpstr>Times New Roman</vt:lpstr>
      <vt:lpstr>Algerian</vt:lpstr>
      <vt:lpstr>Calibri</vt:lpstr>
      <vt:lpstr>Georgia</vt:lpstr>
      <vt:lpstr>Wingdings</vt:lpstr>
      <vt:lpstr>Civic</vt:lpstr>
      <vt:lpstr>PowerPoint Presentation</vt:lpstr>
      <vt:lpstr>what does God expect of men &amp; women?</vt:lpstr>
      <vt:lpstr>Need to study gender roles</vt:lpstr>
      <vt:lpstr>Fundamental questions</vt:lpstr>
      <vt:lpstr>Creation principles &amp; Covenant obligations</vt:lpstr>
      <vt:lpstr>From creation or from sin (Gen. 3.16)?</vt:lpstr>
      <vt:lpstr>Creation principle: equal</vt:lpstr>
      <vt:lpstr>Creation principle: different</vt:lpstr>
      <vt:lpstr>Principle: equality with a difference</vt:lpstr>
      <vt:lpstr>The complementary problem</vt:lpstr>
      <vt:lpstr>Creation principles &amp; Covenant obligations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God expect of women?</dc:title>
  <dc:creator>HamiltonT@floridacollege.edu</dc:creator>
  <cp:lastModifiedBy>EastShelby</cp:lastModifiedBy>
  <cp:revision>47</cp:revision>
  <cp:lastPrinted>2013-04-07T11:59:42Z</cp:lastPrinted>
  <dcterms:created xsi:type="dcterms:W3CDTF">2011-04-26T01:31:49Z</dcterms:created>
  <dcterms:modified xsi:type="dcterms:W3CDTF">2016-06-12T14:02:02Z</dcterms:modified>
</cp:coreProperties>
</file>