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71" r:id="rId3"/>
    <p:sldId id="256" r:id="rId4"/>
    <p:sldId id="268" r:id="rId5"/>
    <p:sldId id="258" r:id="rId6"/>
    <p:sldId id="260" r:id="rId7"/>
    <p:sldId id="257" r:id="rId8"/>
    <p:sldId id="269" r:id="rId9"/>
    <p:sldId id="261" r:id="rId10"/>
    <p:sldId id="262" r:id="rId11"/>
    <p:sldId id="263" r:id="rId12"/>
    <p:sldId id="264" r:id="rId13"/>
    <p:sldId id="265" r:id="rId14"/>
    <p:sldId id="267"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EA9"/>
    <a:srgbClr val="2364C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08" y="5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6B9F3E-EEE1-FF47-A664-CD6BF7EA31D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B1B49-9363-AF45-96EB-4050E182ADFC}" type="slidenum">
              <a:rPr lang="en-US" smtClean="0"/>
              <a:t>‹#›</a:t>
            </a:fld>
            <a:endParaRPr lang="en-US"/>
          </a:p>
        </p:txBody>
      </p:sp>
      <p:pic>
        <p:nvPicPr>
          <p:cNvPr id="7" name="Picture 6" descr="baptism_t_nv.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122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B9F3E-EEE1-FF47-A664-CD6BF7EA31D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268734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B9F3E-EEE1-FF47-A664-CD6BF7EA31D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390692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baptism_c_nv.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lvl1pPr algn="l">
              <a:defRPr cap="small">
                <a:latin typeface="Cambria" panose="02040503050406030204" pitchFamily="18" charset="0"/>
                <a:cs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3465267"/>
          </a:xfrm>
        </p:spPr>
        <p:txBody>
          <a:bodyPr/>
          <a:lstStyle>
            <a:lvl1pPr>
              <a:defRPr>
                <a:latin typeface="Georgia"/>
                <a:cs typeface="Georgia"/>
              </a:defRPr>
            </a:lvl1pPr>
            <a:lvl2pPr>
              <a:defRPr>
                <a:latin typeface="Georgia"/>
                <a:cs typeface="Georgia"/>
              </a:defRPr>
            </a:lvl2pPr>
            <a:lvl3pPr>
              <a:defRPr>
                <a:latin typeface="Georgia"/>
                <a:cs typeface="Georgia"/>
              </a:defRPr>
            </a:lvl3pPr>
            <a:lvl4pPr>
              <a:defRPr>
                <a:latin typeface="Georgia"/>
                <a:cs typeface="Georgia"/>
              </a:defRPr>
            </a:lvl4pPr>
            <a:lvl5pPr>
              <a:defRPr>
                <a:latin typeface="Georgia"/>
                <a:cs typeface="Georg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76B9F3E-EEE1-FF47-A664-CD6BF7EA31D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105115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baptism_t_nt.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94295" y="368795"/>
            <a:ext cx="7772400" cy="1362075"/>
          </a:xfrm>
        </p:spPr>
        <p:txBody>
          <a:bodyPr anchor="t"/>
          <a:lstStyle>
            <a:lvl1pPr algn="l">
              <a:defRPr sz="4000" b="1" cap="small">
                <a:latin typeface="Cambria" panose="02040503050406030204" pitchFamily="18" charset="0"/>
                <a:cs typeface="Cambria" panose="020405030504060302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14400" y="1730870"/>
            <a:ext cx="7772400" cy="1334752"/>
          </a:xfrm>
        </p:spPr>
        <p:txBody>
          <a:bodyPr anchor="ctr" anchorCtr="0"/>
          <a:lstStyle>
            <a:lvl1pPr marL="0" indent="0" algn="l">
              <a:buNone/>
              <a:defRPr sz="2000">
                <a:solidFill>
                  <a:srgbClr val="000000"/>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476B9F3E-EEE1-FF47-A664-CD6BF7EA31D2}"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324100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6B9F3E-EEE1-FF47-A664-CD6BF7EA31D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1703775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6B9F3E-EEE1-FF47-A664-CD6BF7EA31D2}"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2112469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6B9F3E-EEE1-FF47-A664-CD6BF7EA31D2}"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45788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6B9F3E-EEE1-FF47-A664-CD6BF7EA31D2}"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266641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B9F3E-EEE1-FF47-A664-CD6BF7EA31D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326358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6B9F3E-EEE1-FF47-A664-CD6BF7EA31D2}"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5B1B49-9363-AF45-96EB-4050E182ADFC}" type="slidenum">
              <a:rPr lang="en-US" smtClean="0"/>
              <a:t>‹#›</a:t>
            </a:fld>
            <a:endParaRPr lang="en-US"/>
          </a:p>
        </p:txBody>
      </p:sp>
    </p:spTree>
    <p:extLst>
      <p:ext uri="{BB962C8B-B14F-4D97-AF65-F5344CB8AC3E}">
        <p14:creationId xmlns:p14="http://schemas.microsoft.com/office/powerpoint/2010/main" val="1162783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6B9F3E-EEE1-FF47-A664-CD6BF7EA31D2}"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B1B49-9363-AF45-96EB-4050E182ADFC}" type="slidenum">
              <a:rPr lang="en-US" smtClean="0"/>
              <a:t>‹#›</a:t>
            </a:fld>
            <a:endParaRPr lang="en-US"/>
          </a:p>
        </p:txBody>
      </p:sp>
    </p:spTree>
    <p:extLst>
      <p:ext uri="{BB962C8B-B14F-4D97-AF65-F5344CB8AC3E}">
        <p14:creationId xmlns:p14="http://schemas.microsoft.com/office/powerpoint/2010/main" val="4052264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Galatians 3.26-29</a:t>
            </a:r>
            <a:endParaRPr lang="en-US" dirty="0"/>
          </a:p>
        </p:txBody>
      </p:sp>
      <p:sp>
        <p:nvSpPr>
          <p:cNvPr id="3" name="Content Placeholder 2"/>
          <p:cNvSpPr>
            <a:spLocks noGrp="1"/>
          </p:cNvSpPr>
          <p:nvPr>
            <p:ph idx="1"/>
          </p:nvPr>
        </p:nvSpPr>
        <p:spPr>
          <a:xfrm>
            <a:off x="345233" y="970384"/>
            <a:ext cx="8341567" cy="4095083"/>
          </a:xfrm>
        </p:spPr>
        <p:txBody>
          <a:bodyPr>
            <a:normAutofit lnSpcReduction="10000"/>
          </a:bodyPr>
          <a:lstStyle/>
          <a:p>
            <a:pPr marL="0" indent="0">
              <a:buNone/>
            </a:pPr>
            <a:r>
              <a:rPr lang="en-US" dirty="0" smtClean="0"/>
              <a:t>for </a:t>
            </a:r>
            <a:r>
              <a:rPr lang="en-US" dirty="0"/>
              <a:t>in Christ Jesus you are all sons of God, through faith. </a:t>
            </a:r>
            <a:r>
              <a:rPr lang="en-US" dirty="0" smtClean="0"/>
              <a:t>For </a:t>
            </a:r>
            <a:r>
              <a:rPr lang="en-US" dirty="0"/>
              <a:t>as many of you as were baptized into Christ have put on Christ. </a:t>
            </a:r>
            <a:r>
              <a:rPr lang="en-US" dirty="0" smtClean="0"/>
              <a:t>There </a:t>
            </a:r>
            <a:r>
              <a:rPr lang="en-US" dirty="0"/>
              <a:t>is neither Jew nor Greek, there is neither </a:t>
            </a:r>
            <a:r>
              <a:rPr lang="en-US" dirty="0" smtClean="0"/>
              <a:t>slave </a:t>
            </a:r>
            <a:r>
              <a:rPr lang="en-US" dirty="0"/>
              <a:t>nor free, there is no male and female, for you are all one in Christ Jesus. </a:t>
            </a:r>
            <a:r>
              <a:rPr lang="en-US" dirty="0" smtClean="0"/>
              <a:t>And </a:t>
            </a:r>
            <a:r>
              <a:rPr lang="en-US" dirty="0"/>
              <a:t>if you are Christ's, then you are Abraham's offspring, heirs according to promise.</a:t>
            </a:r>
          </a:p>
        </p:txBody>
      </p:sp>
    </p:spTree>
    <p:extLst>
      <p:ext uri="{BB962C8B-B14F-4D97-AF65-F5344CB8AC3E}">
        <p14:creationId xmlns:p14="http://schemas.microsoft.com/office/powerpoint/2010/main" val="3567674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4" y="120608"/>
            <a:ext cx="8492505" cy="1362075"/>
          </a:xfrm>
        </p:spPr>
        <p:txBody>
          <a:bodyPr>
            <a:noAutofit/>
          </a:bodyPr>
          <a:lstStyle/>
          <a:p>
            <a:pPr>
              <a:lnSpc>
                <a:spcPct val="80000"/>
              </a:lnSpc>
            </a:pPr>
            <a:r>
              <a:rPr lang="en-US" sz="4400" dirty="0" smtClean="0"/>
              <a:t>Is baptism valid if performed by a woman? </a:t>
            </a:r>
            <a:endParaRPr lang="en-US" sz="4400" dirty="0"/>
          </a:p>
        </p:txBody>
      </p:sp>
      <p:sp>
        <p:nvSpPr>
          <p:cNvPr id="5" name="Rectangle 4"/>
          <p:cNvSpPr>
            <a:spLocks/>
          </p:cNvSpPr>
          <p:nvPr/>
        </p:nvSpPr>
        <p:spPr>
          <a:xfrm>
            <a:off x="194295" y="3445378"/>
            <a:ext cx="3461836"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YES</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7" name="Title 1"/>
          <p:cNvSpPr txBox="1">
            <a:spLocks/>
          </p:cNvSpPr>
          <p:nvPr/>
        </p:nvSpPr>
        <p:spPr>
          <a:xfrm>
            <a:off x="873298" y="4883801"/>
            <a:ext cx="7093397" cy="1219083"/>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What matters is the intent of the one being baptized</a:t>
            </a:r>
            <a:endParaRPr lang="en-US" dirty="0"/>
          </a:p>
        </p:txBody>
      </p:sp>
      <p:sp>
        <p:nvSpPr>
          <p:cNvPr id="8" name="Text Placeholder 2"/>
          <p:cNvSpPr>
            <a:spLocks noGrp="1"/>
          </p:cNvSpPr>
          <p:nvPr>
            <p:ph type="body" idx="1"/>
          </p:nvPr>
        </p:nvSpPr>
        <p:spPr>
          <a:xfrm>
            <a:off x="873298" y="1130737"/>
            <a:ext cx="7813502" cy="1934885"/>
          </a:xfrm>
        </p:spPr>
        <p:txBody>
          <a:bodyPr>
            <a:normAutofit/>
          </a:bodyPr>
          <a:lstStyle/>
          <a:p>
            <a:r>
              <a:rPr lang="en-US" dirty="0" smtClean="0"/>
              <a:t>What I mean is that each one of you says, "I follow Paul," or "I follow </a:t>
            </a:r>
            <a:r>
              <a:rPr lang="en-US" dirty="0" err="1" smtClean="0"/>
              <a:t>Apollos</a:t>
            </a:r>
            <a:r>
              <a:rPr lang="en-US" dirty="0" smtClean="0"/>
              <a:t>," or "I follow </a:t>
            </a:r>
            <a:r>
              <a:rPr lang="en-US" dirty="0" err="1" smtClean="0"/>
              <a:t>Cephas</a:t>
            </a:r>
            <a:r>
              <a:rPr lang="en-US" dirty="0" smtClean="0"/>
              <a:t>," or "I follow Christ.” Is Christ divided? Was Paul crucified for you? Or were you baptized in the name of Paul? I thank God that I baptized none of you except </a:t>
            </a:r>
            <a:r>
              <a:rPr lang="en-US" dirty="0" err="1" smtClean="0"/>
              <a:t>Crispus</a:t>
            </a:r>
            <a:r>
              <a:rPr lang="en-US" dirty="0" smtClean="0"/>
              <a:t> and Gaius, </a:t>
            </a:r>
            <a:r>
              <a:rPr lang="en-US" b="1" dirty="0" smtClean="0"/>
              <a:t>so that no one may say that you were baptized in my name </a:t>
            </a:r>
            <a:r>
              <a:rPr lang="en-US" dirty="0" smtClean="0"/>
              <a:t>(1 </a:t>
            </a:r>
            <a:r>
              <a:rPr lang="en-US" dirty="0" err="1" smtClean="0"/>
              <a:t>Cor</a:t>
            </a:r>
            <a:r>
              <a:rPr lang="en-US" dirty="0" smtClean="0"/>
              <a:t> 1.12-15).</a:t>
            </a:r>
            <a:endParaRPr lang="en-US" dirty="0"/>
          </a:p>
        </p:txBody>
      </p:sp>
    </p:spTree>
    <p:extLst>
      <p:ext uri="{BB962C8B-B14F-4D97-AF65-F5344CB8AC3E}">
        <p14:creationId xmlns:p14="http://schemas.microsoft.com/office/powerpoint/2010/main" val="3009443092"/>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4" y="106013"/>
            <a:ext cx="8666863" cy="1362075"/>
          </a:xfrm>
        </p:spPr>
        <p:txBody>
          <a:bodyPr>
            <a:noAutofit/>
          </a:bodyPr>
          <a:lstStyle/>
          <a:p>
            <a:pPr>
              <a:lnSpc>
                <a:spcPct val="80000"/>
              </a:lnSpc>
            </a:pPr>
            <a:r>
              <a:rPr lang="en-US" sz="4400" dirty="0" smtClean="0"/>
              <a:t>Is baptism valid if performed by someone with the wrong understanding of its purpose? </a:t>
            </a:r>
            <a:endParaRPr lang="en-US" sz="4400" dirty="0"/>
          </a:p>
        </p:txBody>
      </p:sp>
      <p:sp>
        <p:nvSpPr>
          <p:cNvPr id="3" name="Text Placeholder 2"/>
          <p:cNvSpPr>
            <a:spLocks noGrp="1"/>
          </p:cNvSpPr>
          <p:nvPr>
            <p:ph type="body" idx="1"/>
          </p:nvPr>
        </p:nvSpPr>
        <p:spPr/>
        <p:txBody>
          <a:bodyPr/>
          <a:lstStyle/>
          <a:p>
            <a:r>
              <a:rPr lang="en-US" dirty="0" smtClean="0"/>
              <a:t>Same answer.</a:t>
            </a:r>
            <a:endParaRPr lang="en-US" dirty="0"/>
          </a:p>
        </p:txBody>
      </p:sp>
      <p:sp>
        <p:nvSpPr>
          <p:cNvPr id="5" name="Rectangle 4"/>
          <p:cNvSpPr>
            <a:spLocks/>
          </p:cNvSpPr>
          <p:nvPr/>
        </p:nvSpPr>
        <p:spPr>
          <a:xfrm>
            <a:off x="194295" y="3445378"/>
            <a:ext cx="3461836"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YES</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7" name="Title 1"/>
          <p:cNvSpPr txBox="1">
            <a:spLocks/>
          </p:cNvSpPr>
          <p:nvPr/>
        </p:nvSpPr>
        <p:spPr>
          <a:xfrm>
            <a:off x="873298" y="4883801"/>
            <a:ext cx="7093397" cy="1219083"/>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What matters is the intent of the one being baptized</a:t>
            </a:r>
            <a:endParaRPr lang="en-US" dirty="0"/>
          </a:p>
        </p:txBody>
      </p:sp>
    </p:spTree>
    <p:extLst>
      <p:ext uri="{BB962C8B-B14F-4D97-AF65-F5344CB8AC3E}">
        <p14:creationId xmlns:p14="http://schemas.microsoft.com/office/powerpoint/2010/main" val="61687401"/>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left)">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4" y="138486"/>
            <a:ext cx="8949705" cy="1040754"/>
          </a:xfrm>
        </p:spPr>
        <p:txBody>
          <a:bodyPr>
            <a:noAutofit/>
          </a:bodyPr>
          <a:lstStyle/>
          <a:p>
            <a:pPr>
              <a:lnSpc>
                <a:spcPct val="80000"/>
              </a:lnSpc>
            </a:pPr>
            <a:r>
              <a:rPr lang="en-US" dirty="0" smtClean="0"/>
              <a:t>Should certain words be said before a baptism? </a:t>
            </a:r>
            <a:endParaRPr lang="en-US" dirty="0"/>
          </a:p>
        </p:txBody>
      </p:sp>
      <p:sp>
        <p:nvSpPr>
          <p:cNvPr id="3" name="Text Placeholder 2"/>
          <p:cNvSpPr>
            <a:spLocks noGrp="1"/>
          </p:cNvSpPr>
          <p:nvPr>
            <p:ph type="body" idx="1"/>
          </p:nvPr>
        </p:nvSpPr>
        <p:spPr>
          <a:xfrm>
            <a:off x="914400" y="1146227"/>
            <a:ext cx="7772400" cy="1919395"/>
          </a:xfrm>
        </p:spPr>
        <p:txBody>
          <a:bodyPr>
            <a:normAutofit/>
          </a:bodyPr>
          <a:lstStyle/>
          <a:p>
            <a:r>
              <a:rPr lang="en-US" dirty="0" smtClean="0"/>
              <a:t>Then Philip said, “If you believe with all your heart, you may.”</a:t>
            </a:r>
          </a:p>
          <a:p>
            <a:r>
              <a:rPr lang="en-US" dirty="0" smtClean="0"/>
              <a:t>And he answered and said, “</a:t>
            </a:r>
            <a:r>
              <a:rPr lang="en-US" b="1" dirty="0" smtClean="0"/>
              <a:t>I believe that Jesus Christ is the Son of God</a:t>
            </a:r>
            <a:r>
              <a:rPr lang="en-US" dirty="0" smtClean="0"/>
              <a:t>.” So he commanded the chariot to stand still. And both Philip and the eunuch went down into the water, and he baptized him (Acts 8.37-38). </a:t>
            </a:r>
            <a:endParaRPr lang="en-US" dirty="0"/>
          </a:p>
        </p:txBody>
      </p:sp>
      <p:sp>
        <p:nvSpPr>
          <p:cNvPr id="5" name="Rectangle 4"/>
          <p:cNvSpPr>
            <a:spLocks/>
          </p:cNvSpPr>
          <p:nvPr/>
        </p:nvSpPr>
        <p:spPr>
          <a:xfrm>
            <a:off x="604391" y="3445378"/>
            <a:ext cx="2641644"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NO</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7813502" cy="143593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There is no official ceremony.</a:t>
            </a:r>
            <a:endParaRPr lang="en-US" dirty="0"/>
          </a:p>
        </p:txBody>
      </p:sp>
    </p:spTree>
    <p:extLst>
      <p:ext uri="{BB962C8B-B14F-4D97-AF65-F5344CB8AC3E}">
        <p14:creationId xmlns:p14="http://schemas.microsoft.com/office/powerpoint/2010/main" val="1965656334"/>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5" y="43505"/>
            <a:ext cx="7772400" cy="1362075"/>
          </a:xfrm>
        </p:spPr>
        <p:txBody>
          <a:bodyPr/>
          <a:lstStyle/>
          <a:p>
            <a:pPr>
              <a:lnSpc>
                <a:spcPct val="80000"/>
              </a:lnSpc>
            </a:pPr>
            <a:r>
              <a:rPr lang="en-US" dirty="0" smtClean="0"/>
              <a:t>Can a person be saved without baptism? </a:t>
            </a:r>
            <a:endParaRPr lang="en-US" dirty="0"/>
          </a:p>
        </p:txBody>
      </p:sp>
      <p:sp>
        <p:nvSpPr>
          <p:cNvPr id="3" name="Text Placeholder 2"/>
          <p:cNvSpPr>
            <a:spLocks noGrp="1"/>
          </p:cNvSpPr>
          <p:nvPr>
            <p:ph type="body" idx="1"/>
          </p:nvPr>
        </p:nvSpPr>
        <p:spPr>
          <a:xfrm>
            <a:off x="914399" y="1177207"/>
            <a:ext cx="8115373" cy="1888416"/>
          </a:xfrm>
        </p:spPr>
        <p:txBody>
          <a:bodyPr>
            <a:normAutofit/>
          </a:bodyPr>
          <a:lstStyle/>
          <a:p>
            <a:r>
              <a:rPr lang="en-US" sz="2800" b="1" dirty="0" smtClean="0"/>
              <a:t>Baptism</a:t>
            </a:r>
            <a:r>
              <a:rPr lang="en-US" sz="2800" dirty="0" smtClean="0"/>
              <a:t>, which corresponds to this, </a:t>
            </a:r>
            <a:r>
              <a:rPr lang="en-US" sz="2800" b="1" dirty="0" smtClean="0"/>
              <a:t>now saves you</a:t>
            </a:r>
            <a:r>
              <a:rPr lang="en-US" sz="2800" dirty="0" smtClean="0"/>
              <a:t>, not as a removal of dirt from the body but as an appeal to God for a good conscience, through the resurrection of Jesus Christ, (1 Peter 3.21)</a:t>
            </a:r>
            <a:endParaRPr lang="en-US" sz="2800" dirty="0"/>
          </a:p>
        </p:txBody>
      </p:sp>
      <p:sp>
        <p:nvSpPr>
          <p:cNvPr id="5" name="Rectangle 4"/>
          <p:cNvSpPr>
            <a:spLocks/>
          </p:cNvSpPr>
          <p:nvPr/>
        </p:nvSpPr>
        <p:spPr>
          <a:xfrm>
            <a:off x="194295" y="3445378"/>
            <a:ext cx="3461836"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YES</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7885672" cy="13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pPr>
              <a:lnSpc>
                <a:spcPct val="80000"/>
              </a:lnSpc>
            </a:pPr>
            <a:r>
              <a:rPr lang="en-US" dirty="0" smtClean="0"/>
              <a:t>Many have been in the past, but it is God’s will for us today </a:t>
            </a:r>
            <a:endParaRPr lang="en-US" dirty="0"/>
          </a:p>
        </p:txBody>
      </p:sp>
    </p:spTree>
    <p:extLst>
      <p:ext uri="{BB962C8B-B14F-4D97-AF65-F5344CB8AC3E}">
        <p14:creationId xmlns:p14="http://schemas.microsoft.com/office/powerpoint/2010/main" val="2475305511"/>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4" y="193604"/>
            <a:ext cx="8634127" cy="1362075"/>
          </a:xfrm>
        </p:spPr>
        <p:txBody>
          <a:bodyPr>
            <a:noAutofit/>
          </a:bodyPr>
          <a:lstStyle/>
          <a:p>
            <a:pPr>
              <a:lnSpc>
                <a:spcPct val="80000"/>
              </a:lnSpc>
            </a:pPr>
            <a:r>
              <a:rPr lang="en-US" dirty="0" smtClean="0"/>
              <a:t>Should a young person growing up in a </a:t>
            </a:r>
            <a:r>
              <a:rPr lang="en-US" dirty="0"/>
              <a:t>C</a:t>
            </a:r>
            <a:r>
              <a:rPr lang="en-US" dirty="0" smtClean="0"/>
              <a:t>hristian home be baptized at a certain age? </a:t>
            </a:r>
            <a:endParaRPr lang="en-US" dirty="0"/>
          </a:p>
        </p:txBody>
      </p:sp>
      <p:sp>
        <p:nvSpPr>
          <p:cNvPr id="3" name="Text Placeholder 2"/>
          <p:cNvSpPr>
            <a:spLocks noGrp="1"/>
          </p:cNvSpPr>
          <p:nvPr>
            <p:ph type="body" idx="1"/>
          </p:nvPr>
        </p:nvSpPr>
        <p:spPr>
          <a:xfrm>
            <a:off x="914399" y="2044620"/>
            <a:ext cx="7914023" cy="1021001"/>
          </a:xfrm>
        </p:spPr>
        <p:txBody>
          <a:bodyPr>
            <a:normAutofit/>
          </a:bodyPr>
          <a:lstStyle/>
          <a:p>
            <a:r>
              <a:rPr lang="en-US" sz="2400" dirty="0" smtClean="0"/>
              <a:t>“Whoever </a:t>
            </a:r>
            <a:r>
              <a:rPr lang="en-US" sz="2400" b="1" dirty="0" smtClean="0"/>
              <a:t>believes</a:t>
            </a:r>
            <a:r>
              <a:rPr lang="en-US" sz="2400" dirty="0" smtClean="0"/>
              <a:t> and is </a:t>
            </a:r>
            <a:r>
              <a:rPr lang="en-US" sz="2400" b="1" dirty="0" smtClean="0"/>
              <a:t>baptized</a:t>
            </a:r>
            <a:r>
              <a:rPr lang="en-US" sz="2400" dirty="0" smtClean="0"/>
              <a:t> will be saved, but whoever does not believe will be condemned” (Mk 16.16). </a:t>
            </a:r>
            <a:endParaRPr lang="en-US" sz="2400" dirty="0"/>
          </a:p>
        </p:txBody>
      </p:sp>
      <p:sp>
        <p:nvSpPr>
          <p:cNvPr id="5" name="Rectangle 4"/>
          <p:cNvSpPr>
            <a:spLocks/>
          </p:cNvSpPr>
          <p:nvPr/>
        </p:nvSpPr>
        <p:spPr>
          <a:xfrm>
            <a:off x="604391" y="3445378"/>
            <a:ext cx="2641644"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NO</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7093397" cy="13739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It is not a rite of passage</a:t>
            </a:r>
            <a:endParaRPr lang="en-US" dirty="0"/>
          </a:p>
        </p:txBody>
      </p:sp>
    </p:spTree>
    <p:extLst>
      <p:ext uri="{BB962C8B-B14F-4D97-AF65-F5344CB8AC3E}">
        <p14:creationId xmlns:p14="http://schemas.microsoft.com/office/powerpoint/2010/main" val="2767888928"/>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5" y="208203"/>
            <a:ext cx="7772400" cy="1362075"/>
          </a:xfrm>
        </p:spPr>
        <p:txBody>
          <a:bodyPr>
            <a:noAutofit/>
          </a:bodyPr>
          <a:lstStyle/>
          <a:p>
            <a:pPr>
              <a:lnSpc>
                <a:spcPct val="80000"/>
              </a:lnSpc>
            </a:pPr>
            <a:r>
              <a:rPr lang="en-US" sz="4800" dirty="0" smtClean="0"/>
              <a:t>Should I be baptized </a:t>
            </a:r>
            <a:br>
              <a:rPr lang="en-US" sz="4800" dirty="0" smtClean="0"/>
            </a:br>
            <a:r>
              <a:rPr lang="en-US" sz="4800" dirty="0" smtClean="0"/>
              <a:t>(or re-baptized) today? </a:t>
            </a:r>
            <a:endParaRPr lang="en-US" sz="4800" dirty="0"/>
          </a:p>
        </p:txBody>
      </p:sp>
      <p:sp>
        <p:nvSpPr>
          <p:cNvPr id="4" name="Text Placeholder 3"/>
          <p:cNvSpPr>
            <a:spLocks noGrp="1"/>
          </p:cNvSpPr>
          <p:nvPr>
            <p:ph type="body" idx="1"/>
          </p:nvPr>
        </p:nvSpPr>
        <p:spPr/>
        <p:txBody>
          <a:bodyPr>
            <a:noAutofit/>
          </a:bodyPr>
          <a:lstStyle/>
          <a:p>
            <a:r>
              <a:rPr lang="en-US" sz="2400" dirty="0" smtClean="0"/>
              <a:t>“And now </a:t>
            </a:r>
            <a:r>
              <a:rPr lang="en-US" sz="2400" b="1" dirty="0" smtClean="0"/>
              <a:t>why do you wait? </a:t>
            </a:r>
            <a:r>
              <a:rPr lang="en-US" sz="2400" dirty="0" smtClean="0"/>
              <a:t>Rise and be baptized and wash away your sins, calling on his name” (Acts 22.16).</a:t>
            </a:r>
            <a:endParaRPr lang="en-US" sz="2400" dirty="0"/>
          </a:p>
        </p:txBody>
      </p:sp>
      <p:sp>
        <p:nvSpPr>
          <p:cNvPr id="5" name="Rectangle 4"/>
          <p:cNvSpPr>
            <a:spLocks/>
          </p:cNvSpPr>
          <p:nvPr/>
        </p:nvSpPr>
        <p:spPr>
          <a:xfrm>
            <a:off x="1891037" y="3569295"/>
            <a:ext cx="5386060" cy="264687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66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Tree>
    <p:extLst>
      <p:ext uri="{BB962C8B-B14F-4D97-AF65-F5344CB8AC3E}">
        <p14:creationId xmlns:p14="http://schemas.microsoft.com/office/powerpoint/2010/main" val="1849221519"/>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64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4" name="Title 1"/>
          <p:cNvSpPr txBox="1">
            <a:spLocks/>
          </p:cNvSpPr>
          <p:nvPr/>
        </p:nvSpPr>
        <p:spPr>
          <a:xfrm>
            <a:off x="116789" y="462332"/>
            <a:ext cx="2963459" cy="125253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96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rPr>
              <a:t>YES</a:t>
            </a:r>
            <a:endParaRPr lang="en-US" sz="7200" cap="small" dirty="0">
              <a:solidFill>
                <a:srgbClr val="247EA9"/>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endParaRPr>
          </a:p>
        </p:txBody>
      </p:sp>
      <p:sp>
        <p:nvSpPr>
          <p:cNvPr id="5" name="Title 1"/>
          <p:cNvSpPr txBox="1">
            <a:spLocks/>
          </p:cNvSpPr>
          <p:nvPr/>
        </p:nvSpPr>
        <p:spPr>
          <a:xfrm>
            <a:off x="2905852" y="955844"/>
            <a:ext cx="1778000" cy="760414"/>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48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rPr>
              <a:t>AND</a:t>
            </a:r>
            <a:endParaRPr lang="en-US" sz="4800" cap="small" dirty="0">
              <a:solidFill>
                <a:srgbClr val="247EA9"/>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endParaRPr>
          </a:p>
        </p:txBody>
      </p:sp>
      <p:sp>
        <p:nvSpPr>
          <p:cNvPr id="8" name="Title 1"/>
          <p:cNvSpPr txBox="1">
            <a:spLocks/>
          </p:cNvSpPr>
          <p:nvPr/>
        </p:nvSpPr>
        <p:spPr>
          <a:xfrm>
            <a:off x="4519731" y="465789"/>
            <a:ext cx="2348677" cy="125253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9600" cap="small"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rPr>
              <a:t>NO</a:t>
            </a:r>
            <a:endParaRPr lang="en-US" sz="7200" cap="small" dirty="0">
              <a:solidFill>
                <a:srgbClr val="247EA9"/>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endParaRPr>
          </a:p>
        </p:txBody>
      </p:sp>
      <p:sp>
        <p:nvSpPr>
          <p:cNvPr id="2" name="Title 1"/>
          <p:cNvSpPr>
            <a:spLocks noGrp="1"/>
          </p:cNvSpPr>
          <p:nvPr>
            <p:ph type="ctrTitle"/>
          </p:nvPr>
        </p:nvSpPr>
        <p:spPr>
          <a:xfrm>
            <a:off x="81697" y="1365249"/>
            <a:ext cx="8842375" cy="1044575"/>
          </a:xfrm>
        </p:spPr>
        <p:txBody>
          <a:bodyPr>
            <a:normAutofit/>
          </a:bodyPr>
          <a:lstStyle/>
          <a:p>
            <a:pPr algn="r"/>
            <a:r>
              <a:rPr lang="en-US" sz="48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rPr>
              <a:t>QUESTIONS</a:t>
            </a:r>
            <a:r>
              <a:rPr lang="en-US" sz="4800" cap="small" dirty="0" smtClean="0">
                <a:solidFill>
                  <a:srgbClr val="247EA9"/>
                </a:solidFill>
                <a:effectLst>
                  <a:glow rad="228600">
                    <a:schemeClr val="accent5">
                      <a:satMod val="175000"/>
                      <a:alpha val="40000"/>
                    </a:schemeClr>
                  </a:glow>
                </a:effectLst>
                <a:latin typeface="Arial Black"/>
                <a:cs typeface="Arial Black"/>
              </a:rPr>
              <a:t> </a:t>
            </a:r>
            <a:r>
              <a:rPr lang="en-US" sz="4800" dirty="0" smtClean="0">
                <a:ln w="18415" cmpd="sng">
                  <a:solidFill>
                    <a:srgbClr val="FFFFFF"/>
                  </a:solidFill>
                  <a:prstDash val="solid"/>
                </a:ln>
                <a:solidFill>
                  <a:srgbClr val="FFFFFF"/>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rPr>
              <a:t>ABOUT</a:t>
            </a:r>
            <a:endParaRPr lang="en-US" sz="4800" cap="small" dirty="0">
              <a:solidFill>
                <a:srgbClr val="247EA9"/>
              </a:solidFill>
              <a:effectLst>
                <a:glow rad="228600">
                  <a:schemeClr val="accent5">
                    <a:satMod val="175000"/>
                    <a:alpha val="40000"/>
                  </a:schemeClr>
                </a:glow>
                <a:outerShdw blurRad="63500" dir="3600000" algn="tl" rotWithShape="0">
                  <a:srgbClr val="000000">
                    <a:alpha val="70000"/>
                  </a:srgbClr>
                </a:outerShdw>
              </a:effectLst>
              <a:latin typeface="Arial Black"/>
              <a:cs typeface="Arial Black"/>
            </a:endParaRPr>
          </a:p>
        </p:txBody>
      </p:sp>
    </p:spTree>
    <p:extLst>
      <p:ext uri="{BB962C8B-B14F-4D97-AF65-F5344CB8AC3E}">
        <p14:creationId xmlns:p14="http://schemas.microsoft.com/office/powerpoint/2010/main" val="2476647983"/>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7912"/>
          </a:xfrm>
        </p:spPr>
        <p:txBody>
          <a:bodyPr>
            <a:normAutofit/>
          </a:bodyPr>
          <a:lstStyle/>
          <a:p>
            <a:r>
              <a:rPr lang="en-US" dirty="0" smtClean="0"/>
              <a:t>Answers Come From a Proper Understanding</a:t>
            </a:r>
            <a:endParaRPr lang="en-US" dirty="0"/>
          </a:p>
        </p:txBody>
      </p:sp>
      <p:sp>
        <p:nvSpPr>
          <p:cNvPr id="3" name="Content Placeholder 2"/>
          <p:cNvSpPr>
            <a:spLocks noGrp="1"/>
          </p:cNvSpPr>
          <p:nvPr>
            <p:ph idx="1"/>
          </p:nvPr>
        </p:nvSpPr>
        <p:spPr>
          <a:xfrm>
            <a:off x="457200" y="1832550"/>
            <a:ext cx="8229600" cy="3465267"/>
          </a:xfrm>
        </p:spPr>
        <p:txBody>
          <a:bodyPr>
            <a:normAutofit fontScale="70000" lnSpcReduction="20000"/>
          </a:bodyPr>
          <a:lstStyle/>
          <a:p>
            <a:r>
              <a:rPr lang="en-US" dirty="0" smtClean="0"/>
              <a:t>Baptism is an act of faith where a person is  immersed in water in response to grace</a:t>
            </a:r>
          </a:p>
          <a:p>
            <a:pPr lvl="1"/>
            <a:r>
              <a:rPr lang="en-US" dirty="0" smtClean="0"/>
              <a:t>In an appeal to God for a clear conscience (1 Pet 3.21)</a:t>
            </a:r>
          </a:p>
          <a:p>
            <a:pPr lvl="1"/>
            <a:r>
              <a:rPr lang="en-US" dirty="0" smtClean="0"/>
              <a:t>With desire to be washed from sins (Acts 2.36; 22.16)</a:t>
            </a:r>
          </a:p>
          <a:p>
            <a:pPr lvl="1"/>
            <a:r>
              <a:rPr lang="en-US" dirty="0" smtClean="0"/>
              <a:t>To access the saving power of Jesus’ sacrifice (Rom 6.3-4; Col 2.12)</a:t>
            </a:r>
          </a:p>
          <a:p>
            <a:pPr lvl="1"/>
            <a:r>
              <a:rPr lang="en-US" dirty="0" smtClean="0"/>
              <a:t>To join Christ’s body or the Kingdom (1 </a:t>
            </a:r>
            <a:r>
              <a:rPr lang="en-US" dirty="0" err="1" smtClean="0"/>
              <a:t>Cor</a:t>
            </a:r>
            <a:r>
              <a:rPr lang="en-US" dirty="0" smtClean="0"/>
              <a:t> 12.13)</a:t>
            </a:r>
          </a:p>
          <a:p>
            <a:pPr lvl="1"/>
            <a:r>
              <a:rPr lang="en-US" dirty="0" smtClean="0"/>
              <a:t>To put on Christ and gain an inheritance (Gal 3.27-29)</a:t>
            </a:r>
          </a:p>
          <a:p>
            <a:pPr lvl="1"/>
            <a:r>
              <a:rPr lang="en-US" dirty="0" smtClean="0"/>
              <a:t>To be saved (Mk 16.16)</a:t>
            </a:r>
          </a:p>
          <a:p>
            <a:pPr lvl="1"/>
            <a:r>
              <a:rPr lang="en-US" dirty="0" smtClean="0"/>
              <a:t>Follows belief, repentance, and confession (Acts 16.31-33; Rom 10.9-13)</a:t>
            </a:r>
            <a:endParaRPr lang="en-US" dirty="0"/>
          </a:p>
        </p:txBody>
      </p:sp>
    </p:spTree>
    <p:extLst>
      <p:ext uri="{BB962C8B-B14F-4D97-AF65-F5344CB8AC3E}">
        <p14:creationId xmlns:p14="http://schemas.microsoft.com/office/powerpoint/2010/main" val="4003787928"/>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baptism really matter? </a:t>
            </a:r>
            <a:endParaRPr lang="en-US" dirty="0"/>
          </a:p>
        </p:txBody>
      </p:sp>
      <p:sp>
        <p:nvSpPr>
          <p:cNvPr id="3" name="Text Placeholder 2"/>
          <p:cNvSpPr>
            <a:spLocks noGrp="1"/>
          </p:cNvSpPr>
          <p:nvPr>
            <p:ph type="body" idx="1"/>
          </p:nvPr>
        </p:nvSpPr>
        <p:spPr>
          <a:xfrm>
            <a:off x="449165" y="1177207"/>
            <a:ext cx="8237635" cy="1888416"/>
          </a:xfrm>
        </p:spPr>
        <p:txBody>
          <a:bodyPr>
            <a:normAutofit/>
          </a:bodyPr>
          <a:lstStyle/>
          <a:p>
            <a:pPr algn="l"/>
            <a:r>
              <a:rPr lang="en-US" dirty="0" smtClean="0">
                <a:solidFill>
                  <a:schemeClr val="tx1"/>
                </a:solidFill>
              </a:rPr>
              <a:t> And Peter said to them, "Repent and </a:t>
            </a:r>
            <a:r>
              <a:rPr lang="en-US" b="1" dirty="0" smtClean="0">
                <a:solidFill>
                  <a:schemeClr val="tx1"/>
                </a:solidFill>
              </a:rPr>
              <a:t>be baptized </a:t>
            </a:r>
            <a:r>
              <a:rPr lang="en-US" dirty="0" smtClean="0">
                <a:solidFill>
                  <a:schemeClr val="tx1"/>
                </a:solidFill>
              </a:rPr>
              <a:t>every one of you in the name of Jesus Christ for the forgiveness of your sins, and you will receive the gift of the Holy Spirit....” So those who received his word were baptized, and there were added that day about three thousand souls (Acts 2.38, 41).</a:t>
            </a:r>
            <a:endParaRPr lang="en-US" dirty="0">
              <a:solidFill>
                <a:schemeClr val="tx1"/>
              </a:solidFill>
            </a:endParaRPr>
          </a:p>
        </p:txBody>
      </p:sp>
      <p:sp>
        <p:nvSpPr>
          <p:cNvPr id="5" name="Rectangle 4"/>
          <p:cNvSpPr>
            <a:spLocks/>
          </p:cNvSpPr>
          <p:nvPr/>
        </p:nvSpPr>
        <p:spPr>
          <a:xfrm>
            <a:off x="194295" y="3445378"/>
            <a:ext cx="3461836"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YES</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4191425" cy="893805"/>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It is commanded</a:t>
            </a:r>
            <a:endParaRPr lang="en-US" dirty="0"/>
          </a:p>
        </p:txBody>
      </p:sp>
    </p:spTree>
    <p:extLst>
      <p:ext uri="{BB962C8B-B14F-4D97-AF65-F5344CB8AC3E}">
        <p14:creationId xmlns:p14="http://schemas.microsoft.com/office/powerpoint/2010/main" val="61063148"/>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94" y="368795"/>
            <a:ext cx="8618639" cy="1362075"/>
          </a:xfrm>
        </p:spPr>
        <p:txBody>
          <a:bodyPr/>
          <a:lstStyle/>
          <a:p>
            <a:r>
              <a:rPr lang="en-US" dirty="0" smtClean="0"/>
              <a:t>Is baptism all that really matters? </a:t>
            </a:r>
            <a:endParaRPr lang="en-US" dirty="0"/>
          </a:p>
        </p:txBody>
      </p:sp>
      <p:sp>
        <p:nvSpPr>
          <p:cNvPr id="5" name="Rectangle 4"/>
          <p:cNvSpPr>
            <a:spLocks/>
          </p:cNvSpPr>
          <p:nvPr/>
        </p:nvSpPr>
        <p:spPr>
          <a:xfrm>
            <a:off x="604391" y="3445378"/>
            <a:ext cx="2641644"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NO</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7093397" cy="1250062"/>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We must believe, repent, and live for God. </a:t>
            </a:r>
            <a:endParaRPr lang="en-US" dirty="0"/>
          </a:p>
        </p:txBody>
      </p:sp>
      <p:sp>
        <p:nvSpPr>
          <p:cNvPr id="7" name="Text Placeholder 2"/>
          <p:cNvSpPr txBox="1">
            <a:spLocks/>
          </p:cNvSpPr>
          <p:nvPr/>
        </p:nvSpPr>
        <p:spPr>
          <a:xfrm>
            <a:off x="449165" y="1177207"/>
            <a:ext cx="8237635" cy="1888416"/>
          </a:xfrm>
          <a:prstGeom prst="rect">
            <a:avLst/>
          </a:prstGeom>
        </p:spPr>
        <p:txBody>
          <a:bodyPr vert="horz" lIns="91440" tIns="45720" rIns="91440" bIns="45720" rtlCol="0" anchor="ctr" anchorCtr="0">
            <a:normAutofit/>
          </a:bodyPr>
          <a:lstStyle>
            <a:lvl1pPr marL="0" indent="0" algn="l" defTabSz="457200" rtl="0" eaLnBrk="1" latinLnBrk="0" hangingPunct="1">
              <a:spcBef>
                <a:spcPct val="20000"/>
              </a:spcBef>
              <a:buFont typeface="Arial"/>
              <a:buNone/>
              <a:defRPr sz="2000" kern="1200">
                <a:solidFill>
                  <a:srgbClr val="000000"/>
                </a:solidFill>
                <a:latin typeface="Georgia"/>
                <a:ea typeface="+mn-ea"/>
                <a:cs typeface="Georgia"/>
              </a:defRPr>
            </a:lvl1pPr>
            <a:lvl2pPr marL="457200" indent="0" algn="l" defTabSz="457200" rtl="0" eaLnBrk="1" latinLnBrk="0" hangingPunct="1">
              <a:spcBef>
                <a:spcPct val="20000"/>
              </a:spcBef>
              <a:buFont typeface="Arial"/>
              <a:buNone/>
              <a:defRPr sz="1800" kern="1200">
                <a:solidFill>
                  <a:schemeClr val="tx1">
                    <a:tint val="75000"/>
                  </a:schemeClr>
                </a:solidFill>
                <a:latin typeface="+mn-lt"/>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mn-lt"/>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r>
              <a:rPr lang="en-US" dirty="0" smtClean="0">
                <a:solidFill>
                  <a:schemeClr val="tx1"/>
                </a:solidFill>
              </a:rPr>
              <a:t> And Peter said to them, "</a:t>
            </a:r>
            <a:r>
              <a:rPr lang="en-US" b="1" dirty="0" smtClean="0">
                <a:solidFill>
                  <a:schemeClr val="tx1"/>
                </a:solidFill>
              </a:rPr>
              <a:t>Repent and be baptized </a:t>
            </a:r>
            <a:r>
              <a:rPr lang="en-US" dirty="0" smtClean="0">
                <a:solidFill>
                  <a:schemeClr val="tx1"/>
                </a:solidFill>
              </a:rPr>
              <a:t>every one of you in the name of Jesus Christ for the forgiveness of your sins, and you will receive the gift of the Holy Spirit....” So those who </a:t>
            </a:r>
            <a:r>
              <a:rPr lang="en-US" b="1" dirty="0" smtClean="0">
                <a:solidFill>
                  <a:schemeClr val="tx1"/>
                </a:solidFill>
              </a:rPr>
              <a:t>received his word </a:t>
            </a:r>
            <a:r>
              <a:rPr lang="en-US" dirty="0" smtClean="0">
                <a:solidFill>
                  <a:schemeClr val="tx1"/>
                </a:solidFill>
              </a:rPr>
              <a:t>were baptized, and there were added that day about three thousand souls (Acts 2.38, 41).</a:t>
            </a:r>
            <a:endParaRPr lang="en-US" dirty="0">
              <a:solidFill>
                <a:schemeClr val="tx1"/>
              </a:solidFill>
            </a:endParaRPr>
          </a:p>
        </p:txBody>
      </p:sp>
    </p:spTree>
    <p:extLst>
      <p:ext uri="{BB962C8B-B14F-4D97-AF65-F5344CB8AC3E}">
        <p14:creationId xmlns:p14="http://schemas.microsoft.com/office/powerpoint/2010/main" val="1265850724"/>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Does this mean we do works that earn salvation? </a:t>
            </a:r>
            <a:endParaRPr lang="en-US" dirty="0"/>
          </a:p>
        </p:txBody>
      </p:sp>
      <p:sp>
        <p:nvSpPr>
          <p:cNvPr id="5" name="Text Placeholder 4"/>
          <p:cNvSpPr>
            <a:spLocks noGrp="1"/>
          </p:cNvSpPr>
          <p:nvPr>
            <p:ph type="body" idx="1"/>
          </p:nvPr>
        </p:nvSpPr>
        <p:spPr/>
        <p:txBody>
          <a:bodyPr/>
          <a:lstStyle/>
          <a:p>
            <a:r>
              <a:rPr lang="en-US" dirty="0" smtClean="0"/>
              <a:t>But when the goodness and loving kindness of God our Savior appeared, </a:t>
            </a:r>
            <a:r>
              <a:rPr lang="en-US" b="1" dirty="0" smtClean="0"/>
              <a:t>He saved us</a:t>
            </a:r>
            <a:r>
              <a:rPr lang="en-US" dirty="0" smtClean="0"/>
              <a:t>, not because of works done by us in righteousness, but according to His own mercy, by the washing of regeneration and renewal of the Holy Spirit, (Titus 3.4-5)</a:t>
            </a:r>
            <a:endParaRPr lang="en-US" dirty="0"/>
          </a:p>
        </p:txBody>
      </p:sp>
      <p:sp>
        <p:nvSpPr>
          <p:cNvPr id="8" name="Rectangle 7"/>
          <p:cNvSpPr>
            <a:spLocks/>
          </p:cNvSpPr>
          <p:nvPr/>
        </p:nvSpPr>
        <p:spPr>
          <a:xfrm>
            <a:off x="604391" y="3445378"/>
            <a:ext cx="2641644"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NO</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9" name="Title 1"/>
          <p:cNvSpPr txBox="1">
            <a:spLocks/>
          </p:cNvSpPr>
          <p:nvPr/>
        </p:nvSpPr>
        <p:spPr>
          <a:xfrm>
            <a:off x="873298" y="4883801"/>
            <a:ext cx="7093397" cy="893805"/>
          </a:xfrm>
          <a:prstGeom prst="rect">
            <a:avLst/>
          </a:prstGeom>
        </p:spPr>
        <p:txBody>
          <a:bodyPr vert="horz" lIns="91440" tIns="45720" rIns="91440" bIns="45720" rtlCol="0" anchor="t">
            <a:normAutofit fontScale="85000" lnSpcReduction="1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We respond to Grace with Faith</a:t>
            </a:r>
            <a:endParaRPr lang="en-US" dirty="0"/>
          </a:p>
        </p:txBody>
      </p:sp>
    </p:spTree>
    <p:extLst>
      <p:ext uri="{BB962C8B-B14F-4D97-AF65-F5344CB8AC3E}">
        <p14:creationId xmlns:p14="http://schemas.microsoft.com/office/powerpoint/2010/main" val="3673221950"/>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4295" y="368795"/>
            <a:ext cx="8835478" cy="1362075"/>
          </a:xfrm>
        </p:spPr>
        <p:txBody>
          <a:bodyPr/>
          <a:lstStyle/>
          <a:p>
            <a:r>
              <a:rPr lang="en-US" dirty="0" smtClean="0"/>
              <a:t>Can a person baptize themselves? </a:t>
            </a:r>
            <a:endParaRPr lang="en-US" dirty="0"/>
          </a:p>
        </p:txBody>
      </p:sp>
      <p:sp>
        <p:nvSpPr>
          <p:cNvPr id="5" name="Text Placeholder 4"/>
          <p:cNvSpPr>
            <a:spLocks noGrp="1"/>
          </p:cNvSpPr>
          <p:nvPr>
            <p:ph type="body" idx="1"/>
          </p:nvPr>
        </p:nvSpPr>
        <p:spPr>
          <a:xfrm>
            <a:off x="914400" y="1239164"/>
            <a:ext cx="7772400" cy="1826458"/>
          </a:xfrm>
        </p:spPr>
        <p:txBody>
          <a:bodyPr>
            <a:normAutofit lnSpcReduction="10000"/>
          </a:bodyPr>
          <a:lstStyle/>
          <a:p>
            <a:r>
              <a:rPr lang="en-US" dirty="0" smtClean="0"/>
              <a:t>Now an angel of the Lord said to Philip, "</a:t>
            </a:r>
            <a:r>
              <a:rPr lang="en-US" b="1" dirty="0" smtClean="0"/>
              <a:t>Rise and go </a:t>
            </a:r>
            <a:r>
              <a:rPr lang="en-US" dirty="0" smtClean="0"/>
              <a:t>toward the south to the road that goes down from Jerusalem to Gaza." This is a desert place. (Acts 8.26)</a:t>
            </a:r>
          </a:p>
          <a:p>
            <a:r>
              <a:rPr lang="en-US" dirty="0" smtClean="0"/>
              <a:t>And the Lord said to him, "</a:t>
            </a:r>
            <a:r>
              <a:rPr lang="en-US" b="1" dirty="0" smtClean="0"/>
              <a:t>Rise and go </a:t>
            </a:r>
            <a:r>
              <a:rPr lang="en-US" dirty="0" smtClean="0"/>
              <a:t>to the street called Straight, and at the house of Judas look for a man of Tarsus named Saul, for behold, he is praying,” (Acts 9.15).</a:t>
            </a:r>
            <a:endParaRPr lang="en-US" dirty="0"/>
          </a:p>
        </p:txBody>
      </p:sp>
      <p:sp>
        <p:nvSpPr>
          <p:cNvPr id="8" name="Rectangle 7"/>
          <p:cNvSpPr>
            <a:spLocks/>
          </p:cNvSpPr>
          <p:nvPr/>
        </p:nvSpPr>
        <p:spPr>
          <a:xfrm>
            <a:off x="604391" y="3445378"/>
            <a:ext cx="2641644"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NO</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9" name="Title 1"/>
          <p:cNvSpPr txBox="1">
            <a:spLocks/>
          </p:cNvSpPr>
          <p:nvPr/>
        </p:nvSpPr>
        <p:spPr>
          <a:xfrm>
            <a:off x="873298" y="4992231"/>
            <a:ext cx="7093397" cy="109516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We </a:t>
            </a:r>
            <a:r>
              <a:rPr lang="en-US" dirty="0"/>
              <a:t>r</a:t>
            </a:r>
            <a:r>
              <a:rPr lang="en-US" dirty="0" smtClean="0"/>
              <a:t>eceive baptism when we respond in faith</a:t>
            </a:r>
            <a:endParaRPr lang="en-US" dirty="0"/>
          </a:p>
        </p:txBody>
      </p:sp>
    </p:spTree>
    <p:extLst>
      <p:ext uri="{BB962C8B-B14F-4D97-AF65-F5344CB8AC3E}">
        <p14:creationId xmlns:p14="http://schemas.microsoft.com/office/powerpoint/2010/main" val="2049124914"/>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04" y="106009"/>
            <a:ext cx="8492505" cy="1514508"/>
          </a:xfrm>
        </p:spPr>
        <p:txBody>
          <a:bodyPr>
            <a:normAutofit/>
          </a:bodyPr>
          <a:lstStyle/>
          <a:p>
            <a:pPr>
              <a:lnSpc>
                <a:spcPct val="80000"/>
              </a:lnSpc>
            </a:pPr>
            <a:r>
              <a:rPr lang="en-US" dirty="0" smtClean="0"/>
              <a:t>Is baptism valid if performed by a non-Christian? </a:t>
            </a:r>
            <a:endParaRPr lang="en-US" dirty="0"/>
          </a:p>
        </p:txBody>
      </p:sp>
      <p:sp>
        <p:nvSpPr>
          <p:cNvPr id="3" name="Text Placeholder 2"/>
          <p:cNvSpPr>
            <a:spLocks noGrp="1"/>
          </p:cNvSpPr>
          <p:nvPr>
            <p:ph type="body" idx="1"/>
          </p:nvPr>
        </p:nvSpPr>
        <p:spPr>
          <a:xfrm>
            <a:off x="873298" y="1130737"/>
            <a:ext cx="7813502" cy="1934885"/>
          </a:xfrm>
        </p:spPr>
        <p:txBody>
          <a:bodyPr>
            <a:normAutofit/>
          </a:bodyPr>
          <a:lstStyle/>
          <a:p>
            <a:r>
              <a:rPr lang="en-US" dirty="0" smtClean="0"/>
              <a:t>What I mean is that each one of you says, "I follow Paul," or "I follow </a:t>
            </a:r>
            <a:r>
              <a:rPr lang="en-US" dirty="0" err="1" smtClean="0"/>
              <a:t>Apollos</a:t>
            </a:r>
            <a:r>
              <a:rPr lang="en-US" dirty="0" smtClean="0"/>
              <a:t>," or "I follow </a:t>
            </a:r>
            <a:r>
              <a:rPr lang="en-US" dirty="0" err="1" smtClean="0"/>
              <a:t>Cephas</a:t>
            </a:r>
            <a:r>
              <a:rPr lang="en-US" dirty="0" smtClean="0"/>
              <a:t>," or "I follow Christ.” Is Christ divided? Was Paul crucified for you? Or were you baptized in the name of Paul? I thank God that I baptized none of you except </a:t>
            </a:r>
            <a:r>
              <a:rPr lang="en-US" dirty="0" err="1" smtClean="0"/>
              <a:t>Crispus</a:t>
            </a:r>
            <a:r>
              <a:rPr lang="en-US" dirty="0" smtClean="0"/>
              <a:t> and Gaius, </a:t>
            </a:r>
            <a:r>
              <a:rPr lang="en-US" b="1" dirty="0" smtClean="0"/>
              <a:t>so that no one may say that you were baptized in my name </a:t>
            </a:r>
            <a:r>
              <a:rPr lang="en-US" dirty="0" smtClean="0"/>
              <a:t>(1 </a:t>
            </a:r>
            <a:r>
              <a:rPr lang="en-US" dirty="0" err="1" smtClean="0"/>
              <a:t>Cor</a:t>
            </a:r>
            <a:r>
              <a:rPr lang="en-US" dirty="0" smtClean="0"/>
              <a:t> 1.12-15).</a:t>
            </a:r>
            <a:endParaRPr lang="en-US" dirty="0"/>
          </a:p>
        </p:txBody>
      </p:sp>
      <p:sp>
        <p:nvSpPr>
          <p:cNvPr id="5" name="Rectangle 4"/>
          <p:cNvSpPr>
            <a:spLocks/>
          </p:cNvSpPr>
          <p:nvPr/>
        </p:nvSpPr>
        <p:spPr>
          <a:xfrm>
            <a:off x="194295" y="3445378"/>
            <a:ext cx="3461836" cy="1862048"/>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11500" dirty="0" smtClean="0">
                <a:ln w="18415" cmpd="sng">
                  <a:solidFill>
                    <a:srgbClr val="FFFFFF"/>
                  </a:solid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rPr>
              <a:t>YES</a:t>
            </a:r>
            <a:endParaRPr lang="en-US" sz="9600" b="1" cap="none" spc="0" dirty="0">
              <a:ln w="12700">
                <a:noFill/>
                <a:prstDash val="solid"/>
              </a:ln>
              <a:blipFill rotWithShape="0">
                <a:blip r:embed="rId2"/>
                <a:tile tx="0" ty="0" sx="100000" sy="100000" flip="none" algn="tl"/>
              </a:blipFill>
              <a:effectLst>
                <a:outerShdw blurRad="50800" dist="38100" dir="2700000" algn="tl" rotWithShape="0">
                  <a:prstClr val="black">
                    <a:alpha val="40000"/>
                  </a:prstClr>
                </a:outerShdw>
              </a:effectLst>
              <a:latin typeface="Arial Black"/>
              <a:cs typeface="Arial Black"/>
            </a:endParaRPr>
          </a:p>
        </p:txBody>
      </p:sp>
      <p:sp>
        <p:nvSpPr>
          <p:cNvPr id="6" name="Title 1"/>
          <p:cNvSpPr txBox="1">
            <a:spLocks/>
          </p:cNvSpPr>
          <p:nvPr/>
        </p:nvSpPr>
        <p:spPr>
          <a:xfrm>
            <a:off x="873298" y="4883801"/>
            <a:ext cx="7093397" cy="1219083"/>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4000" b="1" kern="1200" cap="small">
                <a:solidFill>
                  <a:schemeClr val="tx1"/>
                </a:solidFill>
                <a:latin typeface="Adobe Jenson Pro"/>
                <a:ea typeface="+mj-ea"/>
                <a:cs typeface="Adobe Jenson Pro"/>
              </a:defRPr>
            </a:lvl1pPr>
          </a:lstStyle>
          <a:p>
            <a:r>
              <a:rPr lang="en-US" dirty="0" smtClean="0"/>
              <a:t>What matters is the intent of the one being baptized</a:t>
            </a:r>
            <a:endParaRPr lang="en-US" dirty="0"/>
          </a:p>
        </p:txBody>
      </p:sp>
    </p:spTree>
    <p:extLst>
      <p:ext uri="{BB962C8B-B14F-4D97-AF65-F5344CB8AC3E}">
        <p14:creationId xmlns:p14="http://schemas.microsoft.com/office/powerpoint/2010/main" val="1455733483"/>
      </p:ext>
    </p:extLst>
  </p:cSld>
  <p:clrMapOvr>
    <a:masterClrMapping/>
  </p:clrMapOvr>
  <mc:AlternateContent xmlns:mc="http://schemas.openxmlformats.org/markup-compatibility/2006" xmlns:p14="http://schemas.microsoft.com/office/powerpoint/2010/main">
    <mc:Choice Requires="p14">
      <p:transition spd="slow" p14:dur="2000">
        <p:push/>
      </p:transition>
    </mc:Choice>
    <mc:Fallback xmlns="">
      <p:transition xmlns:p14="http://schemas.microsoft.com/office/powerpoint/2010/main" spd="slow">
        <p:push/>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7932</TotalTime>
  <Words>982</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Adobe Jenson Pro</vt:lpstr>
      <vt:lpstr>Arial</vt:lpstr>
      <vt:lpstr>Arial Black</vt:lpstr>
      <vt:lpstr>Calibri</vt:lpstr>
      <vt:lpstr>Cambria</vt:lpstr>
      <vt:lpstr>Georgia</vt:lpstr>
      <vt:lpstr>Office Theme</vt:lpstr>
      <vt:lpstr>Galatians 3.26-29</vt:lpstr>
      <vt:lpstr>PowerPoint Presentation</vt:lpstr>
      <vt:lpstr>QUESTIONS ABOUT</vt:lpstr>
      <vt:lpstr>Answers Come From a Proper Understanding</vt:lpstr>
      <vt:lpstr>Does baptism really matter? </vt:lpstr>
      <vt:lpstr>Is baptism all that really matters? </vt:lpstr>
      <vt:lpstr>Does this mean we do works that earn salvation? </vt:lpstr>
      <vt:lpstr>Can a person baptize themselves? </vt:lpstr>
      <vt:lpstr>Is baptism valid if performed by a non-Christian? </vt:lpstr>
      <vt:lpstr>Is baptism valid if performed by a woman? </vt:lpstr>
      <vt:lpstr>Is baptism valid if performed by someone with the wrong understanding of its purpose? </vt:lpstr>
      <vt:lpstr>Should certain words be said before a baptism? </vt:lpstr>
      <vt:lpstr>Can a person be saved without baptism? </vt:lpstr>
      <vt:lpstr>Should a young person growing up in a Christian home be baptized at a certain age? </vt:lpstr>
      <vt:lpstr>Should I be baptized  (or re-baptized) today?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QUESTIONS ABOUT</dc:title>
  <dc:creator>Joseph Shanks</dc:creator>
  <cp:lastModifiedBy>BoothR</cp:lastModifiedBy>
  <cp:revision>16</cp:revision>
  <dcterms:created xsi:type="dcterms:W3CDTF">2015-10-01T10:52:11Z</dcterms:created>
  <dcterms:modified xsi:type="dcterms:W3CDTF">2015-10-14T21:55:19Z</dcterms:modified>
</cp:coreProperties>
</file>