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71"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3" d="100"/>
          <a:sy n="103" d="100"/>
        </p:scale>
        <p:origin x="234" y="10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D579C6-1F48-C04A-90F7-B5AE4BCA43F9}" type="datetimeFigureOut">
              <a:rPr lang="en-US" smtClean="0"/>
              <a:t>8/29/2015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E7A1C-6263-B049-AD04-13819A855078}" type="slidenum">
              <a:rPr lang="en-US" smtClean="0"/>
              <a:t>‹#›</a:t>
            </a:fld>
            <a:endParaRPr lang="en-US"/>
          </a:p>
        </p:txBody>
      </p:sp>
      <p:pic>
        <p:nvPicPr>
          <p:cNvPr id="8" name="Picture 7" descr="Shout_It_From_The_Rooftops_std_t_nv.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4945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D579C6-1F48-C04A-90F7-B5AE4BCA43F9}" type="datetimeFigureOut">
              <a:rPr lang="en-US" smtClean="0"/>
              <a:t>8/29/2015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E7A1C-6263-B049-AD04-13819A855078}" type="slidenum">
              <a:rPr lang="en-US" smtClean="0"/>
              <a:t>‹#›</a:t>
            </a:fld>
            <a:endParaRPr lang="en-US"/>
          </a:p>
        </p:txBody>
      </p:sp>
    </p:spTree>
    <p:extLst>
      <p:ext uri="{BB962C8B-B14F-4D97-AF65-F5344CB8AC3E}">
        <p14:creationId xmlns:p14="http://schemas.microsoft.com/office/powerpoint/2010/main" val="498769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D579C6-1F48-C04A-90F7-B5AE4BCA43F9}" type="datetimeFigureOut">
              <a:rPr lang="en-US" smtClean="0"/>
              <a:t>8/29/2015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E7A1C-6263-B049-AD04-13819A855078}" type="slidenum">
              <a:rPr lang="en-US" smtClean="0"/>
              <a:t>‹#›</a:t>
            </a:fld>
            <a:endParaRPr lang="en-US"/>
          </a:p>
        </p:txBody>
      </p:sp>
    </p:spTree>
    <p:extLst>
      <p:ext uri="{BB962C8B-B14F-4D97-AF65-F5344CB8AC3E}">
        <p14:creationId xmlns:p14="http://schemas.microsoft.com/office/powerpoint/2010/main" val="122922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Shout_It_From_The_Rooftops_std_c_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b="1" i="0">
                <a:solidFill>
                  <a:srgbClr val="FFFFFF"/>
                </a:solidFill>
                <a:latin typeface="Minion Pro"/>
                <a:cs typeface="Minion Pro"/>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FFFFFF"/>
                </a:solidFill>
                <a:latin typeface="Minion Pro"/>
                <a:cs typeface="Minion Pro"/>
              </a:defRPr>
            </a:lvl1pPr>
            <a:lvl2pPr>
              <a:defRPr>
                <a:solidFill>
                  <a:srgbClr val="FFFFFF"/>
                </a:solidFill>
                <a:latin typeface="Minion Pro"/>
                <a:cs typeface="Minion Pro"/>
              </a:defRPr>
            </a:lvl2pPr>
            <a:lvl3pPr>
              <a:defRPr>
                <a:solidFill>
                  <a:srgbClr val="FFFFFF"/>
                </a:solidFill>
                <a:latin typeface="Minion Pro"/>
                <a:cs typeface="Minion Pro"/>
              </a:defRPr>
            </a:lvl3pPr>
            <a:lvl4pPr>
              <a:defRPr>
                <a:solidFill>
                  <a:srgbClr val="FFFFFF"/>
                </a:solidFill>
                <a:latin typeface="Minion Pro"/>
                <a:cs typeface="Minion Pro"/>
              </a:defRPr>
            </a:lvl4pPr>
            <a:lvl5pPr>
              <a:defRPr>
                <a:solidFill>
                  <a:srgbClr val="FFFFFF"/>
                </a:solidFill>
                <a:latin typeface="Minion Pro"/>
                <a:cs typeface="Minion Pro"/>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D579C6-1F48-C04A-90F7-B5AE4BCA43F9}" type="datetimeFigureOut">
              <a:rPr lang="en-US" smtClean="0"/>
              <a:t>8/29/2015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E7A1C-6263-B049-AD04-13819A855078}" type="slidenum">
              <a:rPr lang="en-US" smtClean="0"/>
              <a:t>‹#›</a:t>
            </a:fld>
            <a:endParaRPr lang="en-US"/>
          </a:p>
        </p:txBody>
      </p:sp>
    </p:spTree>
    <p:extLst>
      <p:ext uri="{BB962C8B-B14F-4D97-AF65-F5344CB8AC3E}">
        <p14:creationId xmlns:p14="http://schemas.microsoft.com/office/powerpoint/2010/main" val="2514675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Shout_It_From_The_Rooftops_std_cb.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581202" y="500416"/>
            <a:ext cx="7772400" cy="1362075"/>
          </a:xfrm>
        </p:spPr>
        <p:txBody>
          <a:bodyPr anchor="t"/>
          <a:lstStyle>
            <a:lvl1pPr algn="l">
              <a:defRPr sz="4000" b="1" i="0" cap="none">
                <a:solidFill>
                  <a:schemeClr val="bg1"/>
                </a:solidFill>
                <a:latin typeface="Minion Pro"/>
                <a:cs typeface="Minion Pro"/>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2DD579C6-1F48-C04A-90F7-B5AE4BCA43F9}" type="datetimeFigureOut">
              <a:rPr lang="en-US" smtClean="0"/>
              <a:t>8/29/2015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E7A1C-6263-B049-AD04-13819A855078}" type="slidenum">
              <a:rPr lang="en-US" smtClean="0"/>
              <a:t>‹#›</a:t>
            </a:fld>
            <a:endParaRPr lang="en-US"/>
          </a:p>
        </p:txBody>
      </p:sp>
      <p:sp>
        <p:nvSpPr>
          <p:cNvPr id="10" name="Text Placeholder 9"/>
          <p:cNvSpPr>
            <a:spLocks noGrp="1"/>
          </p:cNvSpPr>
          <p:nvPr>
            <p:ph type="body" sz="quarter" idx="13"/>
          </p:nvPr>
        </p:nvSpPr>
        <p:spPr>
          <a:xfrm>
            <a:off x="3124200" y="2328863"/>
            <a:ext cx="5399088" cy="3414712"/>
          </a:xfrm>
        </p:spPr>
        <p:txBody>
          <a:bodyPr/>
          <a:lstStyle>
            <a:lvl1pPr marL="0" indent="0">
              <a:buNone/>
              <a:defRPr b="0" i="1">
                <a:solidFill>
                  <a:srgbClr val="FFFFFF"/>
                </a:solidFill>
                <a:latin typeface="Minion Pro"/>
                <a:cs typeface="Minion Pro"/>
              </a:defRPr>
            </a:lvl1pPr>
            <a:lvl2pPr>
              <a:defRPr b="0" i="1">
                <a:solidFill>
                  <a:srgbClr val="FFFFFF"/>
                </a:solidFill>
                <a:latin typeface="Minion Pro"/>
                <a:cs typeface="Minion Pro"/>
              </a:defRPr>
            </a:lvl2pPr>
            <a:lvl3pPr>
              <a:defRPr b="0" i="1">
                <a:solidFill>
                  <a:srgbClr val="FFFFFF"/>
                </a:solidFill>
                <a:latin typeface="Minion Pro"/>
                <a:cs typeface="Minion Pro"/>
              </a:defRPr>
            </a:lvl3pPr>
            <a:lvl4pPr>
              <a:defRPr b="0" i="1">
                <a:solidFill>
                  <a:srgbClr val="FFFFFF"/>
                </a:solidFill>
                <a:latin typeface="Minion Pro"/>
                <a:cs typeface="Minion Pro"/>
              </a:defRPr>
            </a:lvl4pPr>
            <a:lvl5pPr>
              <a:defRPr b="0" i="1">
                <a:solidFill>
                  <a:srgbClr val="FFFFFF"/>
                </a:solidFill>
                <a:latin typeface="Minion Pro"/>
                <a:cs typeface="Minion Pro"/>
              </a:defRPr>
            </a:lvl5pPr>
          </a:lstStyle>
          <a:p>
            <a:pPr lvl="0"/>
            <a:r>
              <a:rPr lang="en-US" dirty="0" smtClean="0"/>
              <a:t>Click to edit Master text styles</a:t>
            </a:r>
          </a:p>
        </p:txBody>
      </p:sp>
    </p:spTree>
    <p:extLst>
      <p:ext uri="{BB962C8B-B14F-4D97-AF65-F5344CB8AC3E}">
        <p14:creationId xmlns:p14="http://schemas.microsoft.com/office/powerpoint/2010/main" val="2557716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D579C6-1F48-C04A-90F7-B5AE4BCA43F9}" type="datetimeFigureOut">
              <a:rPr lang="en-US" smtClean="0"/>
              <a:t>8/29/2015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9E7A1C-6263-B049-AD04-13819A855078}" type="slidenum">
              <a:rPr lang="en-US" smtClean="0"/>
              <a:t>‹#›</a:t>
            </a:fld>
            <a:endParaRPr lang="en-US"/>
          </a:p>
        </p:txBody>
      </p:sp>
    </p:spTree>
    <p:extLst>
      <p:ext uri="{BB962C8B-B14F-4D97-AF65-F5344CB8AC3E}">
        <p14:creationId xmlns:p14="http://schemas.microsoft.com/office/powerpoint/2010/main" val="640567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D579C6-1F48-C04A-90F7-B5AE4BCA43F9}" type="datetimeFigureOut">
              <a:rPr lang="en-US" smtClean="0"/>
              <a:t>8/29/2015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9E7A1C-6263-B049-AD04-13819A855078}" type="slidenum">
              <a:rPr lang="en-US" smtClean="0"/>
              <a:t>‹#›</a:t>
            </a:fld>
            <a:endParaRPr lang="en-US"/>
          </a:p>
        </p:txBody>
      </p:sp>
    </p:spTree>
    <p:extLst>
      <p:ext uri="{BB962C8B-B14F-4D97-AF65-F5344CB8AC3E}">
        <p14:creationId xmlns:p14="http://schemas.microsoft.com/office/powerpoint/2010/main" val="2251044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D579C6-1F48-C04A-90F7-B5AE4BCA43F9}" type="datetimeFigureOut">
              <a:rPr lang="en-US" smtClean="0"/>
              <a:t>8/29/2015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9E7A1C-6263-B049-AD04-13819A855078}" type="slidenum">
              <a:rPr lang="en-US" smtClean="0"/>
              <a:t>‹#›</a:t>
            </a:fld>
            <a:endParaRPr lang="en-US"/>
          </a:p>
        </p:txBody>
      </p:sp>
    </p:spTree>
    <p:extLst>
      <p:ext uri="{BB962C8B-B14F-4D97-AF65-F5344CB8AC3E}">
        <p14:creationId xmlns:p14="http://schemas.microsoft.com/office/powerpoint/2010/main" val="1662975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579C6-1F48-C04A-90F7-B5AE4BCA43F9}" type="datetimeFigureOut">
              <a:rPr lang="en-US" smtClean="0"/>
              <a:t>8/29/2015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9E7A1C-6263-B049-AD04-13819A855078}" type="slidenum">
              <a:rPr lang="en-US" smtClean="0"/>
              <a:t>‹#›</a:t>
            </a:fld>
            <a:endParaRPr lang="en-US"/>
          </a:p>
        </p:txBody>
      </p:sp>
    </p:spTree>
    <p:extLst>
      <p:ext uri="{BB962C8B-B14F-4D97-AF65-F5344CB8AC3E}">
        <p14:creationId xmlns:p14="http://schemas.microsoft.com/office/powerpoint/2010/main" val="4006035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D579C6-1F48-C04A-90F7-B5AE4BCA43F9}" type="datetimeFigureOut">
              <a:rPr lang="en-US" smtClean="0"/>
              <a:t>8/29/2015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9E7A1C-6263-B049-AD04-13819A855078}" type="slidenum">
              <a:rPr lang="en-US" smtClean="0"/>
              <a:t>‹#›</a:t>
            </a:fld>
            <a:endParaRPr lang="en-US"/>
          </a:p>
        </p:txBody>
      </p:sp>
    </p:spTree>
    <p:extLst>
      <p:ext uri="{BB962C8B-B14F-4D97-AF65-F5344CB8AC3E}">
        <p14:creationId xmlns:p14="http://schemas.microsoft.com/office/powerpoint/2010/main" val="2272395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D579C6-1F48-C04A-90F7-B5AE4BCA43F9}" type="datetimeFigureOut">
              <a:rPr lang="en-US" smtClean="0"/>
              <a:t>8/29/2015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9E7A1C-6263-B049-AD04-13819A855078}" type="slidenum">
              <a:rPr lang="en-US" smtClean="0"/>
              <a:t>‹#›</a:t>
            </a:fld>
            <a:endParaRPr lang="en-US"/>
          </a:p>
        </p:txBody>
      </p:sp>
    </p:spTree>
    <p:extLst>
      <p:ext uri="{BB962C8B-B14F-4D97-AF65-F5344CB8AC3E}">
        <p14:creationId xmlns:p14="http://schemas.microsoft.com/office/powerpoint/2010/main" val="3507156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D579C6-1F48-C04A-90F7-B5AE4BCA43F9}" type="datetimeFigureOut">
              <a:rPr lang="en-US" smtClean="0"/>
              <a:t>8/29/2015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9E7A1C-6263-B049-AD04-13819A855078}" type="slidenum">
              <a:rPr lang="en-US" smtClean="0"/>
              <a:t>‹#›</a:t>
            </a:fld>
            <a:endParaRPr lang="en-US"/>
          </a:p>
        </p:txBody>
      </p:sp>
    </p:spTree>
    <p:extLst>
      <p:ext uri="{BB962C8B-B14F-4D97-AF65-F5344CB8AC3E}">
        <p14:creationId xmlns:p14="http://schemas.microsoft.com/office/powerpoint/2010/main" val="1784873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9128154"/>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464" y="268197"/>
            <a:ext cx="8229600" cy="1143000"/>
          </a:xfrm>
        </p:spPr>
        <p:txBody>
          <a:bodyPr>
            <a:normAutofit/>
          </a:bodyPr>
          <a:lstStyle/>
          <a:p>
            <a:pPr algn="l"/>
            <a:r>
              <a:rPr lang="en-US" dirty="0" smtClean="0">
                <a:latin typeface="Rondalo" pitchFamily="2" charset="0"/>
              </a:rPr>
              <a:t>We Must Believe It </a:t>
            </a:r>
            <a:endParaRPr lang="en-US" dirty="0">
              <a:latin typeface="Rondalo" pitchFamily="2" charset="0"/>
            </a:endParaRPr>
          </a:p>
        </p:txBody>
      </p:sp>
      <p:sp>
        <p:nvSpPr>
          <p:cNvPr id="4" name="Title 1"/>
          <p:cNvSpPr txBox="1">
            <a:spLocks/>
          </p:cNvSpPr>
          <p:nvPr/>
        </p:nvSpPr>
        <p:spPr>
          <a:xfrm>
            <a:off x="421464" y="1087649"/>
            <a:ext cx="8229601"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rgbClr val="FFFFFF"/>
                </a:solidFill>
                <a:latin typeface="Minion Pro"/>
                <a:ea typeface="+mj-ea"/>
                <a:cs typeface="Minion Pro"/>
              </a:defRPr>
            </a:lvl1pPr>
          </a:lstStyle>
          <a:p>
            <a:pPr algn="l"/>
            <a:r>
              <a:rPr lang="en-US" dirty="0" smtClean="0">
                <a:latin typeface="Rondalo" pitchFamily="2" charset="0"/>
              </a:rPr>
              <a:t>We Must Accept It </a:t>
            </a:r>
            <a:endParaRPr lang="en-US" dirty="0">
              <a:latin typeface="Rondalo" pitchFamily="2" charset="0"/>
            </a:endParaRPr>
          </a:p>
        </p:txBody>
      </p:sp>
      <p:sp>
        <p:nvSpPr>
          <p:cNvPr id="5" name="Title 1"/>
          <p:cNvSpPr txBox="1">
            <a:spLocks/>
          </p:cNvSpPr>
          <p:nvPr/>
        </p:nvSpPr>
        <p:spPr>
          <a:xfrm>
            <a:off x="421464" y="197771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rgbClr val="FFFFFF"/>
                </a:solidFill>
                <a:latin typeface="Minion Pro"/>
                <a:ea typeface="+mj-ea"/>
                <a:cs typeface="Minion Pro"/>
              </a:defRPr>
            </a:lvl1pPr>
          </a:lstStyle>
          <a:p>
            <a:pPr algn="l"/>
            <a:r>
              <a:rPr lang="en-US" dirty="0" smtClean="0">
                <a:latin typeface="Rondalo" pitchFamily="2" charset="0"/>
              </a:rPr>
              <a:t>We Must Live Worthy of It</a:t>
            </a:r>
            <a:endParaRPr lang="en-US" dirty="0">
              <a:latin typeface="Rondalo" pitchFamily="2" charset="0"/>
            </a:endParaRPr>
          </a:p>
        </p:txBody>
      </p:sp>
      <p:sp>
        <p:nvSpPr>
          <p:cNvPr id="6" name="Title 1"/>
          <p:cNvSpPr txBox="1">
            <a:spLocks/>
          </p:cNvSpPr>
          <p:nvPr/>
        </p:nvSpPr>
        <p:spPr>
          <a:xfrm>
            <a:off x="421464" y="2838892"/>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rgbClr val="FFFFFF"/>
                </a:solidFill>
                <a:latin typeface="Minion Pro"/>
                <a:ea typeface="+mj-ea"/>
                <a:cs typeface="Minion Pro"/>
              </a:defRPr>
            </a:lvl1pPr>
          </a:lstStyle>
          <a:p>
            <a:pPr algn="l"/>
            <a:r>
              <a:rPr lang="en-US" dirty="0" smtClean="0">
                <a:latin typeface="Rondalo" pitchFamily="2" charset="0"/>
              </a:rPr>
              <a:t>We Must Praise Him For It</a:t>
            </a:r>
            <a:endParaRPr lang="en-US" dirty="0">
              <a:latin typeface="Rondalo" pitchFamily="2" charset="0"/>
            </a:endParaRPr>
          </a:p>
        </p:txBody>
      </p:sp>
      <p:sp>
        <p:nvSpPr>
          <p:cNvPr id="7" name="Title 1"/>
          <p:cNvSpPr txBox="1">
            <a:spLocks/>
          </p:cNvSpPr>
          <p:nvPr/>
        </p:nvSpPr>
        <p:spPr>
          <a:xfrm>
            <a:off x="421464" y="3687239"/>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rgbClr val="FFFFFF"/>
                </a:solidFill>
                <a:latin typeface="Minion Pro"/>
                <a:ea typeface="+mj-ea"/>
                <a:cs typeface="Minion Pro"/>
              </a:defRPr>
            </a:lvl1pPr>
          </a:lstStyle>
          <a:p>
            <a:pPr algn="l"/>
            <a:r>
              <a:rPr lang="en-US" dirty="0" smtClean="0">
                <a:latin typeface="Rondalo" pitchFamily="2" charset="0"/>
              </a:rPr>
              <a:t>We Must Tell Other of It</a:t>
            </a:r>
            <a:endParaRPr lang="en-US" dirty="0">
              <a:latin typeface="Rondalo" pitchFamily="2" charset="0"/>
            </a:endParaRPr>
          </a:p>
        </p:txBody>
      </p:sp>
    </p:spTree>
    <p:extLst>
      <p:ext uri="{BB962C8B-B14F-4D97-AF65-F5344CB8AC3E}">
        <p14:creationId xmlns:p14="http://schemas.microsoft.com/office/powerpoint/2010/main" val="1843348009"/>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13774359"/>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Rondalo" pitchFamily="2" charset="0"/>
              </a:rPr>
              <a:t>Psalm 98.1-3</a:t>
            </a:r>
            <a:endParaRPr lang="en-US" dirty="0">
              <a:latin typeface="Rondalo" pitchFamily="2" charset="0"/>
            </a:endParaRPr>
          </a:p>
        </p:txBody>
      </p:sp>
      <p:sp>
        <p:nvSpPr>
          <p:cNvPr id="3" name="Content Placeholder 2"/>
          <p:cNvSpPr>
            <a:spLocks noGrp="1"/>
          </p:cNvSpPr>
          <p:nvPr>
            <p:ph idx="1"/>
          </p:nvPr>
        </p:nvSpPr>
        <p:spPr>
          <a:xfrm>
            <a:off x="457199" y="1396360"/>
            <a:ext cx="8400683" cy="4525963"/>
          </a:xfrm>
        </p:spPr>
        <p:txBody>
          <a:bodyPr/>
          <a:lstStyle/>
          <a:p>
            <a:pPr marL="0" indent="0">
              <a:buNone/>
            </a:pPr>
            <a:r>
              <a:rPr lang="en-US" dirty="0" smtClean="0">
                <a:latin typeface="Rondalo" pitchFamily="2" charset="0"/>
              </a:rPr>
              <a:t>Oh sing to the LORD a new song, for He has done marvelous things! His right hand and His holy arm have worked salvation for Him. The LORD has made known His salvation; He has revealed His righteousness in the sight of the nations. He has remembered His steadfast love and faithfulness to the house of Israel. All the ends of the earth have seen the salvation of our God.</a:t>
            </a:r>
            <a:endParaRPr lang="en-US" dirty="0">
              <a:latin typeface="Rondalo" pitchFamily="2" charset="0"/>
            </a:endParaRPr>
          </a:p>
        </p:txBody>
      </p:sp>
    </p:spTree>
    <p:extLst>
      <p:ext uri="{BB962C8B-B14F-4D97-AF65-F5344CB8AC3E}">
        <p14:creationId xmlns:p14="http://schemas.microsoft.com/office/powerpoint/2010/main" val="637238619"/>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25789" y="4265314"/>
            <a:ext cx="5598249" cy="2079358"/>
          </a:xfrm>
        </p:spPr>
        <p:txBody>
          <a:bodyPr>
            <a:noAutofit/>
          </a:bodyPr>
          <a:lstStyle/>
          <a:p>
            <a:pPr algn="r"/>
            <a:r>
              <a:rPr lang="en-US" sz="4800" dirty="0" smtClean="0">
                <a:latin typeface="Rondalo" pitchFamily="2" charset="0"/>
              </a:rPr>
              <a:t>He Has…</a:t>
            </a:r>
            <a:br>
              <a:rPr lang="en-US" sz="4800" dirty="0" smtClean="0">
                <a:latin typeface="Rondalo" pitchFamily="2" charset="0"/>
              </a:rPr>
            </a:br>
            <a:r>
              <a:rPr lang="en-US" sz="6000" u="sng" dirty="0" smtClean="0">
                <a:latin typeface="Rondalo" pitchFamily="2" charset="0"/>
              </a:rPr>
              <a:t>Worked</a:t>
            </a:r>
            <a:r>
              <a:rPr lang="en-US" sz="6000" dirty="0" smtClean="0">
                <a:latin typeface="Rondalo" pitchFamily="2" charset="0"/>
              </a:rPr>
              <a:t> Salvation</a:t>
            </a:r>
            <a:endParaRPr lang="en-US" sz="5400" dirty="0">
              <a:latin typeface="Rondalo" pitchFamily="2" charset="0"/>
            </a:endParaRPr>
          </a:p>
        </p:txBody>
      </p:sp>
      <p:sp>
        <p:nvSpPr>
          <p:cNvPr id="4" name="Text Placeholder 3"/>
          <p:cNvSpPr>
            <a:spLocks noGrp="1"/>
          </p:cNvSpPr>
          <p:nvPr>
            <p:ph type="body" sz="quarter" idx="13"/>
          </p:nvPr>
        </p:nvSpPr>
        <p:spPr>
          <a:xfrm>
            <a:off x="581201" y="1076224"/>
            <a:ext cx="6207229" cy="3141671"/>
          </a:xfrm>
        </p:spPr>
        <p:txBody>
          <a:bodyPr>
            <a:noAutofit/>
          </a:bodyPr>
          <a:lstStyle/>
          <a:p>
            <a:r>
              <a:rPr lang="en-US" sz="4000" dirty="0" smtClean="0">
                <a:latin typeface="Rondalo" pitchFamily="2" charset="0"/>
              </a:rPr>
              <a:t>Oh sing to the LORD a new song, for He has done marvelous things! His right hand and His holy arm have worked salvation for Him.</a:t>
            </a:r>
            <a:endParaRPr lang="en-US" sz="4000" dirty="0">
              <a:latin typeface="Rondalo" pitchFamily="2" charset="0"/>
            </a:endParaRPr>
          </a:p>
        </p:txBody>
      </p:sp>
      <p:sp>
        <p:nvSpPr>
          <p:cNvPr id="5" name="Text Placeholder 3"/>
          <p:cNvSpPr txBox="1">
            <a:spLocks/>
          </p:cNvSpPr>
          <p:nvPr/>
        </p:nvSpPr>
        <p:spPr>
          <a:xfrm>
            <a:off x="2448164" y="480389"/>
            <a:ext cx="6207229" cy="946484"/>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3200" b="0" i="1" kern="1200">
                <a:solidFill>
                  <a:srgbClr val="FFFFFF"/>
                </a:solidFill>
                <a:latin typeface="Minion Pro"/>
                <a:ea typeface="+mn-ea"/>
                <a:cs typeface="Minion Pro"/>
              </a:defRPr>
            </a:lvl1pPr>
            <a:lvl2pPr marL="742950" indent="-285750" algn="l" defTabSz="457200" rtl="0" eaLnBrk="1" latinLnBrk="0" hangingPunct="1">
              <a:spcBef>
                <a:spcPct val="20000"/>
              </a:spcBef>
              <a:buFont typeface="Arial"/>
              <a:buChar char="–"/>
              <a:defRPr sz="2800" b="0" i="1" kern="1200">
                <a:solidFill>
                  <a:srgbClr val="FFFFFF"/>
                </a:solidFill>
                <a:latin typeface="Minion Pro"/>
                <a:ea typeface="+mn-ea"/>
                <a:cs typeface="Minion Pro"/>
              </a:defRPr>
            </a:lvl2pPr>
            <a:lvl3pPr marL="1143000" indent="-228600" algn="l" defTabSz="457200" rtl="0" eaLnBrk="1" latinLnBrk="0" hangingPunct="1">
              <a:spcBef>
                <a:spcPct val="20000"/>
              </a:spcBef>
              <a:buFont typeface="Arial"/>
              <a:buChar char="•"/>
              <a:defRPr sz="2400" b="0" i="1" kern="1200">
                <a:solidFill>
                  <a:srgbClr val="FFFFFF"/>
                </a:solidFill>
                <a:latin typeface="Minion Pro"/>
                <a:ea typeface="+mn-ea"/>
                <a:cs typeface="Minion Pro"/>
              </a:defRPr>
            </a:lvl3pPr>
            <a:lvl4pPr marL="1600200" indent="-228600" algn="l" defTabSz="457200" rtl="0" eaLnBrk="1" latinLnBrk="0" hangingPunct="1">
              <a:spcBef>
                <a:spcPct val="20000"/>
              </a:spcBef>
              <a:buFont typeface="Arial"/>
              <a:buChar char="–"/>
              <a:defRPr sz="2000" b="0" i="1" kern="1200">
                <a:solidFill>
                  <a:srgbClr val="FFFFFF"/>
                </a:solidFill>
                <a:latin typeface="Minion Pro"/>
                <a:ea typeface="+mn-ea"/>
                <a:cs typeface="Minion Pro"/>
              </a:defRPr>
            </a:lvl4pPr>
            <a:lvl5pPr marL="2057400" indent="-228600" algn="l" defTabSz="457200" rtl="0" eaLnBrk="1" latinLnBrk="0" hangingPunct="1">
              <a:spcBef>
                <a:spcPct val="20000"/>
              </a:spcBef>
              <a:buFont typeface="Arial"/>
              <a:buChar char="»"/>
              <a:defRPr sz="2000" b="0" i="1" kern="1200">
                <a:solidFill>
                  <a:srgbClr val="FFFFFF"/>
                </a:solidFill>
                <a:latin typeface="Minion Pro"/>
                <a:ea typeface="+mn-ea"/>
                <a:cs typeface="Minion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4000" dirty="0" smtClean="0">
                <a:latin typeface="Rondalo" pitchFamily="2" charset="0"/>
              </a:rPr>
              <a:t>Psalm 98.1</a:t>
            </a:r>
            <a:endParaRPr lang="en-US" sz="4000" dirty="0">
              <a:latin typeface="Rondalo" pitchFamily="2" charset="0"/>
            </a:endParaRPr>
          </a:p>
        </p:txBody>
      </p:sp>
    </p:spTree>
    <p:extLst>
      <p:ext uri="{BB962C8B-B14F-4D97-AF65-F5344CB8AC3E}">
        <p14:creationId xmlns:p14="http://schemas.microsoft.com/office/powerpoint/2010/main" val="402806134"/>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Rondalo" pitchFamily="2" charset="0"/>
              </a:rPr>
              <a:t>“He Has… </a:t>
            </a:r>
            <a:r>
              <a:rPr lang="en-US" u="sng" dirty="0" smtClean="0">
                <a:latin typeface="Rondalo" pitchFamily="2" charset="0"/>
              </a:rPr>
              <a:t>Worked</a:t>
            </a:r>
            <a:r>
              <a:rPr lang="en-US" dirty="0" smtClean="0">
                <a:latin typeface="Rondalo" pitchFamily="2" charset="0"/>
              </a:rPr>
              <a:t> Salvation”</a:t>
            </a:r>
            <a:endParaRPr lang="en-US" dirty="0">
              <a:latin typeface="Rondalo" pitchFamily="2" charset="0"/>
            </a:endParaRPr>
          </a:p>
        </p:txBody>
      </p:sp>
      <p:sp>
        <p:nvSpPr>
          <p:cNvPr id="5" name="Content Placeholder 4"/>
          <p:cNvSpPr>
            <a:spLocks noGrp="1"/>
          </p:cNvSpPr>
          <p:nvPr>
            <p:ph idx="1"/>
          </p:nvPr>
        </p:nvSpPr>
        <p:spPr/>
        <p:txBody>
          <a:bodyPr/>
          <a:lstStyle/>
          <a:p>
            <a:r>
              <a:rPr lang="en-US" dirty="0" smtClean="0">
                <a:latin typeface="Rondalo" pitchFamily="2" charset="0"/>
              </a:rPr>
              <a:t>God created a perfect world</a:t>
            </a:r>
          </a:p>
          <a:p>
            <a:r>
              <a:rPr lang="en-US" dirty="0" smtClean="0">
                <a:latin typeface="Rondalo" pitchFamily="2" charset="0"/>
              </a:rPr>
              <a:t>God planned for a fallen creation</a:t>
            </a:r>
          </a:p>
          <a:p>
            <a:r>
              <a:rPr lang="en-US" dirty="0" smtClean="0">
                <a:latin typeface="Rondalo" pitchFamily="2" charset="0"/>
              </a:rPr>
              <a:t>God worked history to provide salvation</a:t>
            </a:r>
          </a:p>
          <a:p>
            <a:r>
              <a:rPr lang="en-US" dirty="0" smtClean="0">
                <a:latin typeface="Rondalo" pitchFamily="2" charset="0"/>
              </a:rPr>
              <a:t>God sacrificed His own Son for our benefit</a:t>
            </a:r>
            <a:endParaRPr lang="en-US" dirty="0">
              <a:latin typeface="Rondalo" pitchFamily="2" charset="0"/>
            </a:endParaRPr>
          </a:p>
        </p:txBody>
      </p:sp>
    </p:spTree>
    <p:extLst>
      <p:ext uri="{BB962C8B-B14F-4D97-AF65-F5344CB8AC3E}">
        <p14:creationId xmlns:p14="http://schemas.microsoft.com/office/powerpoint/2010/main" val="510696202"/>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25789" y="3957407"/>
            <a:ext cx="5598249" cy="2079358"/>
          </a:xfrm>
        </p:spPr>
        <p:txBody>
          <a:bodyPr>
            <a:noAutofit/>
          </a:bodyPr>
          <a:lstStyle/>
          <a:p>
            <a:pPr algn="r"/>
            <a:r>
              <a:rPr lang="en-US" sz="4800" dirty="0" smtClean="0">
                <a:latin typeface="Rondalo" pitchFamily="2" charset="0"/>
              </a:rPr>
              <a:t>He Has…</a:t>
            </a:r>
            <a:br>
              <a:rPr lang="en-US" sz="4800" dirty="0" smtClean="0">
                <a:latin typeface="Rondalo" pitchFamily="2" charset="0"/>
              </a:rPr>
            </a:br>
            <a:r>
              <a:rPr lang="en-US" sz="5400" u="sng" dirty="0" smtClean="0">
                <a:latin typeface="Rondalo" pitchFamily="2" charset="0"/>
              </a:rPr>
              <a:t>Revealed</a:t>
            </a:r>
            <a:r>
              <a:rPr lang="en-US" sz="5400" dirty="0" smtClean="0">
                <a:latin typeface="Rondalo" pitchFamily="2" charset="0"/>
              </a:rPr>
              <a:t> Salvation</a:t>
            </a:r>
            <a:endParaRPr lang="en-US" sz="5400" dirty="0">
              <a:latin typeface="Rondalo" pitchFamily="2" charset="0"/>
            </a:endParaRPr>
          </a:p>
        </p:txBody>
      </p:sp>
      <p:sp>
        <p:nvSpPr>
          <p:cNvPr id="4" name="Text Placeholder 3"/>
          <p:cNvSpPr>
            <a:spLocks noGrp="1"/>
          </p:cNvSpPr>
          <p:nvPr>
            <p:ph type="body" sz="quarter" idx="13"/>
          </p:nvPr>
        </p:nvSpPr>
        <p:spPr>
          <a:xfrm>
            <a:off x="581201" y="1076224"/>
            <a:ext cx="6207229" cy="3141671"/>
          </a:xfrm>
        </p:spPr>
        <p:txBody>
          <a:bodyPr>
            <a:noAutofit/>
          </a:bodyPr>
          <a:lstStyle/>
          <a:p>
            <a:r>
              <a:rPr lang="en-US" sz="4000" dirty="0" smtClean="0">
                <a:latin typeface="Rondalo" pitchFamily="2" charset="0"/>
              </a:rPr>
              <a:t>The LORD has made known His salvation; He has revealed His righteousness in the sight of the nations. </a:t>
            </a:r>
            <a:endParaRPr lang="en-US" sz="4000" dirty="0">
              <a:latin typeface="Rondalo" pitchFamily="2" charset="0"/>
            </a:endParaRPr>
          </a:p>
        </p:txBody>
      </p:sp>
      <p:sp>
        <p:nvSpPr>
          <p:cNvPr id="5" name="Text Placeholder 3"/>
          <p:cNvSpPr txBox="1">
            <a:spLocks/>
          </p:cNvSpPr>
          <p:nvPr/>
        </p:nvSpPr>
        <p:spPr>
          <a:xfrm>
            <a:off x="2448164" y="480389"/>
            <a:ext cx="6207229" cy="946484"/>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3200" b="0" i="1" kern="1200">
                <a:solidFill>
                  <a:srgbClr val="FFFFFF"/>
                </a:solidFill>
                <a:latin typeface="Minion Pro"/>
                <a:ea typeface="+mn-ea"/>
                <a:cs typeface="Minion Pro"/>
              </a:defRPr>
            </a:lvl1pPr>
            <a:lvl2pPr marL="742950" indent="-285750" algn="l" defTabSz="457200" rtl="0" eaLnBrk="1" latinLnBrk="0" hangingPunct="1">
              <a:spcBef>
                <a:spcPct val="20000"/>
              </a:spcBef>
              <a:buFont typeface="Arial"/>
              <a:buChar char="–"/>
              <a:defRPr sz="2800" b="0" i="1" kern="1200">
                <a:solidFill>
                  <a:srgbClr val="FFFFFF"/>
                </a:solidFill>
                <a:latin typeface="Minion Pro"/>
                <a:ea typeface="+mn-ea"/>
                <a:cs typeface="Minion Pro"/>
              </a:defRPr>
            </a:lvl2pPr>
            <a:lvl3pPr marL="1143000" indent="-228600" algn="l" defTabSz="457200" rtl="0" eaLnBrk="1" latinLnBrk="0" hangingPunct="1">
              <a:spcBef>
                <a:spcPct val="20000"/>
              </a:spcBef>
              <a:buFont typeface="Arial"/>
              <a:buChar char="•"/>
              <a:defRPr sz="2400" b="0" i="1" kern="1200">
                <a:solidFill>
                  <a:srgbClr val="FFFFFF"/>
                </a:solidFill>
                <a:latin typeface="Minion Pro"/>
                <a:ea typeface="+mn-ea"/>
                <a:cs typeface="Minion Pro"/>
              </a:defRPr>
            </a:lvl3pPr>
            <a:lvl4pPr marL="1600200" indent="-228600" algn="l" defTabSz="457200" rtl="0" eaLnBrk="1" latinLnBrk="0" hangingPunct="1">
              <a:spcBef>
                <a:spcPct val="20000"/>
              </a:spcBef>
              <a:buFont typeface="Arial"/>
              <a:buChar char="–"/>
              <a:defRPr sz="2000" b="0" i="1" kern="1200">
                <a:solidFill>
                  <a:srgbClr val="FFFFFF"/>
                </a:solidFill>
                <a:latin typeface="Minion Pro"/>
                <a:ea typeface="+mn-ea"/>
                <a:cs typeface="Minion Pro"/>
              </a:defRPr>
            </a:lvl4pPr>
            <a:lvl5pPr marL="2057400" indent="-228600" algn="l" defTabSz="457200" rtl="0" eaLnBrk="1" latinLnBrk="0" hangingPunct="1">
              <a:spcBef>
                <a:spcPct val="20000"/>
              </a:spcBef>
              <a:buFont typeface="Arial"/>
              <a:buChar char="»"/>
              <a:defRPr sz="2000" b="0" i="1" kern="1200">
                <a:solidFill>
                  <a:srgbClr val="FFFFFF"/>
                </a:solidFill>
                <a:latin typeface="Minion Pro"/>
                <a:ea typeface="+mn-ea"/>
                <a:cs typeface="Minion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4000" dirty="0" smtClean="0">
                <a:latin typeface="Rondalo" pitchFamily="2" charset="0"/>
              </a:rPr>
              <a:t>Psalm 98.2</a:t>
            </a:r>
            <a:endParaRPr lang="en-US" sz="4000" dirty="0">
              <a:latin typeface="Rondalo" pitchFamily="2" charset="0"/>
            </a:endParaRPr>
          </a:p>
        </p:txBody>
      </p:sp>
    </p:spTree>
    <p:extLst>
      <p:ext uri="{BB962C8B-B14F-4D97-AF65-F5344CB8AC3E}">
        <p14:creationId xmlns:p14="http://schemas.microsoft.com/office/powerpoint/2010/main" val="2172197467"/>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latin typeface="Rondalo" pitchFamily="2" charset="0"/>
              </a:rPr>
              <a:t>“He Has… </a:t>
            </a:r>
            <a:r>
              <a:rPr lang="en-US" u="sng" dirty="0" smtClean="0">
                <a:latin typeface="Rondalo" pitchFamily="2" charset="0"/>
              </a:rPr>
              <a:t>Revealed</a:t>
            </a:r>
            <a:r>
              <a:rPr lang="en-US" dirty="0" smtClean="0">
                <a:latin typeface="Rondalo" pitchFamily="2" charset="0"/>
              </a:rPr>
              <a:t> Salvation”</a:t>
            </a:r>
            <a:endParaRPr lang="en-US" dirty="0">
              <a:latin typeface="Rondalo" pitchFamily="2" charset="0"/>
            </a:endParaRPr>
          </a:p>
        </p:txBody>
      </p:sp>
      <p:sp>
        <p:nvSpPr>
          <p:cNvPr id="5" name="Content Placeholder 4"/>
          <p:cNvSpPr>
            <a:spLocks noGrp="1"/>
          </p:cNvSpPr>
          <p:nvPr>
            <p:ph idx="1"/>
          </p:nvPr>
        </p:nvSpPr>
        <p:spPr>
          <a:xfrm>
            <a:off x="457200" y="1273625"/>
            <a:ext cx="8229600" cy="4525963"/>
          </a:xfrm>
        </p:spPr>
        <p:txBody>
          <a:bodyPr>
            <a:normAutofit lnSpcReduction="10000"/>
          </a:bodyPr>
          <a:lstStyle/>
          <a:p>
            <a:r>
              <a:rPr lang="en-US" dirty="0" smtClean="0">
                <a:latin typeface="Rondalo" pitchFamily="2" charset="0"/>
              </a:rPr>
              <a:t>Then God revealed His plan and standard for us through Jesus and the apostles</a:t>
            </a:r>
          </a:p>
          <a:p>
            <a:pPr lvl="1"/>
            <a:r>
              <a:rPr lang="en-US" dirty="0" smtClean="0">
                <a:latin typeface="Rondalo" pitchFamily="2" charset="0"/>
              </a:rPr>
              <a:t>Jesus’ example revealed the Father’s character</a:t>
            </a:r>
          </a:p>
          <a:p>
            <a:pPr lvl="1"/>
            <a:r>
              <a:rPr lang="en-US" dirty="0" smtClean="0">
                <a:latin typeface="Rondalo" pitchFamily="2" charset="0"/>
              </a:rPr>
              <a:t>Jesus’ teachings revealed His will</a:t>
            </a:r>
          </a:p>
          <a:p>
            <a:pPr lvl="1"/>
            <a:r>
              <a:rPr lang="en-US" dirty="0" smtClean="0">
                <a:latin typeface="Rondalo" pitchFamily="2" charset="0"/>
              </a:rPr>
              <a:t>Jesus’ miracles revealed His power and purpose</a:t>
            </a:r>
          </a:p>
          <a:p>
            <a:pPr lvl="1"/>
            <a:r>
              <a:rPr lang="en-US" dirty="0" smtClean="0">
                <a:latin typeface="Rondalo" pitchFamily="2" charset="0"/>
              </a:rPr>
              <a:t>Jesus’ sacrifice revealed His seriousness about sin</a:t>
            </a:r>
          </a:p>
          <a:p>
            <a:pPr lvl="1"/>
            <a:r>
              <a:rPr lang="en-US" dirty="0" smtClean="0">
                <a:latin typeface="Rondalo" pitchFamily="2" charset="0"/>
              </a:rPr>
              <a:t>Jesus’ resurrection revealed His grace and gift</a:t>
            </a:r>
          </a:p>
          <a:p>
            <a:pPr lvl="1"/>
            <a:r>
              <a:rPr lang="en-US" dirty="0" smtClean="0">
                <a:latin typeface="Rondalo" pitchFamily="2" charset="0"/>
              </a:rPr>
              <a:t>Jesus’ promise revealed His generosity</a:t>
            </a:r>
          </a:p>
          <a:p>
            <a:pPr lvl="1"/>
            <a:r>
              <a:rPr lang="en-US" dirty="0" smtClean="0">
                <a:latin typeface="Rondalo" pitchFamily="2" charset="0"/>
              </a:rPr>
              <a:t>Jesus’ apostles revealed the mystery completely</a:t>
            </a:r>
          </a:p>
        </p:txBody>
      </p:sp>
    </p:spTree>
    <p:extLst>
      <p:ext uri="{BB962C8B-B14F-4D97-AF65-F5344CB8AC3E}">
        <p14:creationId xmlns:p14="http://schemas.microsoft.com/office/powerpoint/2010/main" val="4262169275"/>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25789" y="4172018"/>
            <a:ext cx="5598249" cy="2079358"/>
          </a:xfrm>
        </p:spPr>
        <p:txBody>
          <a:bodyPr>
            <a:noAutofit/>
          </a:bodyPr>
          <a:lstStyle/>
          <a:p>
            <a:pPr algn="r"/>
            <a:r>
              <a:rPr lang="en-US" sz="4800" dirty="0" smtClean="0">
                <a:latin typeface="Rondalo" pitchFamily="2" charset="0"/>
              </a:rPr>
              <a:t>He Has…</a:t>
            </a:r>
            <a:br>
              <a:rPr lang="en-US" sz="4800" dirty="0" smtClean="0">
                <a:latin typeface="Rondalo" pitchFamily="2" charset="0"/>
              </a:rPr>
            </a:br>
            <a:r>
              <a:rPr lang="en-US" sz="5400" u="sng" dirty="0" smtClean="0">
                <a:latin typeface="Rondalo" pitchFamily="2" charset="0"/>
              </a:rPr>
              <a:t>Offered</a:t>
            </a:r>
            <a:r>
              <a:rPr lang="en-US" sz="5400" dirty="0" smtClean="0">
                <a:latin typeface="Rondalo" pitchFamily="2" charset="0"/>
              </a:rPr>
              <a:t> Salvation</a:t>
            </a:r>
            <a:endParaRPr lang="en-US" sz="5400" dirty="0">
              <a:latin typeface="Rondalo" pitchFamily="2" charset="0"/>
            </a:endParaRPr>
          </a:p>
        </p:txBody>
      </p:sp>
      <p:sp>
        <p:nvSpPr>
          <p:cNvPr id="4" name="Text Placeholder 3"/>
          <p:cNvSpPr>
            <a:spLocks noGrp="1"/>
          </p:cNvSpPr>
          <p:nvPr>
            <p:ph type="body" sz="quarter" idx="13"/>
          </p:nvPr>
        </p:nvSpPr>
        <p:spPr>
          <a:xfrm>
            <a:off x="581201" y="1076224"/>
            <a:ext cx="6207229" cy="3141671"/>
          </a:xfrm>
        </p:spPr>
        <p:txBody>
          <a:bodyPr>
            <a:noAutofit/>
          </a:bodyPr>
          <a:lstStyle/>
          <a:p>
            <a:r>
              <a:rPr lang="en-US" sz="4000" dirty="0" smtClean="0">
                <a:latin typeface="Rondalo" pitchFamily="2" charset="0"/>
              </a:rPr>
              <a:t>He has remembered His steadfast love and faithfulness to the house of Israel. All the ends of the earth have seen the salvation of our God.</a:t>
            </a:r>
            <a:endParaRPr lang="en-US" sz="4000" dirty="0">
              <a:latin typeface="Rondalo" pitchFamily="2" charset="0"/>
            </a:endParaRPr>
          </a:p>
        </p:txBody>
      </p:sp>
      <p:sp>
        <p:nvSpPr>
          <p:cNvPr id="5" name="Text Placeholder 3"/>
          <p:cNvSpPr txBox="1">
            <a:spLocks/>
          </p:cNvSpPr>
          <p:nvPr/>
        </p:nvSpPr>
        <p:spPr>
          <a:xfrm>
            <a:off x="2448164" y="480389"/>
            <a:ext cx="6207229" cy="946484"/>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3200" b="0" i="1" kern="1200">
                <a:solidFill>
                  <a:srgbClr val="FFFFFF"/>
                </a:solidFill>
                <a:latin typeface="Minion Pro"/>
                <a:ea typeface="+mn-ea"/>
                <a:cs typeface="Minion Pro"/>
              </a:defRPr>
            </a:lvl1pPr>
            <a:lvl2pPr marL="742950" indent="-285750" algn="l" defTabSz="457200" rtl="0" eaLnBrk="1" latinLnBrk="0" hangingPunct="1">
              <a:spcBef>
                <a:spcPct val="20000"/>
              </a:spcBef>
              <a:buFont typeface="Arial"/>
              <a:buChar char="–"/>
              <a:defRPr sz="2800" b="0" i="1" kern="1200">
                <a:solidFill>
                  <a:srgbClr val="FFFFFF"/>
                </a:solidFill>
                <a:latin typeface="Minion Pro"/>
                <a:ea typeface="+mn-ea"/>
                <a:cs typeface="Minion Pro"/>
              </a:defRPr>
            </a:lvl2pPr>
            <a:lvl3pPr marL="1143000" indent="-228600" algn="l" defTabSz="457200" rtl="0" eaLnBrk="1" latinLnBrk="0" hangingPunct="1">
              <a:spcBef>
                <a:spcPct val="20000"/>
              </a:spcBef>
              <a:buFont typeface="Arial"/>
              <a:buChar char="•"/>
              <a:defRPr sz="2400" b="0" i="1" kern="1200">
                <a:solidFill>
                  <a:srgbClr val="FFFFFF"/>
                </a:solidFill>
                <a:latin typeface="Minion Pro"/>
                <a:ea typeface="+mn-ea"/>
                <a:cs typeface="Minion Pro"/>
              </a:defRPr>
            </a:lvl3pPr>
            <a:lvl4pPr marL="1600200" indent="-228600" algn="l" defTabSz="457200" rtl="0" eaLnBrk="1" latinLnBrk="0" hangingPunct="1">
              <a:spcBef>
                <a:spcPct val="20000"/>
              </a:spcBef>
              <a:buFont typeface="Arial"/>
              <a:buChar char="–"/>
              <a:defRPr sz="2000" b="0" i="1" kern="1200">
                <a:solidFill>
                  <a:srgbClr val="FFFFFF"/>
                </a:solidFill>
                <a:latin typeface="Minion Pro"/>
                <a:ea typeface="+mn-ea"/>
                <a:cs typeface="Minion Pro"/>
              </a:defRPr>
            </a:lvl4pPr>
            <a:lvl5pPr marL="2057400" indent="-228600" algn="l" defTabSz="457200" rtl="0" eaLnBrk="1" latinLnBrk="0" hangingPunct="1">
              <a:spcBef>
                <a:spcPct val="20000"/>
              </a:spcBef>
              <a:buFont typeface="Arial"/>
              <a:buChar char="»"/>
              <a:defRPr sz="2000" b="0" i="1" kern="1200">
                <a:solidFill>
                  <a:srgbClr val="FFFFFF"/>
                </a:solidFill>
                <a:latin typeface="Minion Pro"/>
                <a:ea typeface="+mn-ea"/>
                <a:cs typeface="Minion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4000" dirty="0" smtClean="0">
                <a:latin typeface="Rondalo" pitchFamily="2" charset="0"/>
              </a:rPr>
              <a:t>Psalm 98.3</a:t>
            </a:r>
            <a:endParaRPr lang="en-US" sz="4000" dirty="0">
              <a:latin typeface="Rondalo" pitchFamily="2" charset="0"/>
            </a:endParaRPr>
          </a:p>
        </p:txBody>
      </p:sp>
    </p:spTree>
    <p:extLst>
      <p:ext uri="{BB962C8B-B14F-4D97-AF65-F5344CB8AC3E}">
        <p14:creationId xmlns:p14="http://schemas.microsoft.com/office/powerpoint/2010/main" val="1582549957"/>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Rondalo" pitchFamily="2" charset="0"/>
              </a:rPr>
              <a:t>“He Has… </a:t>
            </a:r>
            <a:r>
              <a:rPr lang="en-US" u="sng" dirty="0" smtClean="0">
                <a:latin typeface="Rondalo" pitchFamily="2" charset="0"/>
              </a:rPr>
              <a:t>Offered</a:t>
            </a:r>
            <a:r>
              <a:rPr lang="en-US" dirty="0" smtClean="0">
                <a:latin typeface="Rondalo" pitchFamily="2" charset="0"/>
              </a:rPr>
              <a:t> Salvation”</a:t>
            </a:r>
            <a:endParaRPr lang="en-US" dirty="0">
              <a:latin typeface="Rondalo" pitchFamily="2" charset="0"/>
            </a:endParaRPr>
          </a:p>
        </p:txBody>
      </p:sp>
      <p:sp>
        <p:nvSpPr>
          <p:cNvPr id="5" name="Content Placeholder 4"/>
          <p:cNvSpPr>
            <a:spLocks noGrp="1"/>
          </p:cNvSpPr>
          <p:nvPr>
            <p:ph idx="1"/>
          </p:nvPr>
        </p:nvSpPr>
        <p:spPr/>
        <p:txBody>
          <a:bodyPr/>
          <a:lstStyle/>
          <a:p>
            <a:r>
              <a:rPr lang="en-US" dirty="0" smtClean="0">
                <a:latin typeface="Rondalo" pitchFamily="2" charset="0"/>
              </a:rPr>
              <a:t>God worked history to send His Son</a:t>
            </a:r>
          </a:p>
          <a:p>
            <a:r>
              <a:rPr lang="en-US" dirty="0" smtClean="0">
                <a:latin typeface="Rondalo" pitchFamily="2" charset="0"/>
              </a:rPr>
              <a:t>God sent Jesus as our propitiation</a:t>
            </a:r>
          </a:p>
          <a:p>
            <a:r>
              <a:rPr lang="en-US" dirty="0" smtClean="0">
                <a:latin typeface="Rondalo" pitchFamily="2" charset="0"/>
              </a:rPr>
              <a:t>God had to create a way for us to contact Jesus’ sacrifice so we might be saved</a:t>
            </a:r>
          </a:p>
          <a:p>
            <a:pPr lvl="1"/>
            <a:r>
              <a:rPr lang="en-US" dirty="0" smtClean="0">
                <a:latin typeface="Rondalo" pitchFamily="2" charset="0"/>
              </a:rPr>
              <a:t>Believe and be saved</a:t>
            </a:r>
          </a:p>
          <a:p>
            <a:pPr lvl="1"/>
            <a:r>
              <a:rPr lang="en-US" dirty="0" smtClean="0">
                <a:latin typeface="Rondalo" pitchFamily="2" charset="0"/>
              </a:rPr>
              <a:t>Repent and be saved</a:t>
            </a:r>
          </a:p>
          <a:p>
            <a:pPr lvl="1"/>
            <a:r>
              <a:rPr lang="en-US" dirty="0" smtClean="0">
                <a:latin typeface="Rondalo" pitchFamily="2" charset="0"/>
              </a:rPr>
              <a:t>Accept as Lord and be saved</a:t>
            </a:r>
          </a:p>
          <a:p>
            <a:pPr lvl="1"/>
            <a:r>
              <a:rPr lang="en-US" dirty="0" smtClean="0">
                <a:latin typeface="Rondalo" pitchFamily="2" charset="0"/>
              </a:rPr>
              <a:t>Immerse and be saved</a:t>
            </a:r>
          </a:p>
        </p:txBody>
      </p:sp>
    </p:spTree>
    <p:extLst>
      <p:ext uri="{BB962C8B-B14F-4D97-AF65-F5344CB8AC3E}">
        <p14:creationId xmlns:p14="http://schemas.microsoft.com/office/powerpoint/2010/main" val="2175498367"/>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1000"/>
                                        <p:tgtEl>
                                          <p:spTgt spid="5">
                                            <p:txEl>
                                              <p:pRg st="3" end="3"/>
                                            </p:txEl>
                                          </p:spTgt>
                                        </p:tgtEl>
                                      </p:cBhvr>
                                    </p:animEffect>
                                    <p:anim calcmode="lin" valueType="num">
                                      <p:cBhvr>
                                        <p:cTn id="2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1000"/>
                                        <p:tgtEl>
                                          <p:spTgt spid="5">
                                            <p:txEl>
                                              <p:pRg st="4" end="4"/>
                                            </p:txEl>
                                          </p:spTgt>
                                        </p:tgtEl>
                                      </p:cBhvr>
                                    </p:animEffect>
                                    <p:anim calcmode="lin" valueType="num">
                                      <p:cBhvr>
                                        <p:cTn id="3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animEffect transition="in" filter="fade">
                                      <p:cBhvr>
                                        <p:cTn id="36" dur="1000"/>
                                        <p:tgtEl>
                                          <p:spTgt spid="5">
                                            <p:txEl>
                                              <p:pRg st="5" end="5"/>
                                            </p:txEl>
                                          </p:spTgt>
                                        </p:tgtEl>
                                      </p:cBhvr>
                                    </p:animEffect>
                                    <p:anim calcmode="lin" valueType="num">
                                      <p:cBhvr>
                                        <p:cTn id="37"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5">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xEl>
                                              <p:pRg st="6" end="6"/>
                                            </p:txEl>
                                          </p:spTgt>
                                        </p:tgtEl>
                                        <p:attrNameLst>
                                          <p:attrName>style.visibility</p:attrName>
                                        </p:attrNameLst>
                                      </p:cBhvr>
                                      <p:to>
                                        <p:strVal val="visible"/>
                                      </p:to>
                                    </p:set>
                                    <p:animEffect transition="in" filter="fade">
                                      <p:cBhvr>
                                        <p:cTn id="41" dur="1000"/>
                                        <p:tgtEl>
                                          <p:spTgt spid="5">
                                            <p:txEl>
                                              <p:pRg st="6" end="6"/>
                                            </p:txEl>
                                          </p:spTgt>
                                        </p:tgtEl>
                                      </p:cBhvr>
                                    </p:animEffect>
                                    <p:anim calcmode="lin" valueType="num">
                                      <p:cBhvr>
                                        <p:cTn id="42"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202" y="1662070"/>
            <a:ext cx="7772400" cy="2493106"/>
          </a:xfrm>
        </p:spPr>
        <p:txBody>
          <a:bodyPr>
            <a:noAutofit/>
          </a:bodyPr>
          <a:lstStyle/>
          <a:p>
            <a:pPr algn="r"/>
            <a:r>
              <a:rPr lang="en-US" sz="7200" dirty="0" smtClean="0">
                <a:latin typeface="Rondalo" pitchFamily="2" charset="0"/>
              </a:rPr>
              <a:t>Our Response </a:t>
            </a:r>
            <a:br>
              <a:rPr lang="en-US" sz="7200" dirty="0" smtClean="0">
                <a:latin typeface="Rondalo" pitchFamily="2" charset="0"/>
              </a:rPr>
            </a:br>
            <a:r>
              <a:rPr lang="en-US" sz="7200" dirty="0" smtClean="0">
                <a:latin typeface="Rondalo" pitchFamily="2" charset="0"/>
              </a:rPr>
              <a:t>To His Salvation</a:t>
            </a:r>
            <a:endParaRPr lang="en-US" sz="7200" dirty="0">
              <a:latin typeface="Rondalo" pitchFamily="2" charset="0"/>
            </a:endParaRPr>
          </a:p>
        </p:txBody>
      </p:sp>
    </p:spTree>
    <p:extLst>
      <p:ext uri="{BB962C8B-B14F-4D97-AF65-F5344CB8AC3E}">
        <p14:creationId xmlns:p14="http://schemas.microsoft.com/office/powerpoint/2010/main" val="257007543"/>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TotalTime>
  <Words>358</Words>
  <Application>Microsoft Office PowerPoint</Application>
  <PresentationFormat>On-screen Show (4:3)</PresentationFormat>
  <Paragraphs>39</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Minion Pro</vt:lpstr>
      <vt:lpstr>Rondalo</vt:lpstr>
      <vt:lpstr>Office Theme</vt:lpstr>
      <vt:lpstr>PowerPoint Presentation</vt:lpstr>
      <vt:lpstr>Psalm 98.1-3</vt:lpstr>
      <vt:lpstr>He Has… Worked Salvation</vt:lpstr>
      <vt:lpstr>“He Has… Worked Salvation”</vt:lpstr>
      <vt:lpstr>He Has… Revealed Salvation</vt:lpstr>
      <vt:lpstr>“He Has… Revealed Salvation”</vt:lpstr>
      <vt:lpstr>He Has… Offered Salvation</vt:lpstr>
      <vt:lpstr>“He Has… Offered Salvation”</vt:lpstr>
      <vt:lpstr>Our Response  To His Salvation</vt:lpstr>
      <vt:lpstr>We Must Believe It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Shanks</dc:creator>
  <cp:lastModifiedBy>BoothR</cp:lastModifiedBy>
  <cp:revision>7</cp:revision>
  <dcterms:created xsi:type="dcterms:W3CDTF">2015-08-25T02:06:34Z</dcterms:created>
  <dcterms:modified xsi:type="dcterms:W3CDTF">2015-08-30T01:43:43Z</dcterms:modified>
</cp:coreProperties>
</file>