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5" r:id="rId2"/>
    <p:sldId id="269" r:id="rId3"/>
    <p:sldId id="264" r:id="rId4"/>
    <p:sldId id="268" r:id="rId5"/>
    <p:sldId id="256" r:id="rId6"/>
    <p:sldId id="257" r:id="rId7"/>
    <p:sldId id="259" r:id="rId8"/>
    <p:sldId id="262" r:id="rId9"/>
    <p:sldId id="260" r:id="rId10"/>
    <p:sldId id="261" r:id="rId11"/>
    <p:sldId id="266" r:id="rId12"/>
    <p:sldId id="270"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84775" autoAdjust="0"/>
  </p:normalViewPr>
  <p:slideViewPr>
    <p:cSldViewPr snapToGrid="0" snapToObjects="1">
      <p:cViewPr varScale="1">
        <p:scale>
          <a:sx n="92" d="100"/>
          <a:sy n="92" d="100"/>
        </p:scale>
        <p:origin x="444" y="90"/>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B97417-9026-5C43-84FE-65E3DCC52DD2}" type="datetimeFigureOut">
              <a:rPr lang="en-US" smtClean="0"/>
              <a:t>8/1/2015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78855F-836B-7D45-B186-314CECE75C53}" type="slidenum">
              <a:rPr lang="en-US" smtClean="0"/>
              <a:t>‹#›</a:t>
            </a:fld>
            <a:endParaRPr lang="en-US"/>
          </a:p>
        </p:txBody>
      </p:sp>
    </p:spTree>
    <p:extLst>
      <p:ext uri="{BB962C8B-B14F-4D97-AF65-F5344CB8AC3E}">
        <p14:creationId xmlns:p14="http://schemas.microsoft.com/office/powerpoint/2010/main" val="242771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AB089-F48B-E542-A80A-1E66A25972EE}" type="datetimeFigureOut">
              <a:rPr lang="en-US" smtClean="0"/>
              <a:t>8/1/2015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18863-D268-DC4D-8388-A821A6EBBDD1}" type="slidenum">
              <a:rPr lang="en-US" smtClean="0"/>
              <a:t>‹#›</a:t>
            </a:fld>
            <a:endParaRPr lang="en-US"/>
          </a:p>
        </p:txBody>
      </p:sp>
    </p:spTree>
    <p:extLst>
      <p:ext uri="{BB962C8B-B14F-4D97-AF65-F5344CB8AC3E}">
        <p14:creationId xmlns:p14="http://schemas.microsoft.com/office/powerpoint/2010/main" val="3252985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an old legend of a swan and a crane. A beautiful swan alighted by the banks of the water in which a crane was wading about seeking snails. For a few moments the crane viewed the swan in stupid wonder and then inquired:</a:t>
            </a:r>
          </a:p>
          <a:p>
            <a:r>
              <a:rPr lang="en-US" sz="1200" kern="1200" dirty="0" smtClean="0">
                <a:solidFill>
                  <a:schemeClr val="tx1"/>
                </a:solidFill>
                <a:latin typeface="+mn-lt"/>
                <a:ea typeface="+mn-ea"/>
                <a:cs typeface="+mn-cs"/>
              </a:rPr>
              <a:t>"Where do you come from?"</a:t>
            </a:r>
          </a:p>
          <a:p>
            <a:r>
              <a:rPr lang="en-US" sz="1200" kern="1200" dirty="0" smtClean="0">
                <a:solidFill>
                  <a:schemeClr val="tx1"/>
                </a:solidFill>
                <a:latin typeface="+mn-lt"/>
                <a:ea typeface="+mn-ea"/>
                <a:cs typeface="+mn-cs"/>
              </a:rPr>
              <a:t>"I come from heaven!" replied the swan.</a:t>
            </a:r>
          </a:p>
          <a:p>
            <a:r>
              <a:rPr lang="en-US" sz="1200" kern="1200" dirty="0" smtClean="0">
                <a:solidFill>
                  <a:schemeClr val="tx1"/>
                </a:solidFill>
                <a:latin typeface="+mn-lt"/>
                <a:ea typeface="+mn-ea"/>
                <a:cs typeface="+mn-cs"/>
              </a:rPr>
              <a:t>"And where is heaven?" asked the crane.</a:t>
            </a:r>
          </a:p>
          <a:p>
            <a:r>
              <a:rPr lang="en-US" sz="1200" kern="1200" dirty="0" smtClean="0">
                <a:solidFill>
                  <a:schemeClr val="tx1"/>
                </a:solidFill>
                <a:latin typeface="+mn-lt"/>
                <a:ea typeface="+mn-ea"/>
                <a:cs typeface="+mn-cs"/>
              </a:rPr>
              <a:t>"Heaven!" said the swan, "Heaven! have you never heard of heaven?" And the beautiful bird went on to describe the grandeur of the Eternal City. She told of streets of gold, and the gates and walls made of precious stones; of the river of life, pure as crystal, upon whose banks is the tree whose leaves shall be for the healing of the nations. In eloquent terms the swan sought to describe the hosts who live in the other world, but without arousing the slightest interest on the part of the crane.</a:t>
            </a:r>
          </a:p>
          <a:p>
            <a:r>
              <a:rPr lang="en-US" sz="1200" kern="1200" dirty="0" smtClean="0">
                <a:solidFill>
                  <a:schemeClr val="tx1"/>
                </a:solidFill>
                <a:latin typeface="+mn-lt"/>
                <a:ea typeface="+mn-ea"/>
                <a:cs typeface="+mn-cs"/>
              </a:rPr>
              <a:t>Finally the crane asked: "Are there any snails there?"</a:t>
            </a:r>
          </a:p>
          <a:p>
            <a:r>
              <a:rPr lang="en-US" sz="1200" kern="1200" dirty="0" smtClean="0">
                <a:solidFill>
                  <a:schemeClr val="tx1"/>
                </a:solidFill>
                <a:latin typeface="+mn-lt"/>
                <a:ea typeface="+mn-ea"/>
                <a:cs typeface="+mn-cs"/>
              </a:rPr>
              <a:t>"Snails!" repeated the swan; "no! Of course there are not."</a:t>
            </a:r>
          </a:p>
          <a:p>
            <a:r>
              <a:rPr lang="en-US" sz="1200" kern="1200" dirty="0" smtClean="0">
                <a:solidFill>
                  <a:schemeClr val="tx1"/>
                </a:solidFill>
                <a:latin typeface="+mn-lt"/>
                <a:ea typeface="+mn-ea"/>
                <a:cs typeface="+mn-cs"/>
              </a:rPr>
              <a:t>"Then," said the crane, as it continued its search along the</a:t>
            </a:r>
          </a:p>
          <a:p>
            <a:r>
              <a:rPr lang="en-US" sz="1200" kern="1200" dirty="0" smtClean="0">
                <a:solidFill>
                  <a:schemeClr val="tx1"/>
                </a:solidFill>
                <a:latin typeface="+mn-lt"/>
                <a:ea typeface="+mn-ea"/>
                <a:cs typeface="+mn-cs"/>
              </a:rPr>
              <a:t>slimy banks of the pool, "you can have your heaven. I want snails!"</a:t>
            </a:r>
          </a:p>
          <a:p>
            <a:r>
              <a:rPr lang="en-US" sz="1200" kern="1200" dirty="0" smtClean="0">
                <a:solidFill>
                  <a:schemeClr val="tx1"/>
                </a:solidFill>
                <a:latin typeface="+mn-lt"/>
                <a:ea typeface="+mn-ea"/>
                <a:cs typeface="+mn-cs"/>
              </a:rPr>
              <a:t>This fable has a deep truth underlying it. How many a young person to whom God has granted the advantages of a Christian home, has turned his back upon it and searched for snails! How many a man will sacrifice his wife, his family, his all, for the snails of sin! How many a girl has deliberately turned from the love of parents and home to learn too late that heaven has been forfeited for snails! 	</a:t>
            </a:r>
          </a:p>
          <a:p>
            <a:endParaRPr lang="en-US" dirty="0"/>
          </a:p>
        </p:txBody>
      </p:sp>
      <p:sp>
        <p:nvSpPr>
          <p:cNvPr id="4" name="Slide Number Placeholder 3"/>
          <p:cNvSpPr>
            <a:spLocks noGrp="1"/>
          </p:cNvSpPr>
          <p:nvPr>
            <p:ph type="sldNum" sz="quarter" idx="10"/>
          </p:nvPr>
        </p:nvSpPr>
        <p:spPr/>
        <p:txBody>
          <a:bodyPr/>
          <a:lstStyle/>
          <a:p>
            <a:fld id="{B7618863-D268-DC4D-8388-A821A6EBBDD1}" type="slidenum">
              <a:rPr lang="en-US" smtClean="0"/>
              <a:t>5</a:t>
            </a:fld>
            <a:endParaRPr lang="en-US"/>
          </a:p>
        </p:txBody>
      </p:sp>
    </p:spTree>
    <p:extLst>
      <p:ext uri="{BB962C8B-B14F-4D97-AF65-F5344CB8AC3E}">
        <p14:creationId xmlns:p14="http://schemas.microsoft.com/office/powerpoint/2010/main" val="241331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18863-D268-DC4D-8388-A821A6EBBDD1}" type="slidenum">
              <a:rPr lang="en-US" smtClean="0"/>
              <a:t>12</a:t>
            </a:fld>
            <a:endParaRPr lang="en-US"/>
          </a:p>
        </p:txBody>
      </p:sp>
    </p:spTree>
    <p:extLst>
      <p:ext uri="{BB962C8B-B14F-4D97-AF65-F5344CB8AC3E}">
        <p14:creationId xmlns:p14="http://schemas.microsoft.com/office/powerpoint/2010/main" val="158487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5901-2D53-EE4E-9C67-493F97343C87}"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91027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5901-2D53-EE4E-9C67-493F97343C87}"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255873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5901-2D53-EE4E-9C67-493F97343C87}"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76419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piritualCitizenship_std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i="0" cap="small">
                <a:latin typeface="Narkisim" panose="020E0502050101010101" pitchFamily="34" charset="-79"/>
                <a:cs typeface="Narkisim" panose="020E0502050101010101" pitchFamily="34" charset="-79"/>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Narkisim" panose="020E0502050101010101" pitchFamily="34" charset="-79"/>
                <a:cs typeface="Narkisim" panose="020E0502050101010101" pitchFamily="34" charset="-79"/>
              </a:defRPr>
            </a:lvl1pPr>
            <a:lvl2pPr>
              <a:defRPr b="0" i="0">
                <a:latin typeface="Narkisim" panose="020E0502050101010101" pitchFamily="34" charset="-79"/>
                <a:cs typeface="Narkisim" panose="020E0502050101010101" pitchFamily="34" charset="-79"/>
              </a:defRPr>
            </a:lvl2pPr>
            <a:lvl3pPr>
              <a:defRPr b="0" i="0">
                <a:latin typeface="Narkisim" panose="020E0502050101010101" pitchFamily="34" charset="-79"/>
                <a:cs typeface="Narkisim" panose="020E0502050101010101" pitchFamily="34" charset="-79"/>
              </a:defRPr>
            </a:lvl3pPr>
            <a:lvl4pPr>
              <a:defRPr b="0" i="0">
                <a:latin typeface="Narkisim" panose="020E0502050101010101" pitchFamily="34" charset="-79"/>
                <a:cs typeface="Narkisim" panose="020E0502050101010101" pitchFamily="34" charset="-79"/>
              </a:defRPr>
            </a:lvl4pPr>
            <a:lvl5pPr>
              <a:defRPr b="0" i="0">
                <a:latin typeface="Narkisim" panose="020E0502050101010101" pitchFamily="34" charset="-79"/>
                <a:cs typeface="Narkisim" panose="020E0502050101010101"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CEF5901-2D53-EE4E-9C67-493F97343C87}"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FD413-D78B-2342-8E4B-B3D88DA0B69A}" type="slidenum">
              <a:rPr lang="en-US" smtClean="0"/>
              <a:t>‹#›</a:t>
            </a:fld>
            <a:endParaRPr lang="en-US"/>
          </a:p>
        </p:txBody>
      </p:sp>
      <p:sp>
        <p:nvSpPr>
          <p:cNvPr id="8" name="Title 1"/>
          <p:cNvSpPr txBox="1">
            <a:spLocks/>
          </p:cNvSpPr>
          <p:nvPr userDrawn="1"/>
        </p:nvSpPr>
        <p:spPr>
          <a:xfrm>
            <a:off x="75200" y="5329084"/>
            <a:ext cx="2853628" cy="13011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60000"/>
              </a:lnSpc>
            </a:pPr>
            <a:r>
              <a:rPr lang="en-US" sz="3200" dirty="0" smtClean="0">
                <a:solidFill>
                  <a:schemeClr val="accent6">
                    <a:lumMod val="75000"/>
                  </a:schemeClr>
                </a:solidFill>
                <a:effectLst>
                  <a:outerShdw blurRad="50800" dist="38100" dir="2700000" algn="tl" rotWithShape="0">
                    <a:prstClr val="black">
                      <a:alpha val="40000"/>
                    </a:prstClr>
                  </a:outerShdw>
                </a:effectLst>
                <a:latin typeface="Adobe Jenson Pro Lt Disp"/>
                <a:cs typeface="Adobe Jenson Pro Lt Disp"/>
              </a:rPr>
              <a:t>HEAVENLY</a:t>
            </a:r>
            <a:r>
              <a:rPr lang="en-US" sz="4400" dirty="0" smtClean="0">
                <a:solidFill>
                  <a:schemeClr val="accent6">
                    <a:lumMod val="75000"/>
                  </a:schemeClr>
                </a:solidFill>
                <a:effectLst>
                  <a:outerShdw blurRad="50800" dist="38100" dir="2700000" algn="tl" rotWithShape="0">
                    <a:prstClr val="black">
                      <a:alpha val="40000"/>
                    </a:prstClr>
                  </a:outerShdw>
                </a:effectLst>
                <a:latin typeface="Adobe Jenson Pro Lt Disp"/>
                <a:cs typeface="Adobe Jenson Pro Lt Disp"/>
              </a:rPr>
              <a:t/>
            </a:r>
            <a:br>
              <a:rPr lang="en-US" sz="4400" dirty="0" smtClean="0">
                <a:solidFill>
                  <a:schemeClr val="accent6">
                    <a:lumMod val="75000"/>
                  </a:schemeClr>
                </a:solidFill>
                <a:effectLst>
                  <a:outerShdw blurRad="50800" dist="38100" dir="2700000" algn="tl" rotWithShape="0">
                    <a:prstClr val="black">
                      <a:alpha val="40000"/>
                    </a:prstClr>
                  </a:outerShdw>
                </a:effectLst>
                <a:latin typeface="Adobe Jenson Pro Lt Disp"/>
                <a:cs typeface="Adobe Jenson Pro Lt Disp"/>
              </a:rPr>
            </a:br>
            <a:r>
              <a:rPr lang="en-US" sz="6000" dirty="0" smtClean="0">
                <a:solidFill>
                  <a:schemeClr val="accent6">
                    <a:lumMod val="75000"/>
                  </a:schemeClr>
                </a:solidFill>
                <a:effectLst>
                  <a:outerShdw blurRad="50800" dist="38100" dir="2700000" algn="tl" rotWithShape="0">
                    <a:prstClr val="black">
                      <a:alpha val="40000"/>
                    </a:prstClr>
                  </a:outerShdw>
                </a:effectLst>
                <a:latin typeface="Adobe Jenson Pro Lt Disp"/>
                <a:cs typeface="Adobe Jenson Pro Lt Disp"/>
              </a:rPr>
              <a:t>HOME</a:t>
            </a:r>
            <a:endParaRPr lang="en-US" sz="4400" dirty="0">
              <a:solidFill>
                <a:schemeClr val="accent6">
                  <a:lumMod val="75000"/>
                </a:schemeClr>
              </a:solidFill>
              <a:effectLst>
                <a:outerShdw blurRad="50800" dist="38100" dir="2700000" algn="tl" rotWithShape="0">
                  <a:prstClr val="black">
                    <a:alpha val="40000"/>
                  </a:prstClr>
                </a:outerShdw>
              </a:effectLst>
              <a:latin typeface="Adobe Jenson Pro Lt Disp"/>
              <a:cs typeface="Adobe Jenson Pro Lt Disp"/>
            </a:endParaRPr>
          </a:p>
        </p:txBody>
      </p:sp>
    </p:spTree>
    <p:extLst>
      <p:ext uri="{BB962C8B-B14F-4D97-AF65-F5344CB8AC3E}">
        <p14:creationId xmlns:p14="http://schemas.microsoft.com/office/powerpoint/2010/main" val="15430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5901-2D53-EE4E-9C67-493F97343C87}"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210758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5901-2D53-EE4E-9C67-493F97343C87}"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153834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5901-2D53-EE4E-9C67-493F97343C87}" type="datetimeFigureOut">
              <a:rPr lang="en-US" smtClean="0"/>
              <a:t>8/1/2015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270614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5901-2D53-EE4E-9C67-493F97343C87}" type="datetimeFigureOut">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176646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5901-2D53-EE4E-9C67-493F97343C87}" type="datetimeFigureOut">
              <a:rPr lang="en-US" smtClean="0"/>
              <a:t>8/1/2015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31657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5901-2D53-EE4E-9C67-493F97343C87}"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3300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5901-2D53-EE4E-9C67-493F97343C87}"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FD413-D78B-2342-8E4B-B3D88DA0B69A}" type="slidenum">
              <a:rPr lang="en-US" smtClean="0"/>
              <a:t>‹#›</a:t>
            </a:fld>
            <a:endParaRPr lang="en-US"/>
          </a:p>
        </p:txBody>
      </p:sp>
    </p:spTree>
    <p:extLst>
      <p:ext uri="{BB962C8B-B14F-4D97-AF65-F5344CB8AC3E}">
        <p14:creationId xmlns:p14="http://schemas.microsoft.com/office/powerpoint/2010/main" val="182629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F5901-2D53-EE4E-9C67-493F97343C87}" type="datetimeFigureOut">
              <a:rPr lang="en-US" smtClean="0"/>
              <a:t>8/1/2015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FD413-D78B-2342-8E4B-B3D88DA0B69A}" type="slidenum">
              <a:rPr lang="en-US" smtClean="0"/>
              <a:t>‹#›</a:t>
            </a:fld>
            <a:endParaRPr lang="en-US"/>
          </a:p>
        </p:txBody>
      </p:sp>
    </p:spTree>
    <p:extLst>
      <p:ext uri="{BB962C8B-B14F-4D97-AF65-F5344CB8AC3E}">
        <p14:creationId xmlns:p14="http://schemas.microsoft.com/office/powerpoint/2010/main" val="3215489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ritualCitizenship_std_c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rot="5400000">
            <a:off x="5143499" y="2857502"/>
            <a:ext cx="6858002" cy="1143000"/>
          </a:xfrm>
        </p:spPr>
        <p:txBody>
          <a:bodyPr>
            <a:normAutofit/>
          </a:bodyPr>
          <a:lstStyle/>
          <a:p>
            <a:r>
              <a:rPr lang="en-US" sz="5400" dirty="0" smtClean="0">
                <a:latin typeface="Narkisim" panose="020E0502050101010101" pitchFamily="34" charset="-79"/>
                <a:cs typeface="Narkisim" panose="020E0502050101010101" pitchFamily="34" charset="-79"/>
              </a:rPr>
              <a:t>Revelation 21.22-27</a:t>
            </a:r>
            <a:endParaRPr lang="en-US" sz="5400" dirty="0">
              <a:latin typeface="Narkisim" panose="020E0502050101010101" pitchFamily="34" charset="-79"/>
              <a:cs typeface="Narkisim" panose="020E0502050101010101" pitchFamily="34" charset="-79"/>
            </a:endParaRPr>
          </a:p>
        </p:txBody>
      </p:sp>
      <p:sp>
        <p:nvSpPr>
          <p:cNvPr id="3" name="TextBox 2"/>
          <p:cNvSpPr txBox="1"/>
          <p:nvPr/>
        </p:nvSpPr>
        <p:spPr>
          <a:xfrm>
            <a:off x="457200" y="73000"/>
            <a:ext cx="7543800" cy="6863417"/>
          </a:xfrm>
          <a:prstGeom prst="rect">
            <a:avLst/>
          </a:prstGeom>
          <a:noFill/>
        </p:spPr>
        <p:txBody>
          <a:bodyPr wrap="square" rtlCol="0">
            <a:spAutoFit/>
          </a:bodyPr>
          <a:lstStyle/>
          <a:p>
            <a:r>
              <a:rPr lang="en-US" sz="4000" dirty="0" smtClean="0">
                <a:latin typeface="Narkisim" panose="020E0502050101010101" pitchFamily="34" charset="-79"/>
                <a:cs typeface="Narkisim" panose="020E0502050101010101" pitchFamily="34" charset="-79"/>
              </a:rPr>
              <a:t>And </a:t>
            </a:r>
            <a:r>
              <a:rPr lang="en-US" sz="4000" dirty="0">
                <a:latin typeface="Narkisim" panose="020E0502050101010101" pitchFamily="34" charset="-79"/>
                <a:cs typeface="Narkisim" panose="020E0502050101010101" pitchFamily="34" charset="-79"/>
              </a:rPr>
              <a:t>I saw no temple in the city, for its temple is the Lord God the Almighty and the Lamb.  </a:t>
            </a:r>
            <a:r>
              <a:rPr lang="en-US" sz="4000" dirty="0" smtClean="0">
                <a:latin typeface="Narkisim" panose="020E0502050101010101" pitchFamily="34" charset="-79"/>
                <a:cs typeface="Narkisim" panose="020E0502050101010101" pitchFamily="34" charset="-79"/>
              </a:rPr>
              <a:t>And </a:t>
            </a:r>
            <a:r>
              <a:rPr lang="en-US" sz="4000" dirty="0">
                <a:latin typeface="Narkisim" panose="020E0502050101010101" pitchFamily="34" charset="-79"/>
                <a:cs typeface="Narkisim" panose="020E0502050101010101" pitchFamily="34" charset="-79"/>
              </a:rPr>
              <a:t>the city has no need of sun or moon to shine on it, for the glory of God gives it light, and its lamp is the Lamb.  By its light will the nations walk, and the kings of the earth will bring their glory into it,  and its gates will never be shut by day—and there will be no night there.  </a:t>
            </a:r>
          </a:p>
        </p:txBody>
      </p:sp>
    </p:spTree>
    <p:extLst>
      <p:ext uri="{BB962C8B-B14F-4D97-AF65-F5344CB8AC3E}">
        <p14:creationId xmlns:p14="http://schemas.microsoft.com/office/powerpoint/2010/main" val="7771047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RECEPTION</a:t>
            </a:r>
            <a:r>
              <a:rPr lang="en-US" dirty="0" smtClean="0"/>
              <a:t> in Heaven</a:t>
            </a:r>
            <a:endParaRPr lang="en-US" dirty="0"/>
          </a:p>
        </p:txBody>
      </p:sp>
      <p:sp>
        <p:nvSpPr>
          <p:cNvPr id="3" name="Content Placeholder 2"/>
          <p:cNvSpPr>
            <a:spLocks noGrp="1"/>
          </p:cNvSpPr>
          <p:nvPr>
            <p:ph idx="1"/>
          </p:nvPr>
        </p:nvSpPr>
        <p:spPr>
          <a:xfrm>
            <a:off x="457200" y="1600201"/>
            <a:ext cx="8229600" cy="4066962"/>
          </a:xfrm>
        </p:spPr>
        <p:txBody>
          <a:bodyPr>
            <a:normAutofit lnSpcReduction="10000"/>
          </a:bodyPr>
          <a:lstStyle/>
          <a:p>
            <a:r>
              <a:rPr lang="en-US" dirty="0" smtClean="0"/>
              <a:t>God wants us in heaven (2 </a:t>
            </a:r>
            <a:r>
              <a:rPr lang="en-US" dirty="0" smtClean="0"/>
              <a:t>Corinthians </a:t>
            </a:r>
            <a:r>
              <a:rPr lang="en-US" dirty="0" smtClean="0"/>
              <a:t>5.1-5)</a:t>
            </a:r>
          </a:p>
          <a:p>
            <a:r>
              <a:rPr lang="en-US" dirty="0" smtClean="0"/>
              <a:t>Jesus wants us in heaven (</a:t>
            </a:r>
            <a:r>
              <a:rPr lang="en-US" dirty="0" smtClean="0"/>
              <a:t>John </a:t>
            </a:r>
            <a:r>
              <a:rPr lang="en-US" dirty="0" smtClean="0"/>
              <a:t>17.24)</a:t>
            </a:r>
          </a:p>
          <a:p>
            <a:r>
              <a:rPr lang="en-US" dirty="0" smtClean="0"/>
              <a:t>The angels want us there (</a:t>
            </a:r>
            <a:r>
              <a:rPr lang="en-US" dirty="0" smtClean="0"/>
              <a:t>Luke </a:t>
            </a:r>
            <a:r>
              <a:rPr lang="en-US" dirty="0" smtClean="0"/>
              <a:t>15.10; </a:t>
            </a:r>
            <a:r>
              <a:rPr lang="en-US" dirty="0" smtClean="0"/>
              <a:t>Hebrews </a:t>
            </a:r>
            <a:r>
              <a:rPr lang="en-US" dirty="0" smtClean="0"/>
              <a:t>12.22)</a:t>
            </a:r>
          </a:p>
          <a:p>
            <a:r>
              <a:rPr lang="en-US" dirty="0" smtClean="0"/>
              <a:t>Our loved ones want us there (1 </a:t>
            </a:r>
            <a:r>
              <a:rPr lang="en-US" dirty="0" smtClean="0"/>
              <a:t>Thessalonians </a:t>
            </a:r>
            <a:r>
              <a:rPr lang="en-US" dirty="0" smtClean="0"/>
              <a:t>4.17-18; </a:t>
            </a:r>
            <a:r>
              <a:rPr lang="en-US" dirty="0" smtClean="0"/>
              <a:t>Luke </a:t>
            </a:r>
            <a:r>
              <a:rPr lang="en-US" dirty="0" smtClean="0"/>
              <a:t>16.28)</a:t>
            </a:r>
            <a:endParaRPr lang="en-US" dirty="0"/>
          </a:p>
          <a:p>
            <a:r>
              <a:rPr lang="en-US" dirty="0" smtClean="0"/>
              <a:t>There is a place prepared for each of us (</a:t>
            </a:r>
            <a:r>
              <a:rPr lang="en-US" dirty="0" smtClean="0"/>
              <a:t>John </a:t>
            </a:r>
            <a:r>
              <a:rPr lang="en-US" dirty="0" smtClean="0"/>
              <a:t>14.1-6)</a:t>
            </a:r>
          </a:p>
        </p:txBody>
      </p:sp>
    </p:spTree>
    <p:extLst>
      <p:ext uri="{BB962C8B-B14F-4D97-AF65-F5344CB8AC3E}">
        <p14:creationId xmlns:p14="http://schemas.microsoft.com/office/powerpoint/2010/main" val="31636771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ritualCitizenship_std_c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548352"/>
            <a:ext cx="8229600" cy="5786550"/>
          </a:xfrm>
        </p:spPr>
        <p:txBody>
          <a:bodyPr anchor="ctr" anchorCtr="0">
            <a:normAutofit/>
          </a:bodyPr>
          <a:lstStyle/>
          <a:p>
            <a:pPr marL="0" indent="0">
              <a:buNone/>
            </a:pPr>
            <a:r>
              <a:rPr lang="en-US" sz="4800" dirty="0">
                <a:latin typeface="Narkisim" panose="020E0502050101010101" pitchFamily="34" charset="-79"/>
                <a:cs typeface="Narkisim" panose="020E0502050101010101" pitchFamily="34" charset="-79"/>
              </a:rPr>
              <a:t>“I have come home at last! This is my real country! I belong here. This is the land I have been looking for all my life, though I never knew it till now..</a:t>
            </a:r>
            <a:r>
              <a:rPr lang="en-US" sz="4800" dirty="0" smtClean="0">
                <a:latin typeface="Narkisim" panose="020E0502050101010101" pitchFamily="34" charset="-79"/>
                <a:cs typeface="Narkisim" panose="020E0502050101010101" pitchFamily="34" charset="-79"/>
              </a:rPr>
              <a:t>. Come </a:t>
            </a:r>
            <a:r>
              <a:rPr lang="en-US" sz="4800" dirty="0">
                <a:latin typeface="Narkisim" panose="020E0502050101010101" pitchFamily="34" charset="-79"/>
                <a:cs typeface="Narkisim" panose="020E0502050101010101" pitchFamily="34" charset="-79"/>
              </a:rPr>
              <a:t>further up, come further in!” </a:t>
            </a:r>
          </a:p>
        </p:txBody>
      </p:sp>
    </p:spTree>
    <p:extLst>
      <p:ext uri="{BB962C8B-B14F-4D97-AF65-F5344CB8AC3E}">
        <p14:creationId xmlns:p14="http://schemas.microsoft.com/office/powerpoint/2010/main" val="3408018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ritualCitizenship_std_t_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30576" y="2879731"/>
            <a:ext cx="7772400" cy="2599537"/>
          </a:xfrm>
        </p:spPr>
        <p:txBody>
          <a:bodyPr>
            <a:noAutofit/>
          </a:bodyPr>
          <a:lstStyle/>
          <a:p>
            <a:pPr>
              <a:lnSpc>
                <a:spcPct val="60000"/>
              </a:lnSpc>
            </a:pPr>
            <a:r>
              <a:rPr lang="en-US" sz="11500" dirty="0" smtClean="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t/>
            </a:r>
            <a:br>
              <a:rPr lang="en-US" sz="11500" dirty="0" smtClean="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br>
            <a:r>
              <a:rPr lang="en-US" sz="19900" dirty="0" smtClean="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t>HOME</a:t>
            </a:r>
            <a:endParaRPr lang="en-US" sz="11500" dirty="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endParaRPr>
          </a:p>
        </p:txBody>
      </p:sp>
      <p:sp>
        <p:nvSpPr>
          <p:cNvPr id="3" name="TextBox 2"/>
          <p:cNvSpPr txBox="1"/>
          <p:nvPr/>
        </p:nvSpPr>
        <p:spPr>
          <a:xfrm>
            <a:off x="630576" y="1776848"/>
            <a:ext cx="7858797" cy="1862048"/>
          </a:xfrm>
          <a:prstGeom prst="rect">
            <a:avLst/>
          </a:prstGeom>
          <a:noFill/>
        </p:spPr>
        <p:txBody>
          <a:bodyPr wrap="square" rtlCol="0">
            <a:spAutoFit/>
          </a:bodyPr>
          <a:lstStyle/>
          <a:p>
            <a:pPr algn="ctr"/>
            <a:r>
              <a:rPr lang="en-US" sz="11500" dirty="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t>HEAVENLY</a:t>
            </a:r>
            <a:endParaRPr lang="en-US" dirty="0"/>
          </a:p>
        </p:txBody>
      </p:sp>
    </p:spTree>
    <p:extLst>
      <p:ext uri="{BB962C8B-B14F-4D97-AF65-F5344CB8AC3E}">
        <p14:creationId xmlns:p14="http://schemas.microsoft.com/office/powerpoint/2010/main" val="19767992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ritualCitizenship_std_c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74194" y="548352"/>
            <a:ext cx="8601024" cy="5786550"/>
          </a:xfrm>
        </p:spPr>
        <p:txBody>
          <a:bodyPr anchor="ctr" anchorCtr="0">
            <a:normAutofit lnSpcReduction="10000"/>
          </a:bodyPr>
          <a:lstStyle/>
          <a:p>
            <a:pPr marL="0" indent="0">
              <a:buNone/>
            </a:pPr>
            <a:r>
              <a:rPr lang="en-US" dirty="0">
                <a:latin typeface="Narkisim" panose="020E0502050101010101" pitchFamily="34" charset="-79"/>
                <a:cs typeface="Narkisim" panose="020E0502050101010101" pitchFamily="34" charset="-79"/>
              </a:rPr>
              <a:t>“And as He spoke, He no longer looked to them like a lion; but the things that began to happen after that were so great and beautiful that I cannot write them. And for us this the end of all the stories, and we can most truly say that they all lived happily ever after</a:t>
            </a:r>
            <a:r>
              <a:rPr lang="en-US" dirty="0" smtClean="0">
                <a:latin typeface="Narkisim" panose="020E0502050101010101" pitchFamily="34" charset="-79"/>
                <a:cs typeface="Narkisim" panose="020E0502050101010101" pitchFamily="34" charset="-79"/>
              </a:rPr>
              <a:t>.” </a:t>
            </a:r>
          </a:p>
          <a:p>
            <a:pPr marL="0" indent="0">
              <a:buNone/>
            </a:pPr>
            <a:r>
              <a:rPr lang="en-US" dirty="0" smtClean="0">
                <a:latin typeface="Narkisim" panose="020E0502050101010101" pitchFamily="34" charset="-79"/>
                <a:cs typeface="Narkisim" panose="020E0502050101010101" pitchFamily="34" charset="-79"/>
              </a:rPr>
              <a:t>“But </a:t>
            </a:r>
            <a:r>
              <a:rPr lang="en-US" dirty="0">
                <a:latin typeface="Narkisim" panose="020E0502050101010101" pitchFamily="34" charset="-79"/>
                <a:cs typeface="Narkisim" panose="020E0502050101010101" pitchFamily="34" charset="-79"/>
              </a:rPr>
              <a:t>for them it was only the beginning of the real story. All their life in this world and all their adventures in Narnia had only been the cover and the title page: now at last they were beginning Chapter One of the Great Story which no one on earth has read: which goes on for ever: in which every chapter is better than the one before.” </a:t>
            </a:r>
          </a:p>
        </p:txBody>
      </p:sp>
    </p:spTree>
    <p:extLst>
      <p:ext uri="{BB962C8B-B14F-4D97-AF65-F5344CB8AC3E}">
        <p14:creationId xmlns:p14="http://schemas.microsoft.com/office/powerpoint/2010/main" val="29660044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ritualCitizenship_std_c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rot="5400000">
            <a:off x="5143499" y="2857502"/>
            <a:ext cx="6858002" cy="1143000"/>
          </a:xfrm>
        </p:spPr>
        <p:txBody>
          <a:bodyPr>
            <a:normAutofit/>
          </a:bodyPr>
          <a:lstStyle/>
          <a:p>
            <a:r>
              <a:rPr lang="en-US" sz="5400" dirty="0" smtClean="0">
                <a:latin typeface="Narkisim" panose="020E0502050101010101" pitchFamily="34" charset="-79"/>
                <a:cs typeface="Narkisim" panose="020E0502050101010101" pitchFamily="34" charset="-79"/>
              </a:rPr>
              <a:t>Revelation 21.22-27</a:t>
            </a:r>
            <a:endParaRPr lang="en-US" sz="5400" dirty="0">
              <a:latin typeface="Narkisim" panose="020E0502050101010101" pitchFamily="34" charset="-79"/>
              <a:cs typeface="Narkisim" panose="020E0502050101010101" pitchFamily="34" charset="-79"/>
            </a:endParaRPr>
          </a:p>
        </p:txBody>
      </p:sp>
      <p:sp>
        <p:nvSpPr>
          <p:cNvPr id="3" name="TextBox 2"/>
          <p:cNvSpPr txBox="1"/>
          <p:nvPr/>
        </p:nvSpPr>
        <p:spPr>
          <a:xfrm>
            <a:off x="457200" y="239256"/>
            <a:ext cx="7543800" cy="3785652"/>
          </a:xfrm>
          <a:prstGeom prst="rect">
            <a:avLst/>
          </a:prstGeom>
          <a:noFill/>
        </p:spPr>
        <p:txBody>
          <a:bodyPr wrap="square" rtlCol="0">
            <a:spAutoFit/>
          </a:bodyPr>
          <a:lstStyle/>
          <a:p>
            <a:r>
              <a:rPr lang="en-US" sz="4000" dirty="0">
                <a:latin typeface="Narkisim" panose="020E0502050101010101" pitchFamily="34" charset="-79"/>
                <a:cs typeface="Narkisim" panose="020E0502050101010101" pitchFamily="34" charset="-79"/>
              </a:rPr>
              <a:t> They will bring into it the glory and the honor of the nations.  But nothing unclean will ever enter it, nor anyone who does what is detestable or false, but only those who are written in the Lamb's book of life.</a:t>
            </a:r>
          </a:p>
        </p:txBody>
      </p:sp>
    </p:spTree>
    <p:extLst>
      <p:ext uri="{BB962C8B-B14F-4D97-AF65-F5344CB8AC3E}">
        <p14:creationId xmlns:p14="http://schemas.microsoft.com/office/powerpoint/2010/main" val="4101278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7575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Inv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3083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ritualCitizenship_std_t_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30576" y="2879731"/>
            <a:ext cx="7772400" cy="2599537"/>
          </a:xfrm>
        </p:spPr>
        <p:txBody>
          <a:bodyPr>
            <a:noAutofit/>
          </a:bodyPr>
          <a:lstStyle/>
          <a:p>
            <a:pPr>
              <a:lnSpc>
                <a:spcPct val="60000"/>
              </a:lnSpc>
            </a:pPr>
            <a:r>
              <a:rPr lang="en-US" sz="11500" dirty="0" smtClean="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t/>
            </a:r>
            <a:br>
              <a:rPr lang="en-US" sz="11500" dirty="0" smtClean="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br>
            <a:r>
              <a:rPr lang="en-US" sz="19900" dirty="0" smtClean="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t>HOME</a:t>
            </a:r>
            <a:endParaRPr lang="en-US" sz="11500" dirty="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endParaRPr>
          </a:p>
        </p:txBody>
      </p:sp>
      <p:sp>
        <p:nvSpPr>
          <p:cNvPr id="3" name="TextBox 2"/>
          <p:cNvSpPr txBox="1"/>
          <p:nvPr/>
        </p:nvSpPr>
        <p:spPr>
          <a:xfrm>
            <a:off x="630576" y="1776848"/>
            <a:ext cx="7858797" cy="1862048"/>
          </a:xfrm>
          <a:prstGeom prst="rect">
            <a:avLst/>
          </a:prstGeom>
          <a:noFill/>
        </p:spPr>
        <p:txBody>
          <a:bodyPr wrap="square" rtlCol="0">
            <a:spAutoFit/>
          </a:bodyPr>
          <a:lstStyle/>
          <a:p>
            <a:pPr algn="ctr"/>
            <a:r>
              <a:rPr lang="en-US" sz="11500" dirty="0">
                <a:solidFill>
                  <a:schemeClr val="accent6">
                    <a:lumMod val="75000"/>
                  </a:schemeClr>
                </a:solidFill>
                <a:effectLst>
                  <a:outerShdw blurRad="50800" dist="38100" dir="2700000" algn="tl" rotWithShape="0">
                    <a:prstClr val="black">
                      <a:alpha val="40000"/>
                    </a:prstClr>
                  </a:outerShdw>
                </a:effectLst>
                <a:latin typeface="Narkisim" panose="020E0502050101010101" pitchFamily="34" charset="-79"/>
                <a:cs typeface="Narkisim" panose="020E0502050101010101" pitchFamily="34" charset="-79"/>
              </a:rPr>
              <a:t>HEAVENLY</a:t>
            </a:r>
            <a:endParaRPr lang="en-US" dirty="0"/>
          </a:p>
        </p:txBody>
      </p:sp>
    </p:spTree>
    <p:extLst>
      <p:ext uri="{BB962C8B-B14F-4D97-AF65-F5344CB8AC3E}">
        <p14:creationId xmlns:p14="http://schemas.microsoft.com/office/powerpoint/2010/main" val="15359565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t>
            </a:r>
            <a:r>
              <a:rPr lang="en-US" b="1" dirty="0" smtClean="0"/>
              <a:t>MORE</a:t>
            </a:r>
            <a:r>
              <a:rPr lang="en-US" dirty="0" smtClean="0"/>
              <a:t> Than We Think</a:t>
            </a:r>
            <a:endParaRPr lang="en-US" dirty="0"/>
          </a:p>
        </p:txBody>
      </p:sp>
      <p:sp>
        <p:nvSpPr>
          <p:cNvPr id="3" name="Content Placeholder 2"/>
          <p:cNvSpPr>
            <a:spLocks noGrp="1"/>
          </p:cNvSpPr>
          <p:nvPr>
            <p:ph idx="1"/>
          </p:nvPr>
        </p:nvSpPr>
        <p:spPr>
          <a:xfrm>
            <a:off x="457200" y="1222858"/>
            <a:ext cx="8229600" cy="4903305"/>
          </a:xfrm>
        </p:spPr>
        <p:txBody>
          <a:bodyPr/>
          <a:lstStyle/>
          <a:p>
            <a:r>
              <a:rPr lang="en-US" dirty="0" smtClean="0"/>
              <a:t>It is </a:t>
            </a:r>
            <a:r>
              <a:rPr lang="en-US" dirty="0" smtClean="0"/>
              <a:t>descriptive only</a:t>
            </a:r>
            <a:endParaRPr lang="en-US" dirty="0" smtClean="0"/>
          </a:p>
          <a:p>
            <a:pPr lvl="1"/>
            <a:r>
              <a:rPr lang="en-US" dirty="0" smtClean="0"/>
              <a:t>It is described in the greatest of terms</a:t>
            </a:r>
          </a:p>
          <a:p>
            <a:pPr lvl="1"/>
            <a:r>
              <a:rPr lang="en-US" dirty="0" smtClean="0"/>
              <a:t>It is a physical description of a spiritual place</a:t>
            </a:r>
          </a:p>
          <a:p>
            <a:pPr lvl="1"/>
            <a:r>
              <a:rPr lang="en-US" dirty="0" smtClean="0"/>
              <a:t>It is limitedly described for our limited minds</a:t>
            </a:r>
          </a:p>
          <a:p>
            <a:r>
              <a:rPr lang="en-US" dirty="0" smtClean="0"/>
              <a:t>To think of heaven in strict Biblical terms is to think of a physical, limited place </a:t>
            </a:r>
          </a:p>
          <a:p>
            <a:pPr lvl="1"/>
            <a:r>
              <a:rPr lang="en-US" dirty="0" smtClean="0"/>
              <a:t>This description rarely excites us</a:t>
            </a:r>
            <a:endParaRPr lang="en-US" dirty="0"/>
          </a:p>
        </p:txBody>
      </p:sp>
    </p:spTree>
    <p:extLst>
      <p:ext uri="{BB962C8B-B14F-4D97-AF65-F5344CB8AC3E}">
        <p14:creationId xmlns:p14="http://schemas.microsoft.com/office/powerpoint/2010/main" val="25054726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PROPER Interpretation </a:t>
            </a:r>
            <a:endParaRPr lang="en-US" dirty="0"/>
          </a:p>
        </p:txBody>
      </p:sp>
      <p:sp>
        <p:nvSpPr>
          <p:cNvPr id="3" name="Content Placeholder 2"/>
          <p:cNvSpPr>
            <a:spLocks noGrp="1"/>
          </p:cNvSpPr>
          <p:nvPr>
            <p:ph idx="1"/>
          </p:nvPr>
        </p:nvSpPr>
        <p:spPr>
          <a:xfrm>
            <a:off x="457200" y="1233107"/>
            <a:ext cx="8229600" cy="4343476"/>
          </a:xfrm>
        </p:spPr>
        <p:txBody>
          <a:bodyPr>
            <a:normAutofit lnSpcReduction="10000"/>
          </a:bodyPr>
          <a:lstStyle/>
          <a:p>
            <a:r>
              <a:rPr lang="en-US" sz="2800" dirty="0"/>
              <a:t>God’s dwelling </a:t>
            </a:r>
            <a:r>
              <a:rPr lang="en-US" sz="2800" dirty="0" smtClean="0"/>
              <a:t>(</a:t>
            </a:r>
            <a:r>
              <a:rPr lang="en-US" sz="2800" dirty="0"/>
              <a:t>Rev 12.7-9)</a:t>
            </a:r>
          </a:p>
          <a:p>
            <a:r>
              <a:rPr lang="en-US" sz="2800" dirty="0"/>
              <a:t>F</a:t>
            </a:r>
            <a:r>
              <a:rPr lang="en-US" sz="2800" dirty="0" smtClean="0"/>
              <a:t>or </a:t>
            </a:r>
            <a:r>
              <a:rPr lang="en-US" sz="2800" dirty="0"/>
              <a:t>the righteous (Rev 22.15)</a:t>
            </a:r>
          </a:p>
          <a:p>
            <a:r>
              <a:rPr lang="en-US" sz="2800" dirty="0"/>
              <a:t>F</a:t>
            </a:r>
            <a:r>
              <a:rPr lang="en-US" sz="2800" dirty="0" smtClean="0"/>
              <a:t>or </a:t>
            </a:r>
            <a:r>
              <a:rPr lang="en-US" sz="2800" dirty="0"/>
              <a:t>praise and worship (Rev 15.3,4)</a:t>
            </a:r>
          </a:p>
          <a:p>
            <a:r>
              <a:rPr lang="en-US" sz="2800" dirty="0"/>
              <a:t>B</a:t>
            </a:r>
            <a:r>
              <a:rPr lang="en-US" sz="2800" dirty="0" smtClean="0"/>
              <a:t>eauty </a:t>
            </a:r>
            <a:r>
              <a:rPr lang="en-US" sz="2800" dirty="0"/>
              <a:t>(Rev 21.2)</a:t>
            </a:r>
          </a:p>
          <a:p>
            <a:r>
              <a:rPr lang="en-US" sz="2800" dirty="0"/>
              <a:t>Eternal home (Rev 22.5)</a:t>
            </a:r>
          </a:p>
          <a:p>
            <a:r>
              <a:rPr lang="en-US" sz="2800" dirty="0"/>
              <a:t>J</a:t>
            </a:r>
            <a:r>
              <a:rPr lang="en-US" sz="2800" dirty="0" smtClean="0"/>
              <a:t>oy </a:t>
            </a:r>
            <a:r>
              <a:rPr lang="en-US" sz="2800" dirty="0"/>
              <a:t>and satisfaction (Rev 21.4)</a:t>
            </a:r>
          </a:p>
          <a:p>
            <a:r>
              <a:rPr lang="en-US" sz="2800" dirty="0"/>
              <a:t>W</a:t>
            </a:r>
            <a:r>
              <a:rPr lang="en-US" sz="2800" dirty="0" smtClean="0"/>
              <a:t>ithout </a:t>
            </a:r>
            <a:r>
              <a:rPr lang="en-US" sz="2800" dirty="0"/>
              <a:t>sickness, pain, sorrow, crying, mourning, violence, war, death, hunger, or thirst (Rev 21.4; 7.16-17)</a:t>
            </a:r>
          </a:p>
          <a:p>
            <a:r>
              <a:rPr lang="en-US" sz="2800" dirty="0" smtClean="0"/>
              <a:t>Rest (</a:t>
            </a:r>
            <a:r>
              <a:rPr lang="en-US" sz="2800" dirty="0"/>
              <a:t>Rev 14.13)</a:t>
            </a:r>
          </a:p>
        </p:txBody>
      </p:sp>
    </p:spTree>
    <p:extLst>
      <p:ext uri="{BB962C8B-B14F-4D97-AF65-F5344CB8AC3E}">
        <p14:creationId xmlns:p14="http://schemas.microsoft.com/office/powerpoint/2010/main" val="27882744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b="1" dirty="0" smtClean="0"/>
              <a:t>EVERY</a:t>
            </a:r>
            <a:r>
              <a:rPr lang="en-US" dirty="0" smtClean="0"/>
              <a:t> Need is Met</a:t>
            </a:r>
            <a:endParaRPr lang="en-US" dirty="0"/>
          </a:p>
        </p:txBody>
      </p:sp>
      <p:sp>
        <p:nvSpPr>
          <p:cNvPr id="3" name="Content Placeholder 2"/>
          <p:cNvSpPr>
            <a:spLocks noGrp="1"/>
          </p:cNvSpPr>
          <p:nvPr>
            <p:ph idx="1"/>
          </p:nvPr>
        </p:nvSpPr>
        <p:spPr>
          <a:xfrm>
            <a:off x="457200" y="1600201"/>
            <a:ext cx="8229600" cy="3902764"/>
          </a:xfrm>
        </p:spPr>
        <p:txBody>
          <a:bodyPr>
            <a:normAutofit lnSpcReduction="10000"/>
          </a:bodyPr>
          <a:lstStyle/>
          <a:p>
            <a:r>
              <a:rPr lang="en-US" dirty="0"/>
              <a:t>To the poor - it is rich</a:t>
            </a:r>
          </a:p>
          <a:p>
            <a:r>
              <a:rPr lang="en-US" dirty="0"/>
              <a:t>To the depressed - it is happiness</a:t>
            </a:r>
          </a:p>
          <a:p>
            <a:r>
              <a:rPr lang="en-US" dirty="0"/>
              <a:t>To the hungry - it is a feast</a:t>
            </a:r>
          </a:p>
          <a:p>
            <a:r>
              <a:rPr lang="en-US" dirty="0"/>
              <a:t>To the </a:t>
            </a:r>
            <a:r>
              <a:rPr lang="en-US" dirty="0" smtClean="0"/>
              <a:t>beaten -  </a:t>
            </a:r>
            <a:r>
              <a:rPr lang="en-US" dirty="0"/>
              <a:t>it comfort</a:t>
            </a:r>
          </a:p>
          <a:p>
            <a:r>
              <a:rPr lang="en-US" dirty="0" smtClean="0"/>
              <a:t>To the dying -  it is eternal life</a:t>
            </a:r>
          </a:p>
          <a:p>
            <a:r>
              <a:rPr lang="en-US" dirty="0" smtClean="0"/>
              <a:t>To the lonely - it is community</a:t>
            </a:r>
          </a:p>
          <a:p>
            <a:r>
              <a:rPr lang="en-US" dirty="0" smtClean="0"/>
              <a:t>To the tired - it is rest</a:t>
            </a:r>
          </a:p>
        </p:txBody>
      </p:sp>
    </p:spTree>
    <p:extLst>
      <p:ext uri="{BB962C8B-B14F-4D97-AF65-F5344CB8AC3E}">
        <p14:creationId xmlns:p14="http://schemas.microsoft.com/office/powerpoint/2010/main" val="8834991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ACTIVITY</a:t>
            </a:r>
            <a:r>
              <a:rPr lang="en-US" dirty="0" smtClean="0"/>
              <a:t> of Heaven</a:t>
            </a:r>
            <a:endParaRPr lang="en-US" dirty="0"/>
          </a:p>
        </p:txBody>
      </p:sp>
      <p:sp>
        <p:nvSpPr>
          <p:cNvPr id="3" name="Content Placeholder 2"/>
          <p:cNvSpPr>
            <a:spLocks noGrp="1"/>
          </p:cNvSpPr>
          <p:nvPr>
            <p:ph idx="1"/>
          </p:nvPr>
        </p:nvSpPr>
        <p:spPr/>
        <p:txBody>
          <a:bodyPr/>
          <a:lstStyle/>
          <a:p>
            <a:r>
              <a:rPr lang="en-US" dirty="0"/>
              <a:t>Learning (</a:t>
            </a:r>
            <a:r>
              <a:rPr lang="en-US" dirty="0" smtClean="0"/>
              <a:t>Ephesians </a:t>
            </a:r>
            <a:r>
              <a:rPr lang="en-US" dirty="0"/>
              <a:t>2.6-7) </a:t>
            </a:r>
          </a:p>
          <a:p>
            <a:r>
              <a:rPr lang="en-US" dirty="0"/>
              <a:t>Worshipping (</a:t>
            </a:r>
            <a:r>
              <a:rPr lang="en-US" dirty="0" smtClean="0"/>
              <a:t>Revelation </a:t>
            </a:r>
            <a:r>
              <a:rPr lang="en-US" dirty="0"/>
              <a:t>19.1)</a:t>
            </a:r>
          </a:p>
          <a:p>
            <a:r>
              <a:rPr lang="en-US" dirty="0"/>
              <a:t>Serving Him as slaves (</a:t>
            </a:r>
            <a:r>
              <a:rPr lang="en-US" dirty="0" smtClean="0"/>
              <a:t>Revelation </a:t>
            </a:r>
            <a:r>
              <a:rPr lang="en-US" dirty="0"/>
              <a:t>22.3)</a:t>
            </a:r>
          </a:p>
          <a:p>
            <a:r>
              <a:rPr lang="en-US" dirty="0"/>
              <a:t>Reign (</a:t>
            </a:r>
            <a:r>
              <a:rPr lang="en-US" dirty="0" smtClean="0"/>
              <a:t>Revelation </a:t>
            </a:r>
            <a:r>
              <a:rPr lang="en-US" dirty="0"/>
              <a:t>22.5)</a:t>
            </a:r>
          </a:p>
          <a:p>
            <a:r>
              <a:rPr lang="da-DK" dirty="0"/>
              <a:t>Rest (</a:t>
            </a:r>
            <a:r>
              <a:rPr lang="da-DK" dirty="0" smtClean="0"/>
              <a:t>Revelation </a:t>
            </a:r>
            <a:r>
              <a:rPr lang="da-DK" dirty="0"/>
              <a:t>14.3</a:t>
            </a:r>
            <a:r>
              <a:rPr lang="da-DK" dirty="0" smtClean="0"/>
              <a:t>)</a:t>
            </a:r>
            <a:endParaRPr lang="da-DK" dirty="0"/>
          </a:p>
        </p:txBody>
      </p:sp>
    </p:spTree>
    <p:extLst>
      <p:ext uri="{BB962C8B-B14F-4D97-AF65-F5344CB8AC3E}">
        <p14:creationId xmlns:p14="http://schemas.microsoft.com/office/powerpoint/2010/main" val="1326240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3473</TotalTime>
  <Words>846</Words>
  <Application>Microsoft Office PowerPoint</Application>
  <PresentationFormat>On-screen Show (4:3)</PresentationFormat>
  <Paragraphs>59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Adobe Jenson Pro Lt Disp</vt:lpstr>
      <vt:lpstr>Arial</vt:lpstr>
      <vt:lpstr>Calibri</vt:lpstr>
      <vt:lpstr>Narkisim</vt:lpstr>
      <vt:lpstr>Office Theme</vt:lpstr>
      <vt:lpstr>Revelation 21.22-27</vt:lpstr>
      <vt:lpstr>Revelation 21.22-27</vt:lpstr>
      <vt:lpstr>PowerPoint Presentation</vt:lpstr>
      <vt:lpstr>PowerPoint Presentation</vt:lpstr>
      <vt:lpstr> HOME</vt:lpstr>
      <vt:lpstr>It Is MORE Than We Think</vt:lpstr>
      <vt:lpstr>A PROPER Interpretation </vt:lpstr>
      <vt:lpstr>Where EVERY Need is Met</vt:lpstr>
      <vt:lpstr>The ACTIVITY of Heaven</vt:lpstr>
      <vt:lpstr>The RECEPTION in Heaven</vt:lpstr>
      <vt:lpstr>PowerPoint Presentation</vt:lpstr>
      <vt:lpstr> HOME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HEAVENLY HOME</dc:title>
  <dc:creator>Joseph Shanks</dc:creator>
  <cp:lastModifiedBy>BoothR</cp:lastModifiedBy>
  <cp:revision>15</cp:revision>
  <cp:lastPrinted>2015-07-30T16:45:56Z</cp:lastPrinted>
  <dcterms:created xsi:type="dcterms:W3CDTF">2015-07-29T11:51:01Z</dcterms:created>
  <dcterms:modified xsi:type="dcterms:W3CDTF">2015-08-01T19:29:26Z</dcterms:modified>
</cp:coreProperties>
</file>