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65" r:id="rId2"/>
    <p:sldId id="266" r:id="rId3"/>
    <p:sldId id="264" r:id="rId4"/>
    <p:sldId id="256" r:id="rId5"/>
    <p:sldId id="276" r:id="rId6"/>
    <p:sldId id="277" r:id="rId7"/>
    <p:sldId id="268" r:id="rId8"/>
    <p:sldId id="269" r:id="rId9"/>
    <p:sldId id="270" r:id="rId10"/>
    <p:sldId id="271" r:id="rId11"/>
    <p:sldId id="272" r:id="rId12"/>
    <p:sldId id="273" r:id="rId13"/>
    <p:sldId id="274" r:id="rId14"/>
    <p:sldId id="275"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982B4E-E159-9248-8C6C-C662D2D7A582}" type="datetimeFigureOut">
              <a:rPr lang="en-US" smtClean="0"/>
              <a:t>8/1/2015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17EE7A-BAB4-7E4E-BFC1-D7AAF8826840}" type="slidenum">
              <a:rPr lang="en-US" smtClean="0"/>
              <a:t>‹#›</a:t>
            </a:fld>
            <a:endParaRPr lang="en-US"/>
          </a:p>
        </p:txBody>
      </p:sp>
    </p:spTree>
    <p:extLst>
      <p:ext uri="{BB962C8B-B14F-4D97-AF65-F5344CB8AC3E}">
        <p14:creationId xmlns:p14="http://schemas.microsoft.com/office/powerpoint/2010/main" val="23031533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6E325C-2E7E-4B46-B4BA-32DAE29525A6}"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4D8C-7736-1D4F-B065-651272F4A9BD}" type="slidenum">
              <a:rPr lang="en-US" smtClean="0"/>
              <a:t>‹#›</a:t>
            </a:fld>
            <a:endParaRPr lang="en-US"/>
          </a:p>
        </p:txBody>
      </p:sp>
      <p:pic>
        <p:nvPicPr>
          <p:cNvPr id="8" name="Picture 7" descr="Boldly_Preach_The_Gospel_std_t_n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547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E325C-2E7E-4B46-B4BA-32DAE29525A6}"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4678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E325C-2E7E-4B46-B4BA-32DAE29525A6}"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132788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E325C-2E7E-4B46-B4BA-32DAE29525A6}"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856616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oldly_Preach_The_Gospel_std_c_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124200" y="174625"/>
            <a:ext cx="5686425" cy="841376"/>
          </a:xfrm>
        </p:spPr>
        <p:txBody>
          <a:bodyPr>
            <a:noAutofit/>
          </a:bodyPr>
          <a:lstStyle>
            <a:lvl1pPr>
              <a:defRPr sz="6000" b="0" i="0">
                <a:solidFill>
                  <a:schemeClr val="bg1"/>
                </a:solidFill>
                <a:latin typeface="Harvest" pitchFamily="2" charset="0"/>
                <a:cs typeface="Harvest"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17625"/>
            <a:ext cx="5802086" cy="4808538"/>
          </a:xfrm>
        </p:spPr>
        <p:txBody>
          <a:bodyPr anchor="ctr" anchorCtr="0">
            <a:noAutofit/>
          </a:bodyPr>
          <a:lstStyle>
            <a:lvl1pPr marL="0" indent="0">
              <a:buFontTx/>
              <a:buNone/>
              <a:defRPr sz="4800" b="0" i="0">
                <a:solidFill>
                  <a:srgbClr val="FFFFFF"/>
                </a:solidFill>
                <a:latin typeface="Narkisim" panose="020E0502050101010101" pitchFamily="34" charset="-79"/>
                <a:cs typeface="Narkisim" panose="020E0502050101010101" pitchFamily="34" charset="-79"/>
              </a:defRPr>
            </a:lvl1pPr>
            <a:lvl2pPr marL="1028700" indent="-571500" algn="l">
              <a:buFont typeface="Arial"/>
              <a:buChar char="•"/>
              <a:defRPr sz="4400" b="0" i="0">
                <a:solidFill>
                  <a:srgbClr val="FFFFFF"/>
                </a:solidFill>
                <a:latin typeface="Narkisim" panose="020E0502050101010101" pitchFamily="34" charset="-79"/>
                <a:cs typeface="Narkisim" panose="020E0502050101010101" pitchFamily="34" charset="-79"/>
              </a:defRPr>
            </a:lvl2pPr>
            <a:lvl3pPr marL="1485900" indent="-571500" algn="l">
              <a:buFont typeface="Arial"/>
              <a:buChar char="•"/>
              <a:defRPr sz="4000" b="0" i="0">
                <a:solidFill>
                  <a:srgbClr val="FFFFFF"/>
                </a:solidFill>
                <a:latin typeface="Narkisim" panose="020E0502050101010101" pitchFamily="34" charset="-79"/>
                <a:cs typeface="Narkisim" panose="020E0502050101010101" pitchFamily="34" charset="-79"/>
              </a:defRPr>
            </a:lvl3pPr>
            <a:lvl4pPr marL="1943100" indent="-571500" algn="l">
              <a:buFont typeface="Arial"/>
              <a:buChar char="•"/>
              <a:defRPr sz="3600" b="0" i="0">
                <a:solidFill>
                  <a:srgbClr val="FFFFFF"/>
                </a:solidFill>
                <a:latin typeface="Narkisim" panose="020E0502050101010101" pitchFamily="34" charset="-79"/>
                <a:cs typeface="Narkisim" panose="020E0502050101010101" pitchFamily="34" charset="-79"/>
              </a:defRPr>
            </a:lvl4pPr>
            <a:lvl5pPr marL="2400300" indent="-571500" algn="l">
              <a:buFont typeface="Arial"/>
              <a:buChar char="•"/>
              <a:defRPr sz="3600" b="0" i="0">
                <a:solidFill>
                  <a:srgbClr val="FFFFFF"/>
                </a:solidFill>
                <a:latin typeface="Narkisim" panose="020E0502050101010101" pitchFamily="34" charset="-79"/>
                <a:cs typeface="Narkisim" panose="020E0502050101010101" pitchFamily="34"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06E325C-2E7E-4B46-B4BA-32DAE29525A6}"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45026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E325C-2E7E-4B46-B4BA-32DAE29525A6}" type="datetimeFigureOut">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178815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6E325C-2E7E-4B46-B4BA-32DAE29525A6}"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276769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6E325C-2E7E-4B46-B4BA-32DAE29525A6}"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179150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E325C-2E7E-4B46-B4BA-32DAE29525A6}" type="datetimeFigureOut">
              <a:rPr lang="en-US" smtClean="0"/>
              <a:t>8/1/2015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208461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6E325C-2E7E-4B46-B4BA-32DAE29525A6}" type="datetimeFigureOut">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158449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E325C-2E7E-4B46-B4BA-32DAE29525A6}" type="datetimeFigureOut">
              <a:rPr lang="en-US" smtClean="0"/>
              <a:t>8/1/2015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303879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6E325C-2E7E-4B46-B4BA-32DAE29525A6}"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54D8C-7736-1D4F-B065-651272F4A9BD}" type="slidenum">
              <a:rPr lang="en-US" smtClean="0"/>
              <a:t>‹#›</a:t>
            </a:fld>
            <a:endParaRPr lang="en-US"/>
          </a:p>
        </p:txBody>
      </p:sp>
    </p:spTree>
    <p:extLst>
      <p:ext uri="{BB962C8B-B14F-4D97-AF65-F5344CB8AC3E}">
        <p14:creationId xmlns:p14="http://schemas.microsoft.com/office/powerpoint/2010/main" val="404733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E325C-2E7E-4B46-B4BA-32DAE29525A6}" type="datetimeFigureOut">
              <a:rPr lang="en-US" smtClean="0"/>
              <a:t>8/1/2015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54D8C-7736-1D4F-B065-651272F4A9BD}" type="slidenum">
              <a:rPr lang="en-US" smtClean="0"/>
              <a:t>‹#›</a:t>
            </a:fld>
            <a:endParaRPr lang="en-US"/>
          </a:p>
        </p:txBody>
      </p:sp>
    </p:spTree>
    <p:extLst>
      <p:ext uri="{BB962C8B-B14F-4D97-AF65-F5344CB8AC3E}">
        <p14:creationId xmlns:p14="http://schemas.microsoft.com/office/powerpoint/2010/main" val="478164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ldly_Preach_The_Gospel_std_c_n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198530"/>
            <a:ext cx="8229600" cy="5366546"/>
          </a:xfrm>
        </p:spPr>
        <p:txBody>
          <a:bodyPr>
            <a:noAutofit/>
          </a:bodyPr>
          <a:lstStyle/>
          <a:p>
            <a:pPr marL="0" indent="0">
              <a:buNone/>
            </a:pPr>
            <a:r>
              <a:rPr lang="en-US" sz="3600" dirty="0" smtClean="0">
                <a:solidFill>
                  <a:srgbClr val="FFFFFF"/>
                </a:solidFill>
                <a:latin typeface="Narkisim" panose="020E0502050101010101" pitchFamily="34" charset="-79"/>
                <a:cs typeface="Narkisim" panose="020E0502050101010101" pitchFamily="34" charset="-79"/>
              </a:rPr>
              <a:t>I charge you in the presence of God and of Christ Jesus, who is to judge the living and the dead, and by his appearing and his kingdom: </a:t>
            </a:r>
            <a:r>
              <a:rPr lang="en-US" sz="3600" dirty="0">
                <a:solidFill>
                  <a:srgbClr val="FFFFFF"/>
                </a:solidFill>
                <a:latin typeface="Narkisim" panose="020E0502050101010101" pitchFamily="34" charset="-79"/>
                <a:cs typeface="Narkisim" panose="020E0502050101010101" pitchFamily="34" charset="-79"/>
              </a:rPr>
              <a:t>preach the word; be ready in season and out of season; reprove, rebuke, and exhort, with complete patience and teaching. </a:t>
            </a:r>
          </a:p>
          <a:p>
            <a:pPr marL="0" indent="0">
              <a:buNone/>
            </a:pPr>
            <a:endParaRPr lang="en-US" sz="3600" dirty="0">
              <a:solidFill>
                <a:srgbClr val="FFFFFF"/>
              </a:solidFill>
              <a:latin typeface="Narkisim" panose="020E0502050101010101" pitchFamily="34" charset="-79"/>
              <a:cs typeface="Narkisim" panose="020E0502050101010101" pitchFamily="34" charset="-79"/>
            </a:endParaRPr>
          </a:p>
        </p:txBody>
      </p:sp>
      <p:sp>
        <p:nvSpPr>
          <p:cNvPr id="8" name="TextBox 7"/>
          <p:cNvSpPr txBox="1"/>
          <p:nvPr/>
        </p:nvSpPr>
        <p:spPr>
          <a:xfrm>
            <a:off x="5234472" y="5918745"/>
            <a:ext cx="3452327" cy="646331"/>
          </a:xfrm>
          <a:prstGeom prst="rect">
            <a:avLst/>
          </a:prstGeom>
          <a:noFill/>
        </p:spPr>
        <p:txBody>
          <a:bodyPr wrap="square" rtlCol="0">
            <a:spAutoFit/>
          </a:bodyPr>
          <a:lstStyle/>
          <a:p>
            <a:r>
              <a:rPr lang="en-US" sz="3600" dirty="0" smtClean="0">
                <a:solidFill>
                  <a:srgbClr val="FFFFFF"/>
                </a:solidFill>
                <a:latin typeface="Harvest" pitchFamily="2" charset="0"/>
                <a:cs typeface="Arial Narrow"/>
              </a:rPr>
              <a:t>2 TIMOTHY 4.1-5</a:t>
            </a:r>
            <a:endParaRPr lang="en-US" sz="3600" dirty="0">
              <a:solidFill>
                <a:srgbClr val="FFFFFF"/>
              </a:solidFill>
              <a:latin typeface="Harvest" pitchFamily="2" charset="0"/>
              <a:cs typeface="Arial Narrow"/>
            </a:endParaRPr>
          </a:p>
        </p:txBody>
      </p:sp>
    </p:spTree>
    <p:extLst>
      <p:ext uri="{BB962C8B-B14F-4D97-AF65-F5344CB8AC3E}">
        <p14:creationId xmlns:p14="http://schemas.microsoft.com/office/powerpoint/2010/main" val="17556481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4</a:t>
            </a:r>
            <a:endParaRPr lang="en-US" dirty="0"/>
          </a:p>
        </p:txBody>
      </p:sp>
      <p:sp>
        <p:nvSpPr>
          <p:cNvPr id="3" name="Content Placeholder 2"/>
          <p:cNvSpPr>
            <a:spLocks noGrp="1"/>
          </p:cNvSpPr>
          <p:nvPr>
            <p:ph idx="1"/>
          </p:nvPr>
        </p:nvSpPr>
        <p:spPr>
          <a:xfrm>
            <a:off x="457200" y="1317624"/>
            <a:ext cx="5802086" cy="5381625"/>
          </a:xfrm>
        </p:spPr>
        <p:txBody>
          <a:bodyPr/>
          <a:lstStyle/>
          <a:p>
            <a:r>
              <a:rPr lang="en-US" sz="2800" u="sng" dirty="0" smtClean="0"/>
              <a:t>“Rebuke”</a:t>
            </a:r>
          </a:p>
          <a:p>
            <a:pPr marL="571500" indent="-571500">
              <a:buFont typeface="Arial"/>
              <a:buChar char="•"/>
            </a:pPr>
            <a:r>
              <a:rPr lang="en-US" sz="2800" dirty="0" err="1" smtClean="0">
                <a:latin typeface="TekniaGreek" panose="02000503060000020004" pitchFamily="2" charset="0"/>
              </a:rPr>
              <a:t>ejpitimavw</a:t>
            </a:r>
            <a:r>
              <a:rPr lang="en-US" sz="2800" dirty="0" smtClean="0">
                <a:latin typeface="TekniaGreek" panose="02000503060000020004" pitchFamily="2" charset="0"/>
              </a:rPr>
              <a:t>-</a:t>
            </a:r>
            <a:r>
              <a:rPr lang="en-US" sz="2800" dirty="0" smtClean="0"/>
              <a:t> To raise the price, standard</a:t>
            </a:r>
          </a:p>
          <a:p>
            <a:pPr marL="571500" indent="-571500">
              <a:buFont typeface="Arial"/>
              <a:buChar char="•"/>
            </a:pPr>
            <a:r>
              <a:rPr lang="en-US" sz="2800" dirty="0" smtClean="0"/>
              <a:t>Our job is to hold others to a higher standard</a:t>
            </a:r>
          </a:p>
          <a:p>
            <a:pPr marL="1076325" lvl="1"/>
            <a:r>
              <a:rPr lang="en-US" sz="2400" dirty="0" smtClean="0"/>
              <a:t>The higher standard is the Bible</a:t>
            </a:r>
          </a:p>
          <a:p>
            <a:pPr marL="571500" lvl="1"/>
            <a:r>
              <a:rPr lang="en-US" sz="2800" dirty="0" smtClean="0"/>
              <a:t>We must show people the right answers from the Bible so their decisions are based on Scripture and God’s standard</a:t>
            </a:r>
          </a:p>
          <a:p>
            <a:pPr marL="1028700" lvl="2"/>
            <a:r>
              <a:rPr lang="en-US" sz="2400" dirty="0" smtClean="0"/>
              <a:t>Their faith must be built on God</a:t>
            </a:r>
          </a:p>
          <a:p>
            <a:pPr marL="0" lvl="1" indent="0">
              <a:buNone/>
            </a:pPr>
            <a:endParaRPr lang="en-US" sz="2400" dirty="0" smtClean="0"/>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dirty="0" smtClean="0"/>
              <a:t>preach the word; be ready in season and out of season; reprove, rebuke, and exhort, with complete patience and teaching. </a:t>
            </a:r>
            <a:endParaRPr lang="en-US" dirty="0"/>
          </a:p>
        </p:txBody>
      </p:sp>
    </p:spTree>
    <p:extLst>
      <p:ext uri="{BB962C8B-B14F-4D97-AF65-F5344CB8AC3E}">
        <p14:creationId xmlns:p14="http://schemas.microsoft.com/office/powerpoint/2010/main" val="5125075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5</a:t>
            </a:r>
            <a:endParaRPr lang="en-US" dirty="0"/>
          </a:p>
        </p:txBody>
      </p:sp>
      <p:sp>
        <p:nvSpPr>
          <p:cNvPr id="3" name="Content Placeholder 2"/>
          <p:cNvSpPr>
            <a:spLocks noGrp="1"/>
          </p:cNvSpPr>
          <p:nvPr>
            <p:ph idx="1"/>
          </p:nvPr>
        </p:nvSpPr>
        <p:spPr>
          <a:xfrm>
            <a:off x="457200" y="1317624"/>
            <a:ext cx="5802086" cy="5381625"/>
          </a:xfrm>
        </p:spPr>
        <p:txBody>
          <a:bodyPr/>
          <a:lstStyle/>
          <a:p>
            <a:r>
              <a:rPr lang="en-US" sz="2800" u="sng" dirty="0" smtClean="0"/>
              <a:t>“Exhort”</a:t>
            </a:r>
          </a:p>
          <a:p>
            <a:pPr marL="571500" indent="-571500">
              <a:buFont typeface="Arial"/>
              <a:buChar char="•"/>
            </a:pPr>
            <a:r>
              <a:rPr lang="en-US" sz="2800" dirty="0" err="1" smtClean="0">
                <a:latin typeface="TekniaGreek" panose="02000503060000020004" pitchFamily="2" charset="0"/>
              </a:rPr>
              <a:t>parakalevw</a:t>
            </a:r>
            <a:r>
              <a:rPr lang="en-US" sz="2800" dirty="0" smtClean="0">
                <a:latin typeface="TekniaGreek" panose="02000503060000020004" pitchFamily="2" charset="0"/>
              </a:rPr>
              <a:t>-</a:t>
            </a:r>
            <a:r>
              <a:rPr lang="en-US" sz="2800" dirty="0" smtClean="0"/>
              <a:t> To comfort or encourage</a:t>
            </a:r>
          </a:p>
          <a:p>
            <a:pPr marL="571500" indent="-571500">
              <a:buFont typeface="Arial"/>
              <a:buChar char="•"/>
            </a:pPr>
            <a:r>
              <a:rPr lang="en-US" sz="2800" dirty="0" smtClean="0"/>
              <a:t>We must display both conviction and compassion</a:t>
            </a:r>
          </a:p>
          <a:p>
            <a:pPr lvl="1"/>
            <a:r>
              <a:rPr lang="en-US" sz="2400" dirty="0" smtClean="0"/>
              <a:t>Conviction without compassion is often offensive</a:t>
            </a:r>
          </a:p>
          <a:p>
            <a:pPr lvl="1"/>
            <a:r>
              <a:rPr lang="en-US" sz="2400" dirty="0" smtClean="0"/>
              <a:t>Compassion without conviction is misleading</a:t>
            </a:r>
          </a:p>
          <a:p>
            <a:pPr marL="571500" lvl="1"/>
            <a:r>
              <a:rPr lang="en-US" sz="2800" dirty="0" smtClean="0"/>
              <a:t>Our job is to win others to the truth with compassion</a:t>
            </a:r>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3841119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6</a:t>
            </a:r>
            <a:endParaRPr lang="en-US" dirty="0"/>
          </a:p>
        </p:txBody>
      </p:sp>
      <p:sp>
        <p:nvSpPr>
          <p:cNvPr id="3" name="Content Placeholder 2"/>
          <p:cNvSpPr>
            <a:spLocks noGrp="1"/>
          </p:cNvSpPr>
          <p:nvPr>
            <p:ph idx="1"/>
          </p:nvPr>
        </p:nvSpPr>
        <p:spPr>
          <a:xfrm>
            <a:off x="457200" y="1317624"/>
            <a:ext cx="5802086" cy="5381625"/>
          </a:xfrm>
        </p:spPr>
        <p:txBody>
          <a:bodyPr anchor="t" anchorCtr="0"/>
          <a:lstStyle/>
          <a:p>
            <a:r>
              <a:rPr lang="en-US" sz="2800" u="sng" dirty="0" smtClean="0"/>
              <a:t>“With the right attitude”</a:t>
            </a:r>
          </a:p>
          <a:p>
            <a:pPr marL="571500" indent="-571500">
              <a:buFont typeface="Arial"/>
              <a:buChar char="•"/>
            </a:pPr>
            <a:r>
              <a:rPr lang="en-US" sz="2800" dirty="0" smtClean="0"/>
              <a:t>We must be careful not to make wrong assumption about people</a:t>
            </a:r>
          </a:p>
          <a:p>
            <a:pPr lvl="1"/>
            <a:r>
              <a:rPr lang="en-US" sz="2400" dirty="0" smtClean="0"/>
              <a:t>Doctrine is not uniform in any denomination</a:t>
            </a:r>
          </a:p>
          <a:p>
            <a:pPr lvl="1"/>
            <a:r>
              <a:rPr lang="en-US" sz="2400" dirty="0" smtClean="0"/>
              <a:t>People are not uniform in any denomination</a:t>
            </a:r>
          </a:p>
          <a:p>
            <a:pPr lvl="1"/>
            <a:r>
              <a:rPr lang="en-US" sz="2400" dirty="0" smtClean="0"/>
              <a:t>Truth should be discussed, not denominations</a:t>
            </a:r>
          </a:p>
          <a:p>
            <a:pPr lvl="1"/>
            <a:r>
              <a:rPr lang="en-US" sz="2400" dirty="0" smtClean="0"/>
              <a:t>Treat others how you would want to be treated</a:t>
            </a:r>
            <a:endParaRPr lang="en-US" sz="2800" dirty="0" smtClean="0"/>
          </a:p>
          <a:p>
            <a:pPr marL="571500" indent="-571500">
              <a:buFont typeface="Arial"/>
              <a:buChar char="•"/>
            </a:pPr>
            <a:endParaRPr lang="en-US" sz="2800" dirty="0" smtClean="0"/>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24670428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6</a:t>
            </a:r>
            <a:endParaRPr lang="en-US" dirty="0"/>
          </a:p>
        </p:txBody>
      </p:sp>
      <p:sp>
        <p:nvSpPr>
          <p:cNvPr id="3" name="Content Placeholder 2"/>
          <p:cNvSpPr>
            <a:spLocks noGrp="1"/>
          </p:cNvSpPr>
          <p:nvPr>
            <p:ph idx="1"/>
          </p:nvPr>
        </p:nvSpPr>
        <p:spPr>
          <a:xfrm>
            <a:off x="457200" y="1317624"/>
            <a:ext cx="5802086" cy="5381625"/>
          </a:xfrm>
        </p:spPr>
        <p:txBody>
          <a:bodyPr anchor="t" anchorCtr="0"/>
          <a:lstStyle/>
          <a:p>
            <a:r>
              <a:rPr lang="en-US" sz="2800" u="sng" dirty="0" smtClean="0"/>
              <a:t>“With the right attitude”</a:t>
            </a:r>
          </a:p>
          <a:p>
            <a:pPr marL="571500" indent="-571500">
              <a:buFont typeface="Arial"/>
              <a:buChar char="•"/>
            </a:pPr>
            <a:r>
              <a:rPr lang="en-US" sz="2800" dirty="0" smtClean="0"/>
              <a:t>We must be careful not to make wrong assumption about people</a:t>
            </a:r>
          </a:p>
          <a:p>
            <a:pPr marL="571500" indent="-571500">
              <a:buFont typeface="Arial"/>
              <a:buChar char="•"/>
            </a:pPr>
            <a:r>
              <a:rPr lang="en-US" sz="2800" dirty="0" smtClean="0"/>
              <a:t>Every idea, even the wrong idea, has merit and history</a:t>
            </a:r>
          </a:p>
          <a:p>
            <a:pPr lvl="1"/>
            <a:r>
              <a:rPr lang="en-US" sz="2400" dirty="0" smtClean="0"/>
              <a:t>We should seek to understand each idea </a:t>
            </a:r>
          </a:p>
          <a:p>
            <a:pPr lvl="1"/>
            <a:r>
              <a:rPr lang="en-US" sz="2400" dirty="0" smtClean="0"/>
              <a:t>We should understand the history behind each idea</a:t>
            </a:r>
          </a:p>
          <a:p>
            <a:pPr lvl="1"/>
            <a:r>
              <a:rPr lang="en-US" sz="2400" dirty="0" smtClean="0"/>
              <a:t>We should not automatically dismiss ideas but always </a:t>
            </a:r>
            <a:r>
              <a:rPr lang="en-US" sz="2400" b="1" dirty="0" smtClean="0"/>
              <a:t>compare them to Scripture</a:t>
            </a:r>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20887019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6</a:t>
            </a:r>
            <a:endParaRPr lang="en-US" dirty="0"/>
          </a:p>
        </p:txBody>
      </p:sp>
      <p:sp>
        <p:nvSpPr>
          <p:cNvPr id="3" name="Content Placeholder 2"/>
          <p:cNvSpPr>
            <a:spLocks noGrp="1"/>
          </p:cNvSpPr>
          <p:nvPr>
            <p:ph idx="1"/>
          </p:nvPr>
        </p:nvSpPr>
        <p:spPr>
          <a:xfrm>
            <a:off x="457200" y="1317624"/>
            <a:ext cx="5802086" cy="5381625"/>
          </a:xfrm>
        </p:spPr>
        <p:txBody>
          <a:bodyPr anchor="t" anchorCtr="0"/>
          <a:lstStyle/>
          <a:p>
            <a:r>
              <a:rPr lang="en-US" sz="2800" u="sng" dirty="0" smtClean="0"/>
              <a:t>“With the right attitude”</a:t>
            </a:r>
          </a:p>
          <a:p>
            <a:pPr marL="571500" indent="-571500">
              <a:buFont typeface="Arial"/>
              <a:buChar char="•"/>
            </a:pPr>
            <a:r>
              <a:rPr lang="en-US" sz="2800" dirty="0" smtClean="0"/>
              <a:t>We must be careful not to make wrong assumption about people</a:t>
            </a:r>
          </a:p>
          <a:p>
            <a:pPr marL="571500" indent="-571500">
              <a:buFont typeface="Arial"/>
              <a:buChar char="•"/>
            </a:pPr>
            <a:r>
              <a:rPr lang="en-US" sz="2800" dirty="0" smtClean="0"/>
              <a:t>Every idea, even the wrong ideas, have merit and history</a:t>
            </a:r>
          </a:p>
          <a:p>
            <a:pPr marL="571500" indent="-571500">
              <a:buFont typeface="Arial"/>
              <a:buChar char="•"/>
            </a:pPr>
            <a:r>
              <a:rPr lang="en-US" sz="2800" dirty="0" smtClean="0"/>
              <a:t>Remember the “end goal”</a:t>
            </a:r>
          </a:p>
          <a:p>
            <a:pPr lvl="1"/>
            <a:r>
              <a:rPr lang="en-US" sz="2400" dirty="0" smtClean="0"/>
              <a:t>Teaching lost souls how to become saved souls</a:t>
            </a:r>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5794005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8317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ldly_Preach_The_Gospel_std_c_n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198530"/>
            <a:ext cx="8229600" cy="5366546"/>
          </a:xfrm>
        </p:spPr>
        <p:txBody>
          <a:bodyPr>
            <a:noAutofit/>
          </a:bodyPr>
          <a:lstStyle/>
          <a:p>
            <a:pPr marL="0" indent="0">
              <a:buNone/>
            </a:pPr>
            <a:r>
              <a:rPr lang="en-US" sz="3600" dirty="0">
                <a:solidFill>
                  <a:srgbClr val="FFFFFF"/>
                </a:solidFill>
                <a:latin typeface="Narkisim" panose="020E0502050101010101" pitchFamily="34" charset="-79"/>
                <a:cs typeface="Narkisim" panose="020E0502050101010101" pitchFamily="34" charset="-79"/>
              </a:rPr>
              <a:t>For the time is coming when people will not endure sound </a:t>
            </a:r>
            <a:r>
              <a:rPr lang="en-US" sz="3600" dirty="0" smtClean="0">
                <a:solidFill>
                  <a:srgbClr val="FFFFFF"/>
                </a:solidFill>
                <a:latin typeface="Narkisim" panose="020E0502050101010101" pitchFamily="34" charset="-79"/>
                <a:cs typeface="Narkisim" panose="020E0502050101010101" pitchFamily="34" charset="-79"/>
              </a:rPr>
              <a:t>teaching, but having itching ears they will accumulate for themselves teachers to suit their own passions, and will turn away from listening to the truth and wander off into myths. As for you, always be sober-minded, endure suffering, do the work of an evangelist, fulfill your ministry.</a:t>
            </a:r>
            <a:endParaRPr lang="en-US" sz="3600" dirty="0">
              <a:solidFill>
                <a:srgbClr val="FFFFFF"/>
              </a:solidFill>
              <a:latin typeface="Narkisim" panose="020E0502050101010101" pitchFamily="34" charset="-79"/>
              <a:cs typeface="Narkisim" panose="020E0502050101010101" pitchFamily="34" charset="-79"/>
            </a:endParaRPr>
          </a:p>
        </p:txBody>
      </p:sp>
      <p:sp>
        <p:nvSpPr>
          <p:cNvPr id="5" name="TextBox 4"/>
          <p:cNvSpPr txBox="1"/>
          <p:nvPr/>
        </p:nvSpPr>
        <p:spPr>
          <a:xfrm>
            <a:off x="5243804" y="5918745"/>
            <a:ext cx="3442996" cy="646331"/>
          </a:xfrm>
          <a:prstGeom prst="rect">
            <a:avLst/>
          </a:prstGeom>
          <a:noFill/>
        </p:spPr>
        <p:txBody>
          <a:bodyPr wrap="square" rtlCol="0">
            <a:spAutoFit/>
          </a:bodyPr>
          <a:lstStyle/>
          <a:p>
            <a:r>
              <a:rPr lang="en-US" sz="3600" dirty="0" smtClean="0">
                <a:solidFill>
                  <a:srgbClr val="FFFFFF"/>
                </a:solidFill>
                <a:latin typeface="Harvest" pitchFamily="2" charset="0"/>
                <a:cs typeface="Arial Narrow"/>
              </a:rPr>
              <a:t>2 TIMOTHY 4.1-5</a:t>
            </a:r>
            <a:endParaRPr lang="en-US" sz="3600" dirty="0">
              <a:solidFill>
                <a:srgbClr val="FFFFFF"/>
              </a:solidFill>
              <a:latin typeface="Harvest" pitchFamily="2" charset="0"/>
              <a:cs typeface="Arial Narrow"/>
            </a:endParaRPr>
          </a:p>
        </p:txBody>
      </p:sp>
    </p:spTree>
    <p:extLst>
      <p:ext uri="{BB962C8B-B14F-4D97-AF65-F5344CB8AC3E}">
        <p14:creationId xmlns:p14="http://schemas.microsoft.com/office/powerpoint/2010/main" val="29457899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2105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1699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Slide Invite.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603489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ldly_Preach_The_Gospel_std_c_n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198530"/>
            <a:ext cx="8229600" cy="5366546"/>
          </a:xfrm>
        </p:spPr>
        <p:txBody>
          <a:bodyPr>
            <a:noAutofit/>
          </a:bodyPr>
          <a:lstStyle/>
          <a:p>
            <a:pPr marL="0" indent="0">
              <a:buNone/>
            </a:pPr>
            <a:r>
              <a:rPr lang="en-US" sz="3600" dirty="0" smtClean="0">
                <a:solidFill>
                  <a:srgbClr val="FFFFFF"/>
                </a:solidFill>
                <a:latin typeface="Narkisim" panose="020E0502050101010101" pitchFamily="34" charset="-79"/>
                <a:cs typeface="Narkisim" panose="020E0502050101010101" pitchFamily="34" charset="-79"/>
              </a:rPr>
              <a:t>I charge you in the presence of God and of Christ Jesus, who is to judge the living and the dead, and by his appearing and his kingdom: </a:t>
            </a:r>
            <a:r>
              <a:rPr lang="en-US" sz="3600" dirty="0">
                <a:solidFill>
                  <a:srgbClr val="FFFFFF"/>
                </a:solidFill>
                <a:latin typeface="Narkisim" panose="020E0502050101010101" pitchFamily="34" charset="-79"/>
                <a:cs typeface="Narkisim" panose="020E0502050101010101" pitchFamily="34" charset="-79"/>
              </a:rPr>
              <a:t>preach the word; be ready in season and out of season; reprove, rebuke, and exhort, with complete patience and teaching. </a:t>
            </a:r>
          </a:p>
          <a:p>
            <a:pPr marL="0" indent="0">
              <a:buNone/>
            </a:pPr>
            <a:endParaRPr lang="en-US" sz="3600" dirty="0">
              <a:solidFill>
                <a:srgbClr val="FFFFFF"/>
              </a:solidFill>
              <a:latin typeface="Narkisim" panose="020E0502050101010101" pitchFamily="34" charset="-79"/>
              <a:cs typeface="Narkisim" panose="020E0502050101010101" pitchFamily="34" charset="-79"/>
            </a:endParaRPr>
          </a:p>
        </p:txBody>
      </p:sp>
      <p:sp>
        <p:nvSpPr>
          <p:cNvPr id="8" name="TextBox 7"/>
          <p:cNvSpPr txBox="1"/>
          <p:nvPr/>
        </p:nvSpPr>
        <p:spPr>
          <a:xfrm>
            <a:off x="5234472" y="5918745"/>
            <a:ext cx="3452327" cy="646331"/>
          </a:xfrm>
          <a:prstGeom prst="rect">
            <a:avLst/>
          </a:prstGeom>
          <a:noFill/>
        </p:spPr>
        <p:txBody>
          <a:bodyPr wrap="square" rtlCol="0">
            <a:spAutoFit/>
          </a:bodyPr>
          <a:lstStyle/>
          <a:p>
            <a:r>
              <a:rPr lang="en-US" sz="3600" dirty="0" smtClean="0">
                <a:solidFill>
                  <a:srgbClr val="FFFFFF"/>
                </a:solidFill>
                <a:latin typeface="Harvest" pitchFamily="2" charset="0"/>
                <a:cs typeface="Arial Narrow"/>
              </a:rPr>
              <a:t>2 TIMOTHY 4.1-5</a:t>
            </a:r>
            <a:endParaRPr lang="en-US" sz="3600" dirty="0">
              <a:solidFill>
                <a:srgbClr val="FFFFFF"/>
              </a:solidFill>
              <a:latin typeface="Harvest" pitchFamily="2" charset="0"/>
              <a:cs typeface="Arial Narrow"/>
            </a:endParaRPr>
          </a:p>
        </p:txBody>
      </p:sp>
    </p:spTree>
    <p:extLst>
      <p:ext uri="{BB962C8B-B14F-4D97-AF65-F5344CB8AC3E}">
        <p14:creationId xmlns:p14="http://schemas.microsoft.com/office/powerpoint/2010/main" val="285922841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1</a:t>
            </a:r>
            <a:endParaRPr lang="en-US" dirty="0"/>
          </a:p>
        </p:txBody>
      </p:sp>
      <p:sp>
        <p:nvSpPr>
          <p:cNvPr id="3" name="Content Placeholder 2"/>
          <p:cNvSpPr>
            <a:spLocks noGrp="1"/>
          </p:cNvSpPr>
          <p:nvPr>
            <p:ph idx="1"/>
          </p:nvPr>
        </p:nvSpPr>
        <p:spPr/>
        <p:txBody>
          <a:bodyPr/>
          <a:lstStyle/>
          <a:p>
            <a:r>
              <a:rPr lang="en-US" sz="4000" u="sng" dirty="0" smtClean="0"/>
              <a:t>“Preach the Word”</a:t>
            </a:r>
          </a:p>
          <a:p>
            <a:pPr marL="571500" indent="-571500">
              <a:buFont typeface="Arial"/>
              <a:buChar char="•"/>
            </a:pPr>
            <a:r>
              <a:rPr lang="en-US" sz="4000" dirty="0" smtClean="0"/>
              <a:t>Truth sets people free</a:t>
            </a:r>
          </a:p>
          <a:p>
            <a:pPr marL="1141413" lvl="1" indent="-685800"/>
            <a:r>
              <a:rPr lang="en-US" sz="3600" dirty="0" smtClean="0"/>
              <a:t>Our opinions don’t</a:t>
            </a:r>
          </a:p>
          <a:p>
            <a:pPr marL="1141413" lvl="1" indent="-685800"/>
            <a:r>
              <a:rPr lang="en-US" sz="3600" dirty="0" smtClean="0"/>
              <a:t>Our traditions don</a:t>
            </a:r>
            <a:r>
              <a:rPr lang="fr-FR" sz="3600" dirty="0" smtClean="0"/>
              <a:t>’</a:t>
            </a:r>
            <a:r>
              <a:rPr lang="en-US" sz="3600" dirty="0" smtClean="0"/>
              <a:t>t</a:t>
            </a:r>
          </a:p>
          <a:p>
            <a:pPr marL="1141413" lvl="1" indent="-685800"/>
            <a:r>
              <a:rPr lang="en-US" sz="3600" dirty="0" smtClean="0"/>
              <a:t>Our examples don’t</a:t>
            </a:r>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36214203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2</a:t>
            </a:r>
            <a:endParaRPr lang="en-US" dirty="0"/>
          </a:p>
        </p:txBody>
      </p:sp>
      <p:sp>
        <p:nvSpPr>
          <p:cNvPr id="3" name="Content Placeholder 2"/>
          <p:cNvSpPr>
            <a:spLocks noGrp="1"/>
          </p:cNvSpPr>
          <p:nvPr>
            <p:ph idx="1"/>
          </p:nvPr>
        </p:nvSpPr>
        <p:spPr>
          <a:xfrm>
            <a:off x="457200" y="1317624"/>
            <a:ext cx="5802086" cy="5381625"/>
          </a:xfrm>
        </p:spPr>
        <p:txBody>
          <a:bodyPr/>
          <a:lstStyle/>
          <a:p>
            <a:r>
              <a:rPr lang="en-US" sz="4000" u="sng" dirty="0" smtClean="0"/>
              <a:t>“Be Ready at All Times”</a:t>
            </a:r>
          </a:p>
          <a:p>
            <a:pPr marL="571500" indent="-571500">
              <a:buFont typeface="Arial"/>
              <a:buChar char="•"/>
            </a:pPr>
            <a:r>
              <a:rPr lang="en-US" sz="4000" dirty="0" smtClean="0"/>
              <a:t>Teaching others is rarely convenient</a:t>
            </a:r>
          </a:p>
          <a:p>
            <a:pPr marL="571500" indent="-571500">
              <a:buFont typeface="Arial"/>
              <a:buChar char="•"/>
            </a:pPr>
            <a:r>
              <a:rPr lang="en-US" sz="4000" dirty="0" smtClean="0"/>
              <a:t>Not </a:t>
            </a:r>
            <a:r>
              <a:rPr lang="en-US" sz="4000" dirty="0"/>
              <a:t>everyone </a:t>
            </a:r>
            <a:r>
              <a:rPr lang="en-US" sz="4000" dirty="0" smtClean="0"/>
              <a:t>is ready</a:t>
            </a:r>
          </a:p>
          <a:p>
            <a:pPr marL="1600200" lvl="1"/>
            <a:r>
              <a:rPr lang="en-US" sz="3600" dirty="0" smtClean="0"/>
              <a:t>For the Gospel</a:t>
            </a:r>
          </a:p>
          <a:p>
            <a:pPr marL="1600200" lvl="1"/>
            <a:r>
              <a:rPr lang="en-US" sz="3600" dirty="0" smtClean="0"/>
              <a:t>For Jesus</a:t>
            </a:r>
          </a:p>
          <a:p>
            <a:pPr marL="1600200" lvl="1"/>
            <a:r>
              <a:rPr lang="en-US" sz="3600" dirty="0" smtClean="0"/>
              <a:t>For sacrifice</a:t>
            </a:r>
            <a:endParaRPr lang="en-US" dirty="0"/>
          </a:p>
          <a:p>
            <a:pPr marL="571500" lvl="1"/>
            <a:r>
              <a:rPr lang="en-US" sz="4000" dirty="0" smtClean="0"/>
              <a:t>Soil must be prepared</a:t>
            </a:r>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37981814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Lesson 3</a:t>
            </a:r>
            <a:endParaRPr lang="en-US" dirty="0"/>
          </a:p>
        </p:txBody>
      </p:sp>
      <p:sp>
        <p:nvSpPr>
          <p:cNvPr id="3" name="Content Placeholder 2"/>
          <p:cNvSpPr>
            <a:spLocks noGrp="1"/>
          </p:cNvSpPr>
          <p:nvPr>
            <p:ph idx="1"/>
          </p:nvPr>
        </p:nvSpPr>
        <p:spPr>
          <a:xfrm>
            <a:off x="457200" y="1317624"/>
            <a:ext cx="5802086" cy="5381625"/>
          </a:xfrm>
        </p:spPr>
        <p:txBody>
          <a:bodyPr/>
          <a:lstStyle/>
          <a:p>
            <a:r>
              <a:rPr lang="en-US" sz="2800" u="sng" dirty="0" smtClean="0"/>
              <a:t>“Reprove”</a:t>
            </a:r>
          </a:p>
          <a:p>
            <a:pPr marL="571500" indent="-571500">
              <a:buFont typeface="Arial"/>
              <a:buChar char="•"/>
            </a:pPr>
            <a:r>
              <a:rPr lang="en-US" sz="2800" dirty="0" err="1" smtClean="0">
                <a:latin typeface="TekniaGreek" panose="02000503060000020004" pitchFamily="2" charset="0"/>
              </a:rPr>
              <a:t>ejlevgcw</a:t>
            </a:r>
            <a:r>
              <a:rPr lang="en-US" sz="2800" dirty="0" smtClean="0"/>
              <a:t> - To convict, convince, reprove</a:t>
            </a:r>
          </a:p>
          <a:p>
            <a:pPr marL="571500" indent="-571500">
              <a:buFont typeface="Arial"/>
              <a:buChar char="•"/>
            </a:pPr>
            <a:r>
              <a:rPr lang="en-US" sz="2800" dirty="0" smtClean="0"/>
              <a:t>Our job is to convince others of their needs</a:t>
            </a:r>
          </a:p>
          <a:p>
            <a:pPr marL="1076325" lvl="1"/>
            <a:r>
              <a:rPr lang="en-US" sz="2400" dirty="0" smtClean="0"/>
              <a:t>This does not mean we convince them of what we want</a:t>
            </a:r>
          </a:p>
          <a:p>
            <a:pPr marL="571500" lvl="1"/>
            <a:r>
              <a:rPr lang="en-US" sz="2800" dirty="0" smtClean="0"/>
              <a:t>Some have trouble seeing the difference between truth and error</a:t>
            </a:r>
            <a:endParaRPr lang="en-US" sz="2800" dirty="0"/>
          </a:p>
          <a:p>
            <a:pPr marL="1028700" lvl="2"/>
            <a:r>
              <a:rPr lang="en-US" sz="2400" dirty="0" smtClean="0"/>
              <a:t>The details matter! </a:t>
            </a:r>
          </a:p>
        </p:txBody>
      </p:sp>
      <p:sp>
        <p:nvSpPr>
          <p:cNvPr id="5" name="Content Placeholder 3"/>
          <p:cNvSpPr txBox="1">
            <a:spLocks/>
          </p:cNvSpPr>
          <p:nvPr/>
        </p:nvSpPr>
        <p:spPr>
          <a:xfrm>
            <a:off x="6422570" y="1090340"/>
            <a:ext cx="2721429" cy="5767659"/>
          </a:xfrm>
          <a:prstGeom prst="rect">
            <a:avLst/>
          </a:prstGeom>
          <a:solidFill>
            <a:srgbClr val="C4BD97"/>
          </a:solidFill>
          <a:ln>
            <a:noFill/>
          </a:ln>
        </p:spPr>
        <p:txBody>
          <a:bodyPr>
            <a:noAutofit/>
          </a:bodyPr>
          <a:lstStyle>
            <a:lvl1pPr marL="0" indent="0" algn="l" defTabSz="457200" rtl="0" eaLnBrk="1" latinLnBrk="0" hangingPunct="1">
              <a:spcBef>
                <a:spcPct val="20000"/>
              </a:spcBef>
              <a:buFont typeface="Arial"/>
              <a:buNone/>
              <a:defRPr sz="3200" kern="1200" spc="-15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3400" dirty="0" smtClean="0"/>
              <a:t>preach the word; be ready in season and out of season; reprove, rebuke, and exhort, with complete patience and teaching. </a:t>
            </a:r>
            <a:endParaRPr lang="en-US" sz="3400" dirty="0"/>
          </a:p>
        </p:txBody>
      </p:sp>
    </p:spTree>
    <p:extLst>
      <p:ext uri="{BB962C8B-B14F-4D97-AF65-F5344CB8AC3E}">
        <p14:creationId xmlns:p14="http://schemas.microsoft.com/office/powerpoint/2010/main" val="6156680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3333</TotalTime>
  <Words>741</Words>
  <Application>Microsoft Office PowerPoint</Application>
  <PresentationFormat>On-screen Show (4:3)</PresentationFormat>
  <Paragraphs>69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Harvest</vt:lpstr>
      <vt:lpstr>Narkisim</vt:lpstr>
      <vt:lpstr>TekniaGreek</vt:lpstr>
      <vt:lpstr>Office Theme</vt:lpstr>
      <vt:lpstr>PowerPoint Presentation</vt:lpstr>
      <vt:lpstr>PowerPoint Presentation</vt:lpstr>
      <vt:lpstr>PowerPoint Presentation</vt:lpstr>
      <vt:lpstr>PowerPoint Presentation</vt:lpstr>
      <vt:lpstr>PowerPoint Presentation</vt:lpstr>
      <vt:lpstr>PowerPoint Presentation</vt:lpstr>
      <vt:lpstr>Lesson 1</vt:lpstr>
      <vt:lpstr>Lesson 2</vt:lpstr>
      <vt:lpstr>Lesson 3</vt:lpstr>
      <vt:lpstr>Lesson 4</vt:lpstr>
      <vt:lpstr>Lesson 5</vt:lpstr>
      <vt:lpstr>Lesson 6</vt:lpstr>
      <vt:lpstr>Lesson 6</vt:lpstr>
      <vt:lpstr>Lesson 6</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BoothR</cp:lastModifiedBy>
  <cp:revision>26</cp:revision>
  <cp:lastPrinted>2015-07-30T16:45:27Z</cp:lastPrinted>
  <dcterms:created xsi:type="dcterms:W3CDTF">2015-07-29T04:25:22Z</dcterms:created>
  <dcterms:modified xsi:type="dcterms:W3CDTF">2015-08-01T19:21:29Z</dcterms:modified>
</cp:coreProperties>
</file>