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6"/>
  </p:handoutMasterIdLst>
  <p:sldIdLst>
    <p:sldId id="268" r:id="rId2"/>
    <p:sldId id="269" r:id="rId3"/>
    <p:sldId id="256"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7" autoAdjust="0"/>
    <p:restoredTop sz="86325" autoAdjust="0"/>
  </p:normalViewPr>
  <p:slideViewPr>
    <p:cSldViewPr snapToGrid="0" snapToObjects="1">
      <p:cViewPr varScale="1">
        <p:scale>
          <a:sx n="84" d="100"/>
          <a:sy n="84" d="100"/>
        </p:scale>
        <p:origin x="96"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0972F-8D68-5F47-A4CD-23B792CB70A9}" type="datetimeFigureOut">
              <a:rPr lang="en-US" smtClean="0"/>
              <a:t>7/2/2015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BBF890-E2B5-FF41-A877-CBE0BEBDCEA8}" type="slidenum">
              <a:rPr lang="en-US" smtClean="0"/>
              <a:t>‹#›</a:t>
            </a:fld>
            <a:endParaRPr lang="en-US"/>
          </a:p>
        </p:txBody>
      </p:sp>
    </p:spTree>
    <p:extLst>
      <p:ext uri="{BB962C8B-B14F-4D97-AF65-F5344CB8AC3E}">
        <p14:creationId xmlns:p14="http://schemas.microsoft.com/office/powerpoint/2010/main" val="18832973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eceptive tree of knowledge, the_t_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4349980"/>
            <a:ext cx="7772400" cy="9469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5296916"/>
            <a:ext cx="6400800" cy="81140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87A965F-2EA1-5F4D-B1F4-960EDE975E5F}"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3703017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A965F-2EA1-5F4D-B1F4-960EDE975E5F}"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51357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A965F-2EA1-5F4D-B1F4-960EDE975E5F}"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128324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eceptive tree of knowledge, the_c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388678" y="1600200"/>
            <a:ext cx="629812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A965F-2EA1-5F4D-B1F4-960EDE975E5F}"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3238296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deceptive tree of knowledge, the_c_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2904980"/>
            <a:ext cx="7772400" cy="854761"/>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759741"/>
            <a:ext cx="7772400" cy="64715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A965F-2EA1-5F4D-B1F4-960EDE975E5F}"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329638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A965F-2EA1-5F4D-B1F4-960EDE975E5F}" type="datetimeFigureOut">
              <a:rPr lang="en-US" smtClean="0"/>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43312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A965F-2EA1-5F4D-B1F4-960EDE975E5F}" type="datetimeFigureOut">
              <a:rPr lang="en-US" smtClean="0"/>
              <a:t>7/2/2015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74729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A965F-2EA1-5F4D-B1F4-960EDE975E5F}" type="datetimeFigureOut">
              <a:rPr lang="en-US" smtClean="0"/>
              <a:t>7/2/2015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249340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A965F-2EA1-5F4D-B1F4-960EDE975E5F}" type="datetimeFigureOut">
              <a:rPr lang="en-US" smtClean="0"/>
              <a:t>7/2/2015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380233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A965F-2EA1-5F4D-B1F4-960EDE975E5F}" type="datetimeFigureOut">
              <a:rPr lang="en-US" smtClean="0"/>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2459396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A965F-2EA1-5F4D-B1F4-960EDE975E5F}" type="datetimeFigureOut">
              <a:rPr lang="en-US" smtClean="0"/>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02E1E-9777-F243-841E-D6944BD782B5}" type="slidenum">
              <a:rPr lang="en-US" smtClean="0"/>
              <a:t>‹#›</a:t>
            </a:fld>
            <a:endParaRPr lang="en-US"/>
          </a:p>
        </p:txBody>
      </p:sp>
    </p:spTree>
    <p:extLst>
      <p:ext uri="{BB962C8B-B14F-4D97-AF65-F5344CB8AC3E}">
        <p14:creationId xmlns:p14="http://schemas.microsoft.com/office/powerpoint/2010/main" val="250663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A965F-2EA1-5F4D-B1F4-960EDE975E5F}" type="datetimeFigureOut">
              <a:rPr lang="en-US" smtClean="0"/>
              <a:t>7/2/2015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02E1E-9777-F243-841E-D6944BD782B5}" type="slidenum">
              <a:rPr lang="en-US" smtClean="0"/>
              <a:t>‹#›</a:t>
            </a:fld>
            <a:endParaRPr lang="en-US"/>
          </a:p>
        </p:txBody>
      </p:sp>
    </p:spTree>
    <p:extLst>
      <p:ext uri="{BB962C8B-B14F-4D97-AF65-F5344CB8AC3E}">
        <p14:creationId xmlns:p14="http://schemas.microsoft.com/office/powerpoint/2010/main" val="992655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618" y="5901114"/>
            <a:ext cx="7772400" cy="854761"/>
          </a:xfrm>
        </p:spPr>
        <p:txBody>
          <a:bodyPr/>
          <a:lstStyle/>
          <a:p>
            <a:pPr algn="ctr"/>
            <a:r>
              <a:rPr lang="en-US" dirty="0" smtClean="0"/>
              <a:t>James 1.13-15</a:t>
            </a:r>
            <a:endParaRPr lang="en-US" dirty="0"/>
          </a:p>
        </p:txBody>
      </p:sp>
      <p:sp>
        <p:nvSpPr>
          <p:cNvPr id="3" name="Text Placeholder 2"/>
          <p:cNvSpPr>
            <a:spLocks noGrp="1"/>
          </p:cNvSpPr>
          <p:nvPr>
            <p:ph type="body" idx="1"/>
          </p:nvPr>
        </p:nvSpPr>
        <p:spPr>
          <a:xfrm>
            <a:off x="358216" y="412512"/>
            <a:ext cx="8456063" cy="3669180"/>
          </a:xfrm>
        </p:spPr>
        <p:txBody>
          <a:bodyPr>
            <a:normAutofit/>
          </a:bodyPr>
          <a:lstStyle/>
          <a:p>
            <a:pPr algn="ctr"/>
            <a:r>
              <a:rPr lang="en-US" sz="3200" dirty="0" smtClean="0">
                <a:solidFill>
                  <a:schemeClr val="tx1"/>
                </a:solidFill>
              </a:rPr>
              <a:t>Let no one say when he is tempted, "I am being tempted by God," for God cannot be tempted with evil, and he himself tempts no one. But each person is tempted when he is lured and enticed by his own desire. Then desire when it has conceived gives birth to sin, and sin when it is fully grown brings forth death.</a:t>
            </a:r>
            <a:endParaRPr lang="en-US" sz="3200" dirty="0">
              <a:solidFill>
                <a:schemeClr val="tx1"/>
              </a:solidFill>
            </a:endParaRPr>
          </a:p>
        </p:txBody>
      </p:sp>
    </p:spTree>
    <p:extLst>
      <p:ext uri="{BB962C8B-B14F-4D97-AF65-F5344CB8AC3E}">
        <p14:creationId xmlns:p14="http://schemas.microsoft.com/office/powerpoint/2010/main" val="3317468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marL="571500" indent="-571500" algn="l">
              <a:buFont typeface="Arial"/>
              <a:buChar char="•"/>
            </a:pPr>
            <a:r>
              <a:rPr lang="en-US" sz="3200" dirty="0" smtClean="0"/>
              <a:t>Works of the flesh come from desires of the heart</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30330647"/>
              </p:ext>
            </p:extLst>
          </p:nvPr>
        </p:nvGraphicFramePr>
        <p:xfrm>
          <a:off x="2465173" y="966147"/>
          <a:ext cx="6544496" cy="5778410"/>
        </p:xfrm>
        <a:graphic>
          <a:graphicData uri="http://schemas.openxmlformats.org/drawingml/2006/table">
            <a:tbl>
              <a:tblPr bandRow="1">
                <a:tableStyleId>{0505E3EF-67EA-436B-97B2-0124C06EBD24}</a:tableStyleId>
              </a:tblPr>
              <a:tblGrid>
                <a:gridCol w="2156352"/>
                <a:gridCol w="4388144"/>
              </a:tblGrid>
              <a:tr h="1115132">
                <a:tc>
                  <a:txBody>
                    <a:bodyPr/>
                    <a:lstStyle/>
                    <a:p>
                      <a:pPr algn="ctr"/>
                      <a:r>
                        <a:rPr lang="en-US" sz="2000" dirty="0" smtClean="0"/>
                        <a:t>Immorality</a:t>
                      </a:r>
                    </a:p>
                    <a:p>
                      <a:pPr algn="ctr"/>
                      <a:r>
                        <a:rPr lang="en-US" sz="2000" dirty="0" smtClean="0"/>
                        <a:t>Impurity</a:t>
                      </a:r>
                    </a:p>
                    <a:p>
                      <a:pPr algn="ctr"/>
                      <a:r>
                        <a:rPr lang="en-US" sz="2000" dirty="0" smtClean="0"/>
                        <a:t>Sensuality</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t>A desire</a:t>
                      </a:r>
                      <a:r>
                        <a:rPr lang="en-US" sz="2000" baseline="0" dirty="0" smtClean="0"/>
                        <a:t> for sexual intimacy</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439294">
                <a:tc>
                  <a:txBody>
                    <a:bodyPr/>
                    <a:lstStyle/>
                    <a:p>
                      <a:pPr algn="ctr"/>
                      <a:r>
                        <a:rPr lang="en-US" sz="2000" dirty="0" smtClean="0"/>
                        <a:t>Idolatry</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t>A desire for worship</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439294">
                <a:tc>
                  <a:txBody>
                    <a:bodyPr/>
                    <a:lstStyle/>
                    <a:p>
                      <a:pPr algn="ctr"/>
                      <a:r>
                        <a:rPr lang="en-US" sz="2000" dirty="0" smtClean="0"/>
                        <a:t>Sorcery</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t>A desire to do great things</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1453051">
                <a:tc>
                  <a:txBody>
                    <a:bodyPr/>
                    <a:lstStyle/>
                    <a:p>
                      <a:pPr algn="ctr"/>
                      <a:r>
                        <a:rPr lang="en-US" sz="2000" dirty="0" smtClean="0"/>
                        <a:t>Enmity</a:t>
                      </a:r>
                    </a:p>
                    <a:p>
                      <a:pPr algn="ctr"/>
                      <a:r>
                        <a:rPr lang="en-US" sz="2000" dirty="0" smtClean="0"/>
                        <a:t>Strife</a:t>
                      </a:r>
                    </a:p>
                    <a:p>
                      <a:pPr algn="ctr"/>
                      <a:r>
                        <a:rPr lang="en-US" sz="2000" dirty="0" smtClean="0"/>
                        <a:t>Outbursts</a:t>
                      </a:r>
                      <a:r>
                        <a:rPr lang="en-US" sz="2000" baseline="0" dirty="0" smtClean="0"/>
                        <a:t> of anger</a:t>
                      </a:r>
                    </a:p>
                    <a:p>
                      <a:pPr algn="ctr"/>
                      <a:r>
                        <a:rPr lang="en-US" sz="2000" baseline="0" dirty="0" smtClean="0"/>
                        <a:t>Disputes</a:t>
                      </a:r>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t>A desire for justice</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777213">
                <a:tc>
                  <a:txBody>
                    <a:bodyPr/>
                    <a:lstStyle/>
                    <a:p>
                      <a:pPr algn="ctr"/>
                      <a:r>
                        <a:rPr lang="en-US" sz="2000" dirty="0" smtClean="0"/>
                        <a:t>Jealousy</a:t>
                      </a:r>
                    </a:p>
                    <a:p>
                      <a:pPr algn="ctr"/>
                      <a:r>
                        <a:rPr lang="en-US" sz="2000" dirty="0" smtClean="0"/>
                        <a:t>Envying</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t>A desire for right </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777213">
                <a:tc>
                  <a:txBody>
                    <a:bodyPr/>
                    <a:lstStyle/>
                    <a:p>
                      <a:pPr algn="ctr"/>
                      <a:r>
                        <a:rPr lang="en-US" sz="2000" dirty="0" smtClean="0"/>
                        <a:t>Dissension</a:t>
                      </a:r>
                    </a:p>
                    <a:p>
                      <a:pPr algn="ctr"/>
                      <a:r>
                        <a:rPr lang="en-US" sz="2000" dirty="0" smtClean="0"/>
                        <a:t>Factions</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t>A desire for right relationships</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777213">
                <a:tc>
                  <a:txBody>
                    <a:bodyPr/>
                    <a:lstStyle/>
                    <a:p>
                      <a:pPr algn="ctr"/>
                      <a:r>
                        <a:rPr lang="en-US" sz="2000" dirty="0" smtClean="0"/>
                        <a:t>Drunkenness</a:t>
                      </a:r>
                    </a:p>
                    <a:p>
                      <a:pPr algn="ctr"/>
                      <a:r>
                        <a:rPr lang="en-US" sz="2000" dirty="0" smtClean="0"/>
                        <a:t>Carousing</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t>A desire for escape from this world</a:t>
                      </a:r>
                      <a:endParaRPr lang="en-US" sz="20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5716812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is a Perversion of Good Things</a:t>
            </a:r>
            <a:endParaRPr lang="en-US" dirty="0"/>
          </a:p>
        </p:txBody>
      </p:sp>
      <p:sp>
        <p:nvSpPr>
          <p:cNvPr id="3" name="Content Placeholder 2"/>
          <p:cNvSpPr>
            <a:spLocks noGrp="1"/>
          </p:cNvSpPr>
          <p:nvPr>
            <p:ph idx="1"/>
          </p:nvPr>
        </p:nvSpPr>
        <p:spPr>
          <a:xfrm>
            <a:off x="2388678" y="1600200"/>
            <a:ext cx="6298122" cy="4858858"/>
          </a:xfrm>
        </p:spPr>
        <p:txBody>
          <a:bodyPr>
            <a:normAutofit fontScale="92500" lnSpcReduction="10000"/>
          </a:bodyPr>
          <a:lstStyle/>
          <a:p>
            <a:r>
              <a:rPr lang="en-US" dirty="0" smtClean="0"/>
              <a:t>Sin is only a perversion of good things God has created</a:t>
            </a:r>
          </a:p>
          <a:p>
            <a:r>
              <a:rPr lang="en-US" dirty="0" smtClean="0"/>
              <a:t>Sin is when we start fulfilling our desires:</a:t>
            </a:r>
          </a:p>
          <a:p>
            <a:pPr lvl="1"/>
            <a:r>
              <a:rPr lang="en-US" dirty="0" smtClean="0"/>
              <a:t>In excess</a:t>
            </a:r>
          </a:p>
          <a:p>
            <a:pPr lvl="1"/>
            <a:r>
              <a:rPr lang="en-US" dirty="0" smtClean="0"/>
              <a:t>Without God’s restraints</a:t>
            </a:r>
          </a:p>
          <a:p>
            <a:pPr lvl="1"/>
            <a:r>
              <a:rPr lang="en-US" dirty="0" smtClean="0"/>
              <a:t>For the wrong reasons</a:t>
            </a:r>
          </a:p>
          <a:p>
            <a:r>
              <a:rPr lang="en-US" dirty="0" smtClean="0"/>
              <a:t>We must be aware this is how the devil will tempt us (Matt 10.16; 2 </a:t>
            </a:r>
            <a:r>
              <a:rPr lang="en-US" dirty="0" err="1" smtClean="0"/>
              <a:t>Cor</a:t>
            </a:r>
            <a:r>
              <a:rPr lang="en-US" dirty="0" smtClean="0"/>
              <a:t> 2.11)</a:t>
            </a:r>
            <a:endParaRPr lang="en-US" dirty="0"/>
          </a:p>
        </p:txBody>
      </p:sp>
    </p:spTree>
    <p:extLst>
      <p:ext uri="{BB962C8B-B14F-4D97-AF65-F5344CB8AC3E}">
        <p14:creationId xmlns:p14="http://schemas.microsoft.com/office/powerpoint/2010/main" val="11543015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Garden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God created good in the Garden</a:t>
            </a:r>
          </a:p>
          <a:p>
            <a:pPr lvl="1"/>
            <a:r>
              <a:rPr lang="en-US" dirty="0" smtClean="0"/>
              <a:t>Mankind, creation and desire</a:t>
            </a:r>
          </a:p>
          <a:p>
            <a:pPr lvl="1"/>
            <a:r>
              <a:rPr lang="en-US" dirty="0" smtClean="0"/>
              <a:t>Even the tree of knowledge is called good</a:t>
            </a:r>
          </a:p>
          <a:p>
            <a:r>
              <a:rPr lang="en-US" dirty="0" smtClean="0"/>
              <a:t>Adam and Eve are in the garden learning from God (Gen 3.1-3)</a:t>
            </a:r>
          </a:p>
          <a:p>
            <a:r>
              <a:rPr lang="en-US" dirty="0" smtClean="0"/>
              <a:t>When Eve seeks to bypass God (or gain in excess), she sins</a:t>
            </a:r>
          </a:p>
          <a:p>
            <a:pPr lvl="1"/>
            <a:r>
              <a:rPr lang="en-US" dirty="0" smtClean="0"/>
              <a:t>Knowledge is not evil (Hos 4.6)</a:t>
            </a:r>
          </a:p>
          <a:p>
            <a:pPr lvl="1"/>
            <a:r>
              <a:rPr lang="en-US" dirty="0" smtClean="0"/>
              <a:t>The fruit was not evil</a:t>
            </a:r>
          </a:p>
          <a:p>
            <a:pPr lvl="1"/>
            <a:r>
              <a:rPr lang="en-US" dirty="0" smtClean="0"/>
              <a:t>Rejecting God’s way was evil</a:t>
            </a:r>
          </a:p>
        </p:txBody>
      </p:sp>
    </p:spTree>
    <p:extLst>
      <p:ext uri="{BB962C8B-B14F-4D97-AF65-F5344CB8AC3E}">
        <p14:creationId xmlns:p14="http://schemas.microsoft.com/office/powerpoint/2010/main" val="34703941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sin come from? </a:t>
            </a:r>
            <a:endParaRPr lang="en-US" dirty="0"/>
          </a:p>
        </p:txBody>
      </p:sp>
      <p:sp>
        <p:nvSpPr>
          <p:cNvPr id="3" name="Content Placeholder 2"/>
          <p:cNvSpPr>
            <a:spLocks noGrp="1"/>
          </p:cNvSpPr>
          <p:nvPr>
            <p:ph idx="1"/>
          </p:nvPr>
        </p:nvSpPr>
        <p:spPr/>
        <p:txBody>
          <a:bodyPr/>
          <a:lstStyle/>
          <a:p>
            <a:r>
              <a:rPr lang="en-US" dirty="0" smtClean="0"/>
              <a:t>God creates good things and placed restraints on good things</a:t>
            </a:r>
          </a:p>
          <a:p>
            <a:pPr lvl="1"/>
            <a:r>
              <a:rPr lang="en-US" dirty="0" smtClean="0"/>
              <a:t>Man warped those good things for selfish reasons</a:t>
            </a:r>
          </a:p>
          <a:p>
            <a:r>
              <a:rPr lang="en-US" dirty="0" smtClean="0"/>
              <a:t>We can be guilty of the same thing</a:t>
            </a:r>
          </a:p>
          <a:p>
            <a:pPr lvl="1"/>
            <a:r>
              <a:rPr lang="en-US" dirty="0" smtClean="0"/>
              <a:t>We should seek to live life God’s way</a:t>
            </a:r>
          </a:p>
          <a:p>
            <a:pPr lvl="1"/>
            <a:r>
              <a:rPr lang="en-US" dirty="0" smtClean="0"/>
              <a:t>Pursuing our own will only brings us to trouble</a:t>
            </a:r>
          </a:p>
        </p:txBody>
      </p:sp>
    </p:spTree>
    <p:extLst>
      <p:ext uri="{BB962C8B-B14F-4D97-AF65-F5344CB8AC3E}">
        <p14:creationId xmlns:p14="http://schemas.microsoft.com/office/powerpoint/2010/main" val="5540850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endParaRPr lang="en-US"/>
          </a:p>
        </p:txBody>
      </p:sp>
      <p:pic>
        <p:nvPicPr>
          <p:cNvPr id="6" name="Picture 5" descr="UNDERSTANDINGSI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35458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400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endParaRPr lang="en-US"/>
          </a:p>
        </p:txBody>
      </p:sp>
      <p:pic>
        <p:nvPicPr>
          <p:cNvPr id="6" name="Picture 5" descr="UNDERSTANDINGSI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59716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latin typeface="Avenir Light"/>
                <a:cs typeface="Avenir Light"/>
              </a:rPr>
              <a:t>Where does Sin Come From? </a:t>
            </a:r>
            <a:endParaRPr lang="en-US" dirty="0">
              <a:latin typeface="Avenir Light"/>
              <a:cs typeface="Avenir Light"/>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0472523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God create? </a:t>
            </a:r>
            <a:endParaRPr lang="en-US" dirty="0"/>
          </a:p>
        </p:txBody>
      </p:sp>
      <p:sp>
        <p:nvSpPr>
          <p:cNvPr id="3" name="Content Placeholder 2"/>
          <p:cNvSpPr>
            <a:spLocks noGrp="1"/>
          </p:cNvSpPr>
          <p:nvPr>
            <p:ph idx="1"/>
          </p:nvPr>
        </p:nvSpPr>
        <p:spPr>
          <a:xfrm>
            <a:off x="2388678" y="1292228"/>
            <a:ext cx="6298122" cy="4567359"/>
          </a:xfrm>
        </p:spPr>
        <p:txBody>
          <a:bodyPr>
            <a:normAutofit fontScale="92500" lnSpcReduction="20000"/>
          </a:bodyPr>
          <a:lstStyle/>
          <a:p>
            <a:pPr marL="1258888" indent="-1258888">
              <a:buNone/>
            </a:pPr>
            <a:r>
              <a:rPr lang="en-US" b="1" dirty="0" smtClean="0"/>
              <a:t>Day 1 </a:t>
            </a:r>
            <a:r>
              <a:rPr lang="en-US" dirty="0" smtClean="0"/>
              <a:t>– Separated Light and Darkness</a:t>
            </a:r>
          </a:p>
          <a:p>
            <a:pPr marL="1258888" indent="-1258888">
              <a:buNone/>
            </a:pPr>
            <a:r>
              <a:rPr lang="en-US" b="1" dirty="0" smtClean="0"/>
              <a:t>Day 2 </a:t>
            </a:r>
            <a:r>
              <a:rPr lang="en-US" dirty="0" smtClean="0"/>
              <a:t>– Separated Water from Sky</a:t>
            </a:r>
          </a:p>
          <a:p>
            <a:pPr marL="1258888" indent="-1258888">
              <a:buNone/>
            </a:pPr>
            <a:r>
              <a:rPr lang="en-US" b="1" dirty="0" smtClean="0"/>
              <a:t>Day 3 </a:t>
            </a:r>
            <a:r>
              <a:rPr lang="en-US" dirty="0" smtClean="0"/>
              <a:t>– Separated Water from Land and Filled the Earth with Plants</a:t>
            </a:r>
          </a:p>
          <a:p>
            <a:pPr marL="1258888" indent="-1258888">
              <a:buNone/>
            </a:pPr>
            <a:r>
              <a:rPr lang="en-US" b="1" dirty="0" smtClean="0"/>
              <a:t>Day 4 </a:t>
            </a:r>
            <a:r>
              <a:rPr lang="en-US" dirty="0" smtClean="0"/>
              <a:t>– Filled the Sky with Heavenly Bodies</a:t>
            </a:r>
          </a:p>
          <a:p>
            <a:pPr marL="1258888" indent="-1258888">
              <a:buNone/>
            </a:pPr>
            <a:r>
              <a:rPr lang="en-US" b="1" dirty="0" smtClean="0"/>
              <a:t>Day 5 </a:t>
            </a:r>
            <a:r>
              <a:rPr lang="en-US" dirty="0" smtClean="0"/>
              <a:t>– Filled the Sea with Fish and the Sky with Birds</a:t>
            </a:r>
          </a:p>
          <a:p>
            <a:pPr marL="1258888" indent="-1258888">
              <a:buNone/>
            </a:pPr>
            <a:r>
              <a:rPr lang="en-US" b="1" dirty="0" smtClean="0"/>
              <a:t>Day 6 </a:t>
            </a:r>
            <a:r>
              <a:rPr lang="en-US" dirty="0" smtClean="0"/>
              <a:t>– Filled the Land with Animals and Made Mankind</a:t>
            </a:r>
            <a:endParaRPr lang="en-US" dirty="0"/>
          </a:p>
        </p:txBody>
      </p:sp>
      <p:sp>
        <p:nvSpPr>
          <p:cNvPr id="4" name="TextBox 3"/>
          <p:cNvSpPr txBox="1"/>
          <p:nvPr/>
        </p:nvSpPr>
        <p:spPr>
          <a:xfrm>
            <a:off x="834503" y="5320835"/>
            <a:ext cx="8058366" cy="1446550"/>
          </a:xfrm>
          <a:prstGeom prst="rect">
            <a:avLst/>
          </a:prstGeom>
          <a:noFill/>
        </p:spPr>
        <p:txBody>
          <a:bodyPr wrap="none" rtlCol="0">
            <a:spAutoFit/>
          </a:bodyPr>
          <a:lstStyle/>
          <a:p>
            <a:r>
              <a:rPr lang="en-US" sz="8800" dirty="0" smtClean="0"/>
              <a:t>It was very good!</a:t>
            </a:r>
            <a:endParaRPr lang="en-US" sz="8800" dirty="0"/>
          </a:p>
        </p:txBody>
      </p:sp>
    </p:spTree>
    <p:extLst>
      <p:ext uri="{BB962C8B-B14F-4D97-AF65-F5344CB8AC3E}">
        <p14:creationId xmlns:p14="http://schemas.microsoft.com/office/powerpoint/2010/main" val="32887630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sin come from? </a:t>
            </a:r>
            <a:endParaRPr lang="en-US" dirty="0"/>
          </a:p>
        </p:txBody>
      </p:sp>
      <p:sp>
        <p:nvSpPr>
          <p:cNvPr id="3" name="Content Placeholder 2"/>
          <p:cNvSpPr>
            <a:spLocks noGrp="1"/>
          </p:cNvSpPr>
          <p:nvPr>
            <p:ph idx="1"/>
          </p:nvPr>
        </p:nvSpPr>
        <p:spPr/>
        <p:txBody>
          <a:bodyPr/>
          <a:lstStyle/>
          <a:p>
            <a:r>
              <a:rPr lang="en-US" dirty="0" smtClean="0"/>
              <a:t>Everything </a:t>
            </a:r>
            <a:r>
              <a:rPr lang="en-US" dirty="0" smtClean="0"/>
              <a:t>God made was good (Genesis 1.31)</a:t>
            </a:r>
          </a:p>
          <a:p>
            <a:r>
              <a:rPr lang="en-US" dirty="0" smtClean="0"/>
              <a:t>God </a:t>
            </a:r>
            <a:r>
              <a:rPr lang="en-US" dirty="0" smtClean="0"/>
              <a:t>made </a:t>
            </a:r>
            <a:r>
              <a:rPr lang="en-US" dirty="0" smtClean="0"/>
              <a:t>everything (Pro 16.4; </a:t>
            </a:r>
            <a:r>
              <a:rPr lang="en-US" dirty="0" err="1" smtClean="0"/>
              <a:t>Ecc</a:t>
            </a:r>
            <a:r>
              <a:rPr lang="en-US" dirty="0" smtClean="0"/>
              <a:t> 3.11; </a:t>
            </a:r>
            <a:r>
              <a:rPr lang="en-US" dirty="0" err="1" smtClean="0"/>
              <a:t>Jn</a:t>
            </a:r>
            <a:r>
              <a:rPr lang="en-US" dirty="0" smtClean="0"/>
              <a:t> 1.3; Col 1.16)</a:t>
            </a:r>
          </a:p>
          <a:p>
            <a:r>
              <a:rPr lang="en-US" dirty="0" smtClean="0"/>
              <a:t>Sin does not come from God</a:t>
            </a:r>
          </a:p>
          <a:p>
            <a:pPr lvl="1"/>
            <a:r>
              <a:rPr lang="en-US" dirty="0" smtClean="0"/>
              <a:t>Is not from Father (1 </a:t>
            </a:r>
            <a:r>
              <a:rPr lang="en-US" dirty="0" err="1" smtClean="0"/>
              <a:t>Jn</a:t>
            </a:r>
            <a:r>
              <a:rPr lang="en-US" dirty="0" smtClean="0"/>
              <a:t> 2.15-16)</a:t>
            </a:r>
          </a:p>
          <a:p>
            <a:pPr lvl="1"/>
            <a:r>
              <a:rPr lang="en-US" dirty="0" smtClean="0"/>
              <a:t>God does not tempt to sin (Jam 1.13)</a:t>
            </a:r>
          </a:p>
          <a:p>
            <a:r>
              <a:rPr lang="en-US" dirty="0" smtClean="0"/>
              <a:t>So where does sin come from? </a:t>
            </a:r>
            <a:endParaRPr lang="en-US" dirty="0"/>
          </a:p>
        </p:txBody>
      </p:sp>
    </p:spTree>
    <p:extLst>
      <p:ext uri="{BB962C8B-B14F-4D97-AF65-F5344CB8AC3E}">
        <p14:creationId xmlns:p14="http://schemas.microsoft.com/office/powerpoint/2010/main" val="33490905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sin come from?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have to define sin</a:t>
            </a:r>
          </a:p>
          <a:p>
            <a:r>
              <a:rPr lang="en-US" dirty="0" smtClean="0"/>
              <a:t>James 1.14-15</a:t>
            </a:r>
          </a:p>
          <a:p>
            <a:pPr lvl="1"/>
            <a:r>
              <a:rPr lang="en-US" dirty="0" smtClean="0"/>
              <a:t>Lust + opportunity = temptation</a:t>
            </a:r>
          </a:p>
          <a:p>
            <a:pPr lvl="1"/>
            <a:r>
              <a:rPr lang="en-US" dirty="0" smtClean="0"/>
              <a:t>Temptation + action = sin</a:t>
            </a:r>
          </a:p>
          <a:p>
            <a:pPr lvl="1"/>
            <a:r>
              <a:rPr lang="en-US" dirty="0" smtClean="0"/>
              <a:t>Sin </a:t>
            </a:r>
            <a:r>
              <a:rPr lang="en-US" dirty="0" smtClean="0">
                <a:sym typeface="Wingdings"/>
              </a:rPr>
              <a:t> death</a:t>
            </a:r>
          </a:p>
          <a:p>
            <a:r>
              <a:rPr lang="en-US" dirty="0" smtClean="0">
                <a:sym typeface="Wingdings"/>
              </a:rPr>
              <a:t>Both lust and opportunity are from God</a:t>
            </a:r>
          </a:p>
          <a:p>
            <a:pPr lvl="1"/>
            <a:r>
              <a:rPr lang="en-US" dirty="0" smtClean="0">
                <a:sym typeface="Wingdings"/>
              </a:rPr>
              <a:t>This creates free will</a:t>
            </a:r>
          </a:p>
          <a:p>
            <a:pPr lvl="1"/>
            <a:r>
              <a:rPr lang="en-US" dirty="0" smtClean="0">
                <a:sym typeface="Wingdings"/>
              </a:rPr>
              <a:t>This is true from the beginning (Gen 2.9; 3.3)</a:t>
            </a:r>
            <a:endParaRPr lang="en-US" dirty="0" smtClean="0"/>
          </a:p>
        </p:txBody>
      </p:sp>
    </p:spTree>
    <p:extLst>
      <p:ext uri="{BB962C8B-B14F-4D97-AF65-F5344CB8AC3E}">
        <p14:creationId xmlns:p14="http://schemas.microsoft.com/office/powerpoint/2010/main" val="33132958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“But lust can’t be from God?”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218536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Lust </a:t>
            </a:r>
            <a:r>
              <a:rPr lang="en-US" sz="6000" i="1" dirty="0" smtClean="0"/>
              <a:t>IS</a:t>
            </a:r>
            <a:r>
              <a:rPr lang="en-US" sz="6000" dirty="0" smtClean="0"/>
              <a:t> </a:t>
            </a:r>
            <a:r>
              <a:rPr lang="en-US" dirty="0" smtClean="0"/>
              <a:t>from God!</a:t>
            </a:r>
            <a:endParaRPr lang="en-US" dirty="0"/>
          </a:p>
        </p:txBody>
      </p:sp>
      <p:sp>
        <p:nvSpPr>
          <p:cNvPr id="3" name="Content Placeholder 2"/>
          <p:cNvSpPr>
            <a:spLocks noGrp="1"/>
          </p:cNvSpPr>
          <p:nvPr>
            <p:ph idx="1"/>
          </p:nvPr>
        </p:nvSpPr>
        <p:spPr>
          <a:xfrm>
            <a:off x="2388678" y="1600200"/>
            <a:ext cx="6298122" cy="4989125"/>
          </a:xfrm>
        </p:spPr>
        <p:txBody>
          <a:bodyPr>
            <a:normAutofit/>
          </a:bodyPr>
          <a:lstStyle/>
          <a:p>
            <a:r>
              <a:rPr lang="en-US" dirty="0" smtClean="0"/>
              <a:t>Lust by definition is just a strong desire</a:t>
            </a:r>
          </a:p>
          <a:p>
            <a:pPr lvl="1"/>
            <a:r>
              <a:rPr lang="en-US" dirty="0" smtClean="0"/>
              <a:t>We are to have a strong desire for our spouses (</a:t>
            </a:r>
            <a:r>
              <a:rPr lang="en-US" dirty="0" err="1" smtClean="0"/>
              <a:t>Heb</a:t>
            </a:r>
            <a:r>
              <a:rPr lang="en-US" dirty="0" smtClean="0"/>
              <a:t> 13.4)</a:t>
            </a:r>
          </a:p>
          <a:p>
            <a:pPr lvl="1"/>
            <a:r>
              <a:rPr lang="en-US" dirty="0" smtClean="0"/>
              <a:t>We are to have a strong desire for God (Matt 6.33)</a:t>
            </a:r>
          </a:p>
          <a:p>
            <a:pPr lvl="1"/>
            <a:r>
              <a:rPr lang="en-US" dirty="0" smtClean="0"/>
              <a:t>We are to have a strong desire for righteousness (Matt 5.6)</a:t>
            </a:r>
          </a:p>
          <a:p>
            <a:r>
              <a:rPr lang="en-US" i="1" dirty="0" smtClean="0"/>
              <a:t>God created good desires. Man perverts them into sin! </a:t>
            </a:r>
            <a:endParaRPr lang="en-US" dirty="0" smtClean="0"/>
          </a:p>
        </p:txBody>
      </p:sp>
    </p:spTree>
    <p:extLst>
      <p:ext uri="{BB962C8B-B14F-4D97-AF65-F5344CB8AC3E}">
        <p14:creationId xmlns:p14="http://schemas.microsoft.com/office/powerpoint/2010/main" val="31201676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TotalTime>
  <Words>567</Words>
  <Application>Microsoft Office PowerPoint</Application>
  <PresentationFormat>On-screen Show (4:3)</PresentationFormat>
  <Paragraphs>79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Light</vt:lpstr>
      <vt:lpstr>Calibri</vt:lpstr>
      <vt:lpstr>Wingdings</vt:lpstr>
      <vt:lpstr>Office Theme</vt:lpstr>
      <vt:lpstr>James 1.13-15</vt:lpstr>
      <vt:lpstr>PowerPoint Presentation</vt:lpstr>
      <vt:lpstr>PowerPoint Presentation</vt:lpstr>
      <vt:lpstr>Where does Sin Come From? </vt:lpstr>
      <vt:lpstr>What did God create? </vt:lpstr>
      <vt:lpstr>Where does sin come from? </vt:lpstr>
      <vt:lpstr>Where does sin come from? </vt:lpstr>
      <vt:lpstr>“But lust can’t be from God?”</vt:lpstr>
      <vt:lpstr>Lust IS from God!</vt:lpstr>
      <vt:lpstr>Works of the flesh come from desires of the heart</vt:lpstr>
      <vt:lpstr>Sin is a Perversion of Good Things</vt:lpstr>
      <vt:lpstr>In the Garden</vt:lpstr>
      <vt:lpstr>Where does sin come from?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dc:title>
  <dc:creator>Joseph Shanks</dc:creator>
  <cp:lastModifiedBy>BoothR</cp:lastModifiedBy>
  <cp:revision>12</cp:revision>
  <cp:lastPrinted>2015-07-01T18:07:23Z</cp:lastPrinted>
  <dcterms:created xsi:type="dcterms:W3CDTF">2015-07-01T16:39:25Z</dcterms:created>
  <dcterms:modified xsi:type="dcterms:W3CDTF">2015-07-02T14:14:07Z</dcterms:modified>
</cp:coreProperties>
</file>