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2" r:id="rId7"/>
    <p:sldId id="263" r:id="rId8"/>
    <p:sldId id="260"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41" autoAdjust="0"/>
    <p:restoredTop sz="94604" autoAdjust="0"/>
  </p:normalViewPr>
  <p:slideViewPr>
    <p:cSldViewPr snapToGrid="0" snapToObjects="1">
      <p:cViewPr varScale="1">
        <p:scale>
          <a:sx n="103" d="100"/>
          <a:sy n="103" d="100"/>
        </p:scale>
        <p:origin x="234" y="102"/>
      </p:cViewPr>
      <p:guideLst>
        <p:guide orient="horz" pos="2160"/>
        <p:guide pos="2880"/>
      </p:guideLst>
    </p:cSldViewPr>
  </p:slideViewPr>
  <p:outlineViewPr>
    <p:cViewPr>
      <p:scale>
        <a:sx n="33" d="100"/>
        <a:sy n="33" d="100"/>
      </p:scale>
      <p:origin x="0" y="24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31BEBC-673A-424C-A8D5-1192C8CC8FF8}"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272910891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BEBC-673A-424C-A8D5-1192C8CC8FF8}"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209536839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BEBC-673A-424C-A8D5-1192C8CC8FF8}"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162328810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31BEBC-673A-424C-A8D5-1192C8CC8FF8}"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351626877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31BEBC-673A-424C-A8D5-1192C8CC8FF8}" type="datetimeFigureOut">
              <a:rPr lang="en-US" smtClean="0"/>
              <a:t>4/19/2015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1743384276"/>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31BEBC-673A-424C-A8D5-1192C8CC8FF8}"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1222380098"/>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31BEBC-673A-424C-A8D5-1192C8CC8FF8}" type="datetimeFigureOut">
              <a:rPr lang="en-US" smtClean="0"/>
              <a:t>4/19/2015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126984799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31BEBC-673A-424C-A8D5-1192C8CC8FF8}" type="datetimeFigureOut">
              <a:rPr lang="en-US" smtClean="0"/>
              <a:t>4/19/2015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63464612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31BEBC-673A-424C-A8D5-1192C8CC8FF8}" type="datetimeFigureOut">
              <a:rPr lang="en-US" smtClean="0"/>
              <a:t>4/19/2015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133999254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BEBC-673A-424C-A8D5-1192C8CC8FF8}"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3075505137"/>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31BEBC-673A-424C-A8D5-1192C8CC8FF8}" type="datetimeFigureOut">
              <a:rPr lang="en-US" smtClean="0"/>
              <a:t>4/19/2015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59058C0-F068-5045-B668-3D0F9787D9BC}" type="slidenum">
              <a:rPr lang="en-US" smtClean="0"/>
              <a:t>‹#›</a:t>
            </a:fld>
            <a:endParaRPr lang="en-US"/>
          </a:p>
        </p:txBody>
      </p:sp>
    </p:spTree>
    <p:extLst>
      <p:ext uri="{BB962C8B-B14F-4D97-AF65-F5344CB8AC3E}">
        <p14:creationId xmlns:p14="http://schemas.microsoft.com/office/powerpoint/2010/main" val="351753068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8" name="Picture 7" descr="david_std_cb.jpg"/>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31BEBC-673A-424C-A8D5-1192C8CC8FF8}" type="datetimeFigureOut">
              <a:rPr lang="en-US" smtClean="0"/>
              <a:t>4/19/2015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9058C0-F068-5045-B668-3D0F9787D9BC}" type="slidenum">
              <a:rPr lang="en-US" smtClean="0"/>
              <a:t>‹#›</a:t>
            </a:fld>
            <a:endParaRPr lang="en-US"/>
          </a:p>
        </p:txBody>
      </p:sp>
    </p:spTree>
    <p:extLst>
      <p:ext uri="{BB962C8B-B14F-4D97-AF65-F5344CB8AC3E}">
        <p14:creationId xmlns:p14="http://schemas.microsoft.com/office/powerpoint/2010/main" val="227555101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left)">
                                      <p:cBhvr>
                                        <p:cTn id="7" dur="500"/>
                                        <p:tgtEl>
                                          <p:spTgt spid="3">
                                            <p:txEl>
                                              <p:pRg st="0" end="0"/>
                                            </p:txEl>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wipe(left)">
                                      <p:cBhvr>
                                        <p:cTn id="10" dur="500"/>
                                        <p:tgtEl>
                                          <p:spTgt spid="3">
                                            <p:txEl>
                                              <p:pRg st="1" end="1"/>
                                            </p:txEl>
                                          </p:spTgt>
                                        </p:tgtEl>
                                      </p:cBhvr>
                                    </p:animEffect>
                                  </p:childTnLst>
                                </p:cTn>
                              </p:par>
                              <p:par>
                                <p:cTn id="11" presetID="22" presetClass="entr" presetSubtype="8"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wipe(left)">
                                      <p:cBhvr>
                                        <p:cTn id="13" dur="500"/>
                                        <p:tgtEl>
                                          <p:spTgt spid="3">
                                            <p:txEl>
                                              <p:pRg st="2" end="2"/>
                                            </p:txEl>
                                          </p:spTgt>
                                        </p:tgtEl>
                                      </p:cBhvr>
                                    </p:animEffect>
                                  </p:childTnLst>
                                </p:cTn>
                              </p:par>
                              <p:par>
                                <p:cTn id="14" presetID="22" presetClass="entr" presetSubtype="8" fill="hold" grpId="0"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wipe(left)">
                                      <p:cBhvr>
                                        <p:cTn id="16" dur="500"/>
                                        <p:tgtEl>
                                          <p:spTgt spid="3">
                                            <p:txEl>
                                              <p:pRg st="3" end="3"/>
                                            </p:txEl>
                                          </p:spTgt>
                                        </p:tgtEl>
                                      </p:cBhvr>
                                    </p:animEffect>
                                  </p:childTnLst>
                                </p:cTn>
                              </p:par>
                              <p:par>
                                <p:cTn id="17" presetID="22" presetClass="entr" presetSubtype="8"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wipe(left)">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tmplLst>
          <p:tmpl lvl="1">
            <p:tnLst>
              <p:par>
                <p:cTn presetID="22" presetClass="entr" presetSubtype="8" fill="hold" nodeType="click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2">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3">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4">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 lvl="5">
            <p:tnLst>
              <p:par>
                <p:cTn presetID="22" presetClass="entr" presetSubtype="8" fill="hold" nodeType="withEffect">
                  <p:stCondLst>
                    <p:cond delay="0"/>
                  </p:stCondLst>
                  <p:childTnLst>
                    <p:set>
                      <p:cBhvr>
                        <p:cTn dur="1" fill="hold">
                          <p:stCondLst>
                            <p:cond delay="0"/>
                          </p:stCondLst>
                        </p:cTn>
                        <p:tgtEl>
                          <p:spTgt spid="3"/>
                        </p:tgtEl>
                        <p:attrNameLst>
                          <p:attrName>style.visibility</p:attrName>
                        </p:attrNameLst>
                      </p:cBhvr>
                      <p:to>
                        <p:strVal val="visible"/>
                      </p:to>
                    </p:set>
                    <p:animEffect transition="in" filter="wipe(left)">
                      <p:cBhvr>
                        <p:cTn dur="500"/>
                        <p:tgtEl>
                          <p:spTgt spid="3"/>
                        </p:tgtEl>
                      </p:cBhvr>
                    </p:animEffect>
                  </p:childTnLst>
                </p:cTn>
              </p:par>
            </p:tnLst>
          </p:tmpl>
        </p:tmplLst>
      </p:bldP>
    </p:bldLst>
  </p:timing>
  <p:txStyles>
    <p:titleStyle>
      <a:lvl1pPr algn="l" defTabSz="457200" rtl="0" eaLnBrk="1" latinLnBrk="0" hangingPunct="1">
        <a:spcBef>
          <a:spcPct val="0"/>
        </a:spcBef>
        <a:buNone/>
        <a:defRPr sz="4400" b="1" kern="1200">
          <a:solidFill>
            <a:schemeClr val="bg1"/>
          </a:solidFill>
          <a:latin typeface="Cambria"/>
          <a:ea typeface="+mj-ea"/>
          <a:cs typeface="Cambria"/>
        </a:defRPr>
      </a:lvl1pPr>
    </p:titleStyle>
    <p:bodyStyle>
      <a:lvl1pPr marL="342900" indent="-342900" algn="l" defTabSz="457200" rtl="0" eaLnBrk="1" latinLnBrk="0" hangingPunct="1">
        <a:spcBef>
          <a:spcPct val="20000"/>
        </a:spcBef>
        <a:buFont typeface="Arial"/>
        <a:buChar char="•"/>
        <a:defRPr sz="3200" b="1" kern="1200">
          <a:solidFill>
            <a:srgbClr val="FFFFFF"/>
          </a:solidFill>
          <a:latin typeface="+mn-lt"/>
          <a:ea typeface="+mn-ea"/>
          <a:cs typeface="+mn-cs"/>
        </a:defRPr>
      </a:lvl1pPr>
      <a:lvl2pPr marL="742950" indent="-285750" algn="l" defTabSz="457200" rtl="0" eaLnBrk="1" latinLnBrk="0" hangingPunct="1">
        <a:spcBef>
          <a:spcPct val="20000"/>
        </a:spcBef>
        <a:buFont typeface="Arial"/>
        <a:buChar char="–"/>
        <a:defRPr sz="2800" b="1" kern="1200">
          <a:solidFill>
            <a:srgbClr val="FFFFFF"/>
          </a:solidFill>
          <a:latin typeface="+mn-lt"/>
          <a:ea typeface="+mn-ea"/>
          <a:cs typeface="+mn-cs"/>
        </a:defRPr>
      </a:lvl2pPr>
      <a:lvl3pPr marL="1143000" indent="-228600" algn="l" defTabSz="457200" rtl="0" eaLnBrk="1" latinLnBrk="0" hangingPunct="1">
        <a:spcBef>
          <a:spcPct val="20000"/>
        </a:spcBef>
        <a:buFont typeface="Arial"/>
        <a:buChar char="•"/>
        <a:defRPr sz="2400" b="1" kern="1200">
          <a:solidFill>
            <a:srgbClr val="FFFFFF"/>
          </a:solidFill>
          <a:latin typeface="+mn-lt"/>
          <a:ea typeface="+mn-ea"/>
          <a:cs typeface="+mn-cs"/>
        </a:defRPr>
      </a:lvl3pPr>
      <a:lvl4pPr marL="1600200" indent="-228600" algn="l" defTabSz="457200" rtl="0" eaLnBrk="1" latinLnBrk="0" hangingPunct="1">
        <a:spcBef>
          <a:spcPct val="20000"/>
        </a:spcBef>
        <a:buFont typeface="Arial"/>
        <a:buChar char="–"/>
        <a:defRPr sz="2000" b="1" kern="1200">
          <a:solidFill>
            <a:srgbClr val="FFFFFF"/>
          </a:solidFill>
          <a:latin typeface="+mn-lt"/>
          <a:ea typeface="+mn-ea"/>
          <a:cs typeface="+mn-cs"/>
        </a:defRPr>
      </a:lvl4pPr>
      <a:lvl5pPr marL="2057400" indent="-228600" algn="l" defTabSz="457200" rtl="0" eaLnBrk="1" latinLnBrk="0" hangingPunct="1">
        <a:spcBef>
          <a:spcPct val="20000"/>
        </a:spcBef>
        <a:buFont typeface="Arial"/>
        <a:buChar char="»"/>
        <a:defRPr sz="2000" b="1" kern="1200">
          <a:solidFill>
            <a:srgbClr val="FFFFFF"/>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4638"/>
            <a:ext cx="8229600" cy="790764"/>
          </a:xfrm>
        </p:spPr>
        <p:txBody>
          <a:bodyPr/>
          <a:lstStyle/>
          <a:p>
            <a:r>
              <a:rPr lang="en-US" dirty="0" smtClean="0"/>
              <a:t>1 Samuel 17:25–27</a:t>
            </a:r>
            <a:endParaRPr lang="en-US" dirty="0"/>
          </a:p>
        </p:txBody>
      </p:sp>
      <p:sp>
        <p:nvSpPr>
          <p:cNvPr id="6" name="TextBox 5"/>
          <p:cNvSpPr txBox="1"/>
          <p:nvPr/>
        </p:nvSpPr>
        <p:spPr>
          <a:xfrm>
            <a:off x="457200" y="1065402"/>
            <a:ext cx="8300906" cy="5262979"/>
          </a:xfrm>
          <a:prstGeom prst="rect">
            <a:avLst/>
          </a:prstGeom>
          <a:noFill/>
        </p:spPr>
        <p:txBody>
          <a:bodyPr wrap="square" rtlCol="0">
            <a:spAutoFit/>
          </a:bodyPr>
          <a:lstStyle/>
          <a:p>
            <a:r>
              <a:rPr lang="en-US" sz="2800" b="1" baseline="30000" dirty="0">
                <a:solidFill>
                  <a:schemeClr val="bg1"/>
                </a:solidFill>
                <a:latin typeface="Cambria" panose="02040503050406030204" pitchFamily="18" charset="0"/>
              </a:rPr>
              <a:t>25 </a:t>
            </a:r>
            <a:r>
              <a:rPr lang="en-US" sz="2800" b="1" dirty="0">
                <a:solidFill>
                  <a:schemeClr val="bg1"/>
                </a:solidFill>
                <a:latin typeface="Cambria" panose="02040503050406030204" pitchFamily="18" charset="0"/>
              </a:rPr>
              <a:t>And the men of Israel said, “Have you seen this man who has come up? Surely he has come up to defy Israel. And the king will enrich the man who kills him with great riches and will give him his daughter and make his father's house free in Israel.” </a:t>
            </a:r>
            <a:r>
              <a:rPr lang="en-US" sz="2800" b="1" baseline="30000" dirty="0">
                <a:solidFill>
                  <a:schemeClr val="bg1"/>
                </a:solidFill>
                <a:latin typeface="Cambria" panose="02040503050406030204" pitchFamily="18" charset="0"/>
              </a:rPr>
              <a:t>26 </a:t>
            </a:r>
            <a:r>
              <a:rPr lang="en-US" sz="2800" b="1" dirty="0">
                <a:solidFill>
                  <a:schemeClr val="bg1"/>
                </a:solidFill>
                <a:latin typeface="Cambria" panose="02040503050406030204" pitchFamily="18" charset="0"/>
              </a:rPr>
              <a:t>And David said to the men who stood by him, “What shall be done for the man who kills this Philistine and takes away the reproach from Israel? For who is this uncircumcised Philistine, that he should defy the armies of the living God?” </a:t>
            </a:r>
            <a:r>
              <a:rPr lang="en-US" sz="2800" b="1" baseline="30000" dirty="0">
                <a:solidFill>
                  <a:schemeClr val="bg1"/>
                </a:solidFill>
                <a:latin typeface="Cambria" panose="02040503050406030204" pitchFamily="18" charset="0"/>
              </a:rPr>
              <a:t>27 </a:t>
            </a:r>
            <a:r>
              <a:rPr lang="en-US" sz="2800" b="1" dirty="0">
                <a:solidFill>
                  <a:schemeClr val="bg1"/>
                </a:solidFill>
                <a:latin typeface="Cambria" panose="02040503050406030204" pitchFamily="18" charset="0"/>
              </a:rPr>
              <a:t>And the people answered him in the same way, “So shall it be done to the man who kills him</a:t>
            </a:r>
            <a:r>
              <a:rPr lang="en-US" sz="2800" b="1" dirty="0" smtClean="0">
                <a:solidFill>
                  <a:schemeClr val="bg1"/>
                </a:solidFill>
                <a:latin typeface="Cambria" panose="02040503050406030204" pitchFamily="18" charset="0"/>
              </a:rPr>
              <a:t>.”</a:t>
            </a:r>
            <a:endParaRPr lang="en-US" sz="2800" b="1" dirty="0">
              <a:solidFill>
                <a:schemeClr val="bg1"/>
              </a:solidFill>
              <a:latin typeface="Cambria" panose="02040503050406030204" pitchFamily="18" charset="0"/>
            </a:endParaRPr>
          </a:p>
        </p:txBody>
      </p:sp>
    </p:spTree>
    <p:extLst>
      <p:ext uri="{BB962C8B-B14F-4D97-AF65-F5344CB8AC3E}">
        <p14:creationId xmlns:p14="http://schemas.microsoft.com/office/powerpoint/2010/main" val="2046239375"/>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64520610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4" name="Picture 3" descr="failed king.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Tree>
    <p:extLst>
      <p:ext uri="{BB962C8B-B14F-4D97-AF65-F5344CB8AC3E}">
        <p14:creationId xmlns:p14="http://schemas.microsoft.com/office/powerpoint/2010/main" val="3402338311"/>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Where is King Saul? </a:t>
            </a:r>
            <a:endParaRPr lang="en-US" dirty="0"/>
          </a:p>
        </p:txBody>
      </p:sp>
      <p:sp>
        <p:nvSpPr>
          <p:cNvPr id="3" name="Content Placeholder 2"/>
          <p:cNvSpPr>
            <a:spLocks noGrp="1"/>
          </p:cNvSpPr>
          <p:nvPr>
            <p:ph idx="1"/>
          </p:nvPr>
        </p:nvSpPr>
        <p:spPr/>
        <p:txBody>
          <a:bodyPr/>
          <a:lstStyle/>
          <a:p>
            <a:r>
              <a:rPr lang="en-US" dirty="0" smtClean="0"/>
              <a:t>1 Samuel 17:8, 11, 13–14</a:t>
            </a:r>
          </a:p>
          <a:p>
            <a:r>
              <a:rPr lang="en-US" dirty="0" smtClean="0"/>
              <a:t>1 Samuel 17:31–33</a:t>
            </a:r>
          </a:p>
          <a:p>
            <a:r>
              <a:rPr lang="en-US" dirty="0" smtClean="0"/>
              <a:t>After Saul appears, what does he place his trust in? </a:t>
            </a:r>
          </a:p>
          <a:p>
            <a:pPr lvl="1"/>
            <a:r>
              <a:rPr lang="en-US" dirty="0" smtClean="0"/>
              <a:t>1 Samuel 17:38–40</a:t>
            </a:r>
          </a:p>
        </p:txBody>
      </p:sp>
    </p:spTree>
    <p:extLst>
      <p:ext uri="{BB962C8B-B14F-4D97-AF65-F5344CB8AC3E}">
        <p14:creationId xmlns:p14="http://schemas.microsoft.com/office/powerpoint/2010/main" val="3137490953"/>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Saul failed to lead like a king.</a:t>
            </a:r>
            <a:endParaRPr lang="en-US" dirty="0"/>
          </a:p>
        </p:txBody>
      </p:sp>
      <p:sp>
        <p:nvSpPr>
          <p:cNvPr id="3" name="Content Placeholder 2"/>
          <p:cNvSpPr>
            <a:spLocks noGrp="1"/>
          </p:cNvSpPr>
          <p:nvPr>
            <p:ph idx="1"/>
          </p:nvPr>
        </p:nvSpPr>
        <p:spPr/>
        <p:txBody>
          <a:bodyPr/>
          <a:lstStyle/>
          <a:p>
            <a:r>
              <a:rPr lang="en-US" dirty="0" smtClean="0"/>
              <a:t>He led like the king Samuel warned the people about. </a:t>
            </a:r>
          </a:p>
          <a:p>
            <a:pPr lvl="1"/>
            <a:r>
              <a:rPr lang="en-US" dirty="0" smtClean="0"/>
              <a:t>1 Samuel 8:11–18</a:t>
            </a:r>
          </a:p>
          <a:p>
            <a:r>
              <a:rPr lang="en-US" dirty="0" smtClean="0"/>
              <a:t>1 Samuel 17:25</a:t>
            </a:r>
          </a:p>
        </p:txBody>
      </p:sp>
    </p:spTree>
    <p:extLst>
      <p:ext uri="{BB962C8B-B14F-4D97-AF65-F5344CB8AC3E}">
        <p14:creationId xmlns:p14="http://schemas.microsoft.com/office/powerpoint/2010/main" val="2109589264"/>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Saul failed to trust in God. </a:t>
            </a:r>
            <a:endParaRPr lang="en-US" dirty="0"/>
          </a:p>
        </p:txBody>
      </p:sp>
      <p:sp>
        <p:nvSpPr>
          <p:cNvPr id="3" name="Content Placeholder 2"/>
          <p:cNvSpPr>
            <a:spLocks noGrp="1"/>
          </p:cNvSpPr>
          <p:nvPr>
            <p:ph idx="1"/>
          </p:nvPr>
        </p:nvSpPr>
        <p:spPr/>
        <p:txBody>
          <a:bodyPr/>
          <a:lstStyle/>
          <a:p>
            <a:r>
              <a:rPr lang="en-US" dirty="0" smtClean="0"/>
              <a:t>Saul was the “Goliath” of Israel. </a:t>
            </a:r>
          </a:p>
          <a:p>
            <a:pPr lvl="1"/>
            <a:r>
              <a:rPr lang="en-US" dirty="0" smtClean="0"/>
              <a:t>1 Samuel 9:1–2</a:t>
            </a:r>
          </a:p>
          <a:p>
            <a:r>
              <a:rPr lang="en-US" dirty="0" smtClean="0"/>
              <a:t>But Saul hid like a coward. </a:t>
            </a:r>
          </a:p>
          <a:p>
            <a:pPr lvl="1"/>
            <a:r>
              <a:rPr lang="en-US" dirty="0" smtClean="0"/>
              <a:t>1 Samuel 17:16, 26, 38</a:t>
            </a:r>
          </a:p>
          <a:p>
            <a:r>
              <a:rPr lang="en-US" dirty="0" smtClean="0"/>
              <a:t>He had the body of a “giant” and the faith of a grasshopper.</a:t>
            </a:r>
          </a:p>
          <a:p>
            <a:pPr lvl="1"/>
            <a:r>
              <a:rPr lang="en-US" dirty="0" smtClean="0"/>
              <a:t>Numbers 13:30–33</a:t>
            </a:r>
          </a:p>
        </p:txBody>
      </p:sp>
    </p:spTree>
    <p:extLst>
      <p:ext uri="{BB962C8B-B14F-4D97-AF65-F5344CB8AC3E}">
        <p14:creationId xmlns:p14="http://schemas.microsoft.com/office/powerpoint/2010/main" val="91963241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Saul failed to see an opportunity.</a:t>
            </a:r>
            <a:endParaRPr lang="en-US" dirty="0"/>
          </a:p>
        </p:txBody>
      </p:sp>
      <p:sp>
        <p:nvSpPr>
          <p:cNvPr id="3" name="Content Placeholder 2"/>
          <p:cNvSpPr>
            <a:spLocks noGrp="1"/>
          </p:cNvSpPr>
          <p:nvPr>
            <p:ph idx="1"/>
          </p:nvPr>
        </p:nvSpPr>
        <p:spPr/>
        <p:txBody>
          <a:bodyPr/>
          <a:lstStyle/>
          <a:p>
            <a:r>
              <a:rPr lang="en-US" dirty="0" smtClean="0"/>
              <a:t>Saul had made numerous mistakes as a king.</a:t>
            </a:r>
          </a:p>
          <a:p>
            <a:pPr lvl="1"/>
            <a:r>
              <a:rPr lang="en-US" dirty="0" smtClean="0"/>
              <a:t>1 Samuel 13:11–15; 15:17–23, 28–29</a:t>
            </a:r>
          </a:p>
          <a:p>
            <a:r>
              <a:rPr lang="en-US" dirty="0" smtClean="0"/>
              <a:t>Saul had already been rejected as God’s king. </a:t>
            </a:r>
          </a:p>
          <a:p>
            <a:pPr lvl="1"/>
            <a:r>
              <a:rPr lang="en-US" dirty="0" smtClean="0"/>
              <a:t>1 Samuel 16:13–14</a:t>
            </a:r>
          </a:p>
          <a:p>
            <a:r>
              <a:rPr lang="en-US" dirty="0" smtClean="0"/>
              <a:t>But Saul could have used the battle against Goliath to prove his faith and kingship to God. </a:t>
            </a:r>
          </a:p>
          <a:p>
            <a:pPr lvl="1"/>
            <a:r>
              <a:rPr lang="en-US" dirty="0" smtClean="0"/>
              <a:t>2 Chronicles 32:24–26</a:t>
            </a:r>
            <a:endParaRPr lang="en-US" dirty="0"/>
          </a:p>
        </p:txBody>
      </p:sp>
    </p:spTree>
    <p:extLst>
      <p:ext uri="{BB962C8B-B14F-4D97-AF65-F5344CB8AC3E}">
        <p14:creationId xmlns:p14="http://schemas.microsoft.com/office/powerpoint/2010/main" val="646806690"/>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203582922"/>
      </p:ext>
    </p:extLst>
  </p:cSld>
  <p:clrMapOvr>
    <a:masterClrMapping/>
  </p:clrMapOvr>
  <mc:AlternateContent xmlns:mc="http://schemas.openxmlformats.org/markup-compatibility/2006" xmlns:p14="http://schemas.microsoft.com/office/powerpoint/2010/main">
    <mc:Choice Requires="p14">
      <p:transition spd="med" p14:dur="600">
        <p:wipe dir="r"/>
      </p:transition>
    </mc:Choice>
    <mc:Fallback xmlns="">
      <p:transition xmlns:p14="http://schemas.microsoft.com/office/powerpoint/2010/main" spd="med">
        <p:wipe dir="r"/>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25</TotalTime>
  <Words>166</Words>
  <Application>Microsoft Office PowerPoint</Application>
  <PresentationFormat>On-screen Show (4:3)</PresentationFormat>
  <Paragraphs>25</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Cambria</vt:lpstr>
      <vt:lpstr>Office Theme</vt:lpstr>
      <vt:lpstr>1 Samuel 17:25–27</vt:lpstr>
      <vt:lpstr>PowerPoint Presentation</vt:lpstr>
      <vt:lpstr>PowerPoint Presentation</vt:lpstr>
      <vt:lpstr>Where is King Saul? </vt:lpstr>
      <vt:lpstr>Saul failed to lead like a king.</vt:lpstr>
      <vt:lpstr>Saul failed to trust in God. </vt:lpstr>
      <vt:lpstr>Saul failed to see an opportunity.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TERRY  FRANCIS</dc:creator>
  <cp:lastModifiedBy>BoothR</cp:lastModifiedBy>
  <cp:revision>4</cp:revision>
  <dcterms:created xsi:type="dcterms:W3CDTF">2015-04-17T18:24:40Z</dcterms:created>
  <dcterms:modified xsi:type="dcterms:W3CDTF">2015-04-19T14:12:39Z</dcterms:modified>
</cp:coreProperties>
</file>