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9"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A544B3-3B17-4EDF-AD8A-4485C9D0F541}"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00622-1110-4C5D-A802-AB3296F4D84B}" type="slidenum">
              <a:rPr lang="en-US" smtClean="0"/>
              <a:t>‹#›</a:t>
            </a:fld>
            <a:endParaRPr lang="en-US"/>
          </a:p>
        </p:txBody>
      </p:sp>
    </p:spTree>
    <p:extLst>
      <p:ext uri="{BB962C8B-B14F-4D97-AF65-F5344CB8AC3E}">
        <p14:creationId xmlns:p14="http://schemas.microsoft.com/office/powerpoint/2010/main" val="429406057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544B3-3B17-4EDF-AD8A-4485C9D0F541}"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00622-1110-4C5D-A802-AB3296F4D84B}" type="slidenum">
              <a:rPr lang="en-US" smtClean="0"/>
              <a:t>‹#›</a:t>
            </a:fld>
            <a:endParaRPr lang="en-US"/>
          </a:p>
        </p:txBody>
      </p:sp>
    </p:spTree>
    <p:extLst>
      <p:ext uri="{BB962C8B-B14F-4D97-AF65-F5344CB8AC3E}">
        <p14:creationId xmlns:p14="http://schemas.microsoft.com/office/powerpoint/2010/main" val="259601949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544B3-3B17-4EDF-AD8A-4485C9D0F541}"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00622-1110-4C5D-A802-AB3296F4D84B}" type="slidenum">
              <a:rPr lang="en-US" smtClean="0"/>
              <a:t>‹#›</a:t>
            </a:fld>
            <a:endParaRPr lang="en-US"/>
          </a:p>
        </p:txBody>
      </p:sp>
    </p:spTree>
    <p:extLst>
      <p:ext uri="{BB962C8B-B14F-4D97-AF65-F5344CB8AC3E}">
        <p14:creationId xmlns:p14="http://schemas.microsoft.com/office/powerpoint/2010/main" val="275921799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544B3-3B17-4EDF-AD8A-4485C9D0F541}"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00622-1110-4C5D-A802-AB3296F4D84B}" type="slidenum">
              <a:rPr lang="en-US" smtClean="0"/>
              <a:t>‹#›</a:t>
            </a:fld>
            <a:endParaRPr lang="en-US"/>
          </a:p>
        </p:txBody>
      </p:sp>
    </p:spTree>
    <p:extLst>
      <p:ext uri="{BB962C8B-B14F-4D97-AF65-F5344CB8AC3E}">
        <p14:creationId xmlns:p14="http://schemas.microsoft.com/office/powerpoint/2010/main" val="90904950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A544B3-3B17-4EDF-AD8A-4485C9D0F541}"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00622-1110-4C5D-A802-AB3296F4D84B}" type="slidenum">
              <a:rPr lang="en-US" smtClean="0"/>
              <a:t>‹#›</a:t>
            </a:fld>
            <a:endParaRPr lang="en-US"/>
          </a:p>
        </p:txBody>
      </p:sp>
    </p:spTree>
    <p:extLst>
      <p:ext uri="{BB962C8B-B14F-4D97-AF65-F5344CB8AC3E}">
        <p14:creationId xmlns:p14="http://schemas.microsoft.com/office/powerpoint/2010/main" val="199423497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A544B3-3B17-4EDF-AD8A-4485C9D0F541}" type="datetimeFigureOut">
              <a:rPr lang="en-US" smtClean="0"/>
              <a:t>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00622-1110-4C5D-A802-AB3296F4D84B}" type="slidenum">
              <a:rPr lang="en-US" smtClean="0"/>
              <a:t>‹#›</a:t>
            </a:fld>
            <a:endParaRPr lang="en-US"/>
          </a:p>
        </p:txBody>
      </p:sp>
    </p:spTree>
    <p:extLst>
      <p:ext uri="{BB962C8B-B14F-4D97-AF65-F5344CB8AC3E}">
        <p14:creationId xmlns:p14="http://schemas.microsoft.com/office/powerpoint/2010/main" val="299675422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A544B3-3B17-4EDF-AD8A-4485C9D0F541}" type="datetimeFigureOut">
              <a:rPr lang="en-US" smtClean="0"/>
              <a:t>2/21/2015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E00622-1110-4C5D-A802-AB3296F4D84B}" type="slidenum">
              <a:rPr lang="en-US" smtClean="0"/>
              <a:t>‹#›</a:t>
            </a:fld>
            <a:endParaRPr lang="en-US"/>
          </a:p>
        </p:txBody>
      </p:sp>
    </p:spTree>
    <p:extLst>
      <p:ext uri="{BB962C8B-B14F-4D97-AF65-F5344CB8AC3E}">
        <p14:creationId xmlns:p14="http://schemas.microsoft.com/office/powerpoint/2010/main" val="151962583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A544B3-3B17-4EDF-AD8A-4485C9D0F541}" type="datetimeFigureOut">
              <a:rPr lang="en-US" smtClean="0"/>
              <a:t>2/21/2015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E00622-1110-4C5D-A802-AB3296F4D84B}" type="slidenum">
              <a:rPr lang="en-US" smtClean="0"/>
              <a:t>‹#›</a:t>
            </a:fld>
            <a:endParaRPr lang="en-US"/>
          </a:p>
        </p:txBody>
      </p:sp>
    </p:spTree>
    <p:extLst>
      <p:ext uri="{BB962C8B-B14F-4D97-AF65-F5344CB8AC3E}">
        <p14:creationId xmlns:p14="http://schemas.microsoft.com/office/powerpoint/2010/main" val="285241694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A544B3-3B17-4EDF-AD8A-4485C9D0F541}" type="datetimeFigureOut">
              <a:rPr lang="en-US" smtClean="0"/>
              <a:t>2/21/2015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E00622-1110-4C5D-A802-AB3296F4D84B}" type="slidenum">
              <a:rPr lang="en-US" smtClean="0"/>
              <a:t>‹#›</a:t>
            </a:fld>
            <a:endParaRPr lang="en-US"/>
          </a:p>
        </p:txBody>
      </p:sp>
    </p:spTree>
    <p:extLst>
      <p:ext uri="{BB962C8B-B14F-4D97-AF65-F5344CB8AC3E}">
        <p14:creationId xmlns:p14="http://schemas.microsoft.com/office/powerpoint/2010/main" val="23961118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544B3-3B17-4EDF-AD8A-4485C9D0F541}" type="datetimeFigureOut">
              <a:rPr lang="en-US" smtClean="0"/>
              <a:t>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00622-1110-4C5D-A802-AB3296F4D84B}" type="slidenum">
              <a:rPr lang="en-US" smtClean="0"/>
              <a:t>‹#›</a:t>
            </a:fld>
            <a:endParaRPr lang="en-US"/>
          </a:p>
        </p:txBody>
      </p:sp>
    </p:spTree>
    <p:extLst>
      <p:ext uri="{BB962C8B-B14F-4D97-AF65-F5344CB8AC3E}">
        <p14:creationId xmlns:p14="http://schemas.microsoft.com/office/powerpoint/2010/main" val="99662521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544B3-3B17-4EDF-AD8A-4485C9D0F541}" type="datetimeFigureOut">
              <a:rPr lang="en-US" smtClean="0"/>
              <a:t>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00622-1110-4C5D-A802-AB3296F4D84B}" type="slidenum">
              <a:rPr lang="en-US" smtClean="0"/>
              <a:t>‹#›</a:t>
            </a:fld>
            <a:endParaRPr lang="en-US"/>
          </a:p>
        </p:txBody>
      </p:sp>
    </p:spTree>
    <p:extLst>
      <p:ext uri="{BB962C8B-B14F-4D97-AF65-F5344CB8AC3E}">
        <p14:creationId xmlns:p14="http://schemas.microsoft.com/office/powerpoint/2010/main" val="342389621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A544B3-3B17-4EDF-AD8A-4485C9D0F541}" type="datetimeFigureOut">
              <a:rPr lang="en-US" smtClean="0"/>
              <a:t>2/21/2015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00622-1110-4C5D-A802-AB3296F4D84B}" type="slidenum">
              <a:rPr lang="en-US" smtClean="0"/>
              <a:t>‹#›</a:t>
            </a:fld>
            <a:endParaRPr lang="en-US"/>
          </a:p>
        </p:txBody>
      </p:sp>
    </p:spTree>
    <p:extLst>
      <p:ext uri="{BB962C8B-B14F-4D97-AF65-F5344CB8AC3E}">
        <p14:creationId xmlns:p14="http://schemas.microsoft.com/office/powerpoint/2010/main" val="3309913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spruceheadcommunitychurch.com/hp_wordpress/wp-content/uploads/2014/12/Broken-Chain-Website-Banner.jpg"/>
          <p:cNvPicPr>
            <a:picLocks noChangeAspect="1" noChangeArrowheads="1"/>
          </p:cNvPicPr>
          <p:nvPr/>
        </p:nvPicPr>
        <p:blipFill rotWithShape="1">
          <a:blip r:embed="rId2">
            <a:extLst>
              <a:ext uri="{28A0092B-C50C-407E-A947-70E740481C1C}">
                <a14:useLocalDpi xmlns:a14="http://schemas.microsoft.com/office/drawing/2010/main" val="0"/>
              </a:ext>
            </a:extLst>
          </a:blip>
          <a:srcRect l="45221" r="3369"/>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52499" y="762000"/>
            <a:ext cx="7239000" cy="5078313"/>
          </a:xfrm>
          <a:prstGeom prst="rect">
            <a:avLst/>
          </a:prstGeom>
          <a:solidFill>
            <a:schemeClr val="bg1">
              <a:alpha val="80000"/>
            </a:schemeClr>
          </a:solidFill>
          <a:ln w="19050">
            <a:solidFill>
              <a:schemeClr val="accent1">
                <a:lumMod val="50000"/>
              </a:schemeClr>
            </a:solidFill>
          </a:ln>
        </p:spPr>
        <p:txBody>
          <a:bodyPr wrap="square" rtlCol="0">
            <a:spAutoFit/>
          </a:bodyPr>
          <a:lstStyle/>
          <a:p>
            <a:pPr algn="ctr"/>
            <a:r>
              <a:rPr lang="en-US" sz="9600" b="1" dirty="0" smtClean="0">
                <a:solidFill>
                  <a:schemeClr val="accent1">
                    <a:lumMod val="50000"/>
                  </a:schemeClr>
                </a:solidFill>
                <a:latin typeface="Microsoft New Tai Lue" panose="020B0502040204020203" pitchFamily="34" charset="0"/>
                <a:cs typeface="Microsoft New Tai Lue" panose="020B0502040204020203" pitchFamily="34" charset="0"/>
              </a:rPr>
              <a:t>One Man’s Story</a:t>
            </a:r>
          </a:p>
          <a:p>
            <a:pPr algn="ctr"/>
            <a:endParaRPr lang="en-US" sz="2400" b="1" dirty="0" smtClean="0">
              <a:solidFill>
                <a:schemeClr val="accent1">
                  <a:lumMod val="50000"/>
                </a:schemeClr>
              </a:solidFill>
              <a:latin typeface="Microsoft New Tai Lue" panose="020B0502040204020203" pitchFamily="34" charset="0"/>
              <a:cs typeface="Microsoft New Tai Lue" panose="020B0502040204020203" pitchFamily="34" charset="0"/>
            </a:endParaRPr>
          </a:p>
          <a:p>
            <a:pPr algn="ctr"/>
            <a:r>
              <a:rPr lang="en-US" sz="5400" b="1" dirty="0" smtClean="0">
                <a:solidFill>
                  <a:schemeClr val="accent1">
                    <a:lumMod val="50000"/>
                  </a:schemeClr>
                </a:solidFill>
                <a:latin typeface="Microsoft New Tai Lue" panose="020B0502040204020203" pitchFamily="34" charset="0"/>
                <a:cs typeface="Microsoft New Tai Lue" panose="020B0502040204020203" pitchFamily="34" charset="0"/>
              </a:rPr>
              <a:t>Free At Last         from Alcohol/Drugs</a:t>
            </a:r>
            <a:endParaRPr lang="en-US" sz="5400" b="1" dirty="0">
              <a:solidFill>
                <a:schemeClr val="accent1">
                  <a:lumMod val="50000"/>
                </a:schemeClr>
              </a:solidFill>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228732609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2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spruceheadcommunitychurch.com/hp_wordpress/wp-content/uploads/2014/12/Broken-Chain-Website-Banner.jpg"/>
          <p:cNvPicPr>
            <a:picLocks noChangeAspect="1" noChangeArrowheads="1"/>
          </p:cNvPicPr>
          <p:nvPr/>
        </p:nvPicPr>
        <p:blipFill rotWithShape="1">
          <a:blip r:embed="rId2">
            <a:extLst>
              <a:ext uri="{28A0092B-C50C-407E-A947-70E740481C1C}">
                <a14:useLocalDpi xmlns:a14="http://schemas.microsoft.com/office/drawing/2010/main" val="0"/>
              </a:ext>
            </a:extLst>
          </a:blip>
          <a:srcRect l="45221" r="3369"/>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0999" y="705177"/>
            <a:ext cx="8382000" cy="5447645"/>
          </a:xfrm>
          <a:prstGeom prst="rect">
            <a:avLst/>
          </a:prstGeom>
          <a:solidFill>
            <a:schemeClr val="bg1">
              <a:alpha val="88000"/>
            </a:schemeClr>
          </a:solidFill>
          <a:ln w="19050">
            <a:solidFill>
              <a:schemeClr val="accent1">
                <a:lumMod val="50000"/>
              </a:schemeClr>
            </a:solidFill>
          </a:ln>
        </p:spPr>
        <p:txBody>
          <a:bodyPr wrap="square" rtlCol="0">
            <a:spAutoFit/>
          </a:bodyPr>
          <a:lstStyle/>
          <a:p>
            <a:pPr algn="ctr"/>
            <a:r>
              <a:rPr lang="en-US" sz="4400" b="1" dirty="0" smtClean="0">
                <a:solidFill>
                  <a:schemeClr val="accent1">
                    <a:lumMod val="50000"/>
                  </a:schemeClr>
                </a:solidFill>
                <a:latin typeface="Microsoft New Tai Lue" panose="020B0502040204020203" pitchFamily="34" charset="0"/>
                <a:cs typeface="Microsoft New Tai Lue" panose="020B0502040204020203" pitchFamily="34" charset="0"/>
              </a:rPr>
              <a:t>Let God, Don’t Enable, Live</a:t>
            </a:r>
          </a:p>
          <a:p>
            <a:pPr algn="ctr"/>
            <a:endParaRPr lang="en-US" sz="2400" b="1" dirty="0" smtClean="0">
              <a:solidFill>
                <a:schemeClr val="accent1">
                  <a:lumMod val="50000"/>
                </a:schemeClr>
              </a:solidFill>
              <a:latin typeface="Microsoft New Tai Lue" panose="020B0502040204020203" pitchFamily="34" charset="0"/>
              <a:cs typeface="Microsoft New Tai Lue" panose="020B0502040204020203" pitchFamily="34" charset="0"/>
            </a:endParaRPr>
          </a:p>
          <a:p>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“…We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know women who are unafraid, even happy under these conditions.  Do not set your heart on reforming your husband.  You may be unable to do so, no matter how hard you </a:t>
            </a: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try.”-</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Alcoholics Anonymous</a:t>
            </a:r>
          </a:p>
        </p:txBody>
      </p:sp>
    </p:spTree>
    <p:extLst>
      <p:ext uri="{BB962C8B-B14F-4D97-AF65-F5344CB8AC3E}">
        <p14:creationId xmlns:p14="http://schemas.microsoft.com/office/powerpoint/2010/main" val="88236288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spruceheadcommunitychurch.com/hp_wordpress/wp-content/uploads/2014/12/Broken-Chain-Website-Banner.jpg"/>
          <p:cNvPicPr>
            <a:picLocks noChangeAspect="1" noChangeArrowheads="1"/>
          </p:cNvPicPr>
          <p:nvPr/>
        </p:nvPicPr>
        <p:blipFill rotWithShape="1">
          <a:blip r:embed="rId2">
            <a:extLst>
              <a:ext uri="{28A0092B-C50C-407E-A947-70E740481C1C}">
                <a14:useLocalDpi xmlns:a14="http://schemas.microsoft.com/office/drawing/2010/main" val="0"/>
              </a:ext>
            </a:extLst>
          </a:blip>
          <a:srcRect l="45221" r="3369"/>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0999" y="551289"/>
            <a:ext cx="8382000" cy="5755422"/>
          </a:xfrm>
          <a:prstGeom prst="rect">
            <a:avLst/>
          </a:prstGeom>
          <a:solidFill>
            <a:schemeClr val="bg1">
              <a:alpha val="88000"/>
            </a:schemeClr>
          </a:solidFill>
          <a:ln w="19050">
            <a:solidFill>
              <a:schemeClr val="accent1">
                <a:lumMod val="50000"/>
              </a:schemeClr>
            </a:solidFill>
          </a:ln>
        </p:spPr>
        <p:txBody>
          <a:bodyPr wrap="square" rtlCol="0">
            <a:spAutoFit/>
          </a:bodyPr>
          <a:lstStyle/>
          <a:p>
            <a:pPr algn="ctr"/>
            <a:r>
              <a:rPr lang="en-US" sz="4400" b="1" dirty="0" smtClean="0">
                <a:solidFill>
                  <a:schemeClr val="accent1">
                    <a:lumMod val="50000"/>
                  </a:schemeClr>
                </a:solidFill>
                <a:latin typeface="Microsoft New Tai Lue" panose="020B0502040204020203" pitchFamily="34" charset="0"/>
                <a:cs typeface="Microsoft New Tai Lue" panose="020B0502040204020203" pitchFamily="34" charset="0"/>
              </a:rPr>
              <a:t>Let God, Don’t Enable, Live</a:t>
            </a:r>
          </a:p>
          <a:p>
            <a:pPr algn="ctr"/>
            <a:endParaRPr lang="en-US" sz="2400" dirty="0" smtClean="0">
              <a:solidFill>
                <a:schemeClr val="accent1">
                  <a:lumMod val="50000"/>
                </a:schemeClr>
              </a:solidFill>
              <a:latin typeface="Microsoft New Tai Lue" panose="020B0502040204020203" pitchFamily="34" charset="0"/>
              <a:cs typeface="Microsoft New Tai Lue" panose="020B0502040204020203" pitchFamily="34" charset="0"/>
            </a:endParaRPr>
          </a:p>
          <a:p>
            <a:r>
              <a:rPr lang="en-US" sz="4000" b="1" dirty="0">
                <a:solidFill>
                  <a:schemeClr val="accent1">
                    <a:lumMod val="50000"/>
                  </a:schemeClr>
                </a:solidFill>
                <a:latin typeface="Microsoft New Tai Lue" panose="020B0502040204020203" pitchFamily="34" charset="0"/>
                <a:cs typeface="Microsoft New Tai Lue" panose="020B0502040204020203" pitchFamily="34" charset="0"/>
              </a:rPr>
              <a:t>James 5:14-15</a:t>
            </a:r>
          </a:p>
          <a:p>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“the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prayer of faith will save the one who is sick</a:t>
            </a: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a:t>
            </a:r>
          </a:p>
          <a:p>
            <a:endParaRPr lang="en-US" sz="2000" dirty="0" smtClean="0">
              <a:solidFill>
                <a:schemeClr val="accent1">
                  <a:lumMod val="50000"/>
                </a:schemeClr>
              </a:solidFill>
              <a:latin typeface="Microsoft New Tai Lue" panose="020B0502040204020203" pitchFamily="34" charset="0"/>
              <a:cs typeface="Microsoft New Tai Lue" panose="020B0502040204020203" pitchFamily="34" charset="0"/>
            </a:endParaRPr>
          </a:p>
          <a:p>
            <a:r>
              <a:rPr lang="en-US" sz="4000" b="1" dirty="0">
                <a:solidFill>
                  <a:schemeClr val="accent1">
                    <a:lumMod val="50000"/>
                  </a:schemeClr>
                </a:solidFill>
                <a:latin typeface="Microsoft New Tai Lue" panose="020B0502040204020203" pitchFamily="34" charset="0"/>
                <a:cs typeface="Microsoft New Tai Lue" panose="020B0502040204020203" pitchFamily="34" charset="0"/>
              </a:rPr>
              <a:t>Mark 6:11</a:t>
            </a:r>
          </a:p>
          <a:p>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“if…they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will not listen to </a:t>
            </a: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you…shake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off the dust that is on your feet as a testimony against them.” </a:t>
            </a:r>
          </a:p>
        </p:txBody>
      </p:sp>
    </p:spTree>
    <p:extLst>
      <p:ext uri="{BB962C8B-B14F-4D97-AF65-F5344CB8AC3E}">
        <p14:creationId xmlns:p14="http://schemas.microsoft.com/office/powerpoint/2010/main" val="267746457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10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fade">
                                      <p:cBhvr>
                                        <p:cTn id="15" dur="1000"/>
                                        <p:tgtEl>
                                          <p:spTgt spid="4">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spruceheadcommunitychurch.com/hp_wordpress/wp-content/uploads/2014/12/Broken-Chain-Website-Banner.jpg"/>
          <p:cNvPicPr>
            <a:picLocks noChangeAspect="1" noChangeArrowheads="1"/>
          </p:cNvPicPr>
          <p:nvPr/>
        </p:nvPicPr>
        <p:blipFill rotWithShape="1">
          <a:blip r:embed="rId2">
            <a:extLst>
              <a:ext uri="{28A0092B-C50C-407E-A947-70E740481C1C}">
                <a14:useLocalDpi xmlns:a14="http://schemas.microsoft.com/office/drawing/2010/main" val="0"/>
              </a:ext>
            </a:extLst>
          </a:blip>
          <a:srcRect l="45221" r="3369"/>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52499" y="1066800"/>
            <a:ext cx="7239000" cy="4524315"/>
          </a:xfrm>
          <a:prstGeom prst="rect">
            <a:avLst/>
          </a:prstGeom>
          <a:solidFill>
            <a:schemeClr val="bg1">
              <a:alpha val="80000"/>
            </a:schemeClr>
          </a:solidFill>
          <a:ln w="19050">
            <a:solidFill>
              <a:schemeClr val="accent1">
                <a:lumMod val="50000"/>
              </a:schemeClr>
            </a:solidFill>
          </a:ln>
        </p:spPr>
        <p:txBody>
          <a:bodyPr wrap="square" rtlCol="0">
            <a:spAutoFit/>
          </a:bodyPr>
          <a:lstStyle/>
          <a:p>
            <a:pPr algn="ctr"/>
            <a:r>
              <a:rPr lang="en-US" sz="9600" b="1" dirty="0" smtClean="0">
                <a:solidFill>
                  <a:schemeClr val="accent1">
                    <a:lumMod val="50000"/>
                  </a:schemeClr>
                </a:solidFill>
                <a:latin typeface="Microsoft New Tai Lue" panose="020B0502040204020203" pitchFamily="34" charset="0"/>
                <a:cs typeface="Microsoft New Tai Lue" panose="020B0502040204020203" pitchFamily="34" charset="0"/>
              </a:rPr>
              <a:t>The Family and The Alcoholic</a:t>
            </a:r>
          </a:p>
        </p:txBody>
      </p:sp>
    </p:spTree>
    <p:extLst>
      <p:ext uri="{BB962C8B-B14F-4D97-AF65-F5344CB8AC3E}">
        <p14:creationId xmlns:p14="http://schemas.microsoft.com/office/powerpoint/2010/main" val="183222034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2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spruceheadcommunitychurch.com/hp_wordpress/wp-content/uploads/2014/12/Broken-Chain-Website-Banner.jpg"/>
          <p:cNvPicPr>
            <a:picLocks noChangeAspect="1" noChangeArrowheads="1"/>
          </p:cNvPicPr>
          <p:nvPr/>
        </p:nvPicPr>
        <p:blipFill rotWithShape="1">
          <a:blip r:embed="rId2">
            <a:extLst>
              <a:ext uri="{28A0092B-C50C-407E-A947-70E740481C1C}">
                <a14:useLocalDpi xmlns:a14="http://schemas.microsoft.com/office/drawing/2010/main" val="0"/>
              </a:ext>
            </a:extLst>
          </a:blip>
          <a:srcRect l="45221" r="3369"/>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23899" y="1219200"/>
            <a:ext cx="7696200" cy="4247317"/>
          </a:xfrm>
          <a:prstGeom prst="rect">
            <a:avLst/>
          </a:prstGeom>
          <a:solidFill>
            <a:schemeClr val="bg1">
              <a:alpha val="88000"/>
            </a:schemeClr>
          </a:solidFill>
          <a:ln w="19050">
            <a:solidFill>
              <a:schemeClr val="accent1">
                <a:lumMod val="50000"/>
              </a:schemeClr>
            </a:solidFill>
          </a:ln>
        </p:spPr>
        <p:txBody>
          <a:bodyPr wrap="square" rtlCol="0">
            <a:spAutoFit/>
          </a:bodyPr>
          <a:lstStyle/>
          <a:p>
            <a:pPr algn="ctr"/>
            <a:r>
              <a:rPr lang="en-US" sz="4400" b="1" dirty="0" smtClean="0">
                <a:solidFill>
                  <a:schemeClr val="accent1">
                    <a:lumMod val="50000"/>
                  </a:schemeClr>
                </a:solidFill>
                <a:latin typeface="Microsoft New Tai Lue" panose="020B0502040204020203" pitchFamily="34" charset="0"/>
                <a:cs typeface="Microsoft New Tai Lue" panose="020B0502040204020203" pitchFamily="34" charset="0"/>
              </a:rPr>
              <a:t>Two Things To Remember</a:t>
            </a:r>
          </a:p>
          <a:p>
            <a:pPr algn="ctr"/>
            <a:endParaRPr lang="en-US" sz="2400" b="1" dirty="0" smtClean="0">
              <a:solidFill>
                <a:schemeClr val="accent1">
                  <a:lumMod val="50000"/>
                </a:schemeClr>
              </a:solidFill>
              <a:latin typeface="Microsoft New Tai Lue" panose="020B0502040204020203" pitchFamily="34" charset="0"/>
              <a:cs typeface="Microsoft New Tai Lue" panose="020B0502040204020203" pitchFamily="34" charset="0"/>
            </a:endParaRPr>
          </a:p>
          <a:p>
            <a:pPr marL="571500" indent="-571500">
              <a:buFont typeface="Wingdings" panose="05000000000000000000" pitchFamily="2" charset="2"/>
              <a:buChar char="§"/>
            </a:pP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I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am powerless over </a:t>
            </a: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the alcoholic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in my life</a:t>
            </a: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a:t>
            </a:r>
          </a:p>
          <a:p>
            <a:pPr marL="342900" indent="-342900">
              <a:buFont typeface="Wingdings" panose="05000000000000000000" pitchFamily="2" charset="2"/>
              <a:buChar char="§"/>
            </a:pPr>
            <a:endParaRPr lang="en-US" sz="2400" b="1" dirty="0">
              <a:solidFill>
                <a:schemeClr val="accent1">
                  <a:lumMod val="50000"/>
                </a:schemeClr>
              </a:solidFill>
              <a:latin typeface="Microsoft New Tai Lue" panose="020B0502040204020203" pitchFamily="34" charset="0"/>
              <a:cs typeface="Microsoft New Tai Lue" panose="020B0502040204020203" pitchFamily="34" charset="0"/>
            </a:endParaRPr>
          </a:p>
          <a:p>
            <a:pPr marL="571500" indent="-571500">
              <a:buFont typeface="Wingdings" panose="05000000000000000000" pitchFamily="2" charset="2"/>
              <a:buChar char="§"/>
            </a:pP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I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will not enable </a:t>
            </a: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their addiction.</a:t>
            </a:r>
          </a:p>
          <a:p>
            <a:pPr marL="571500" indent="-571500">
              <a:buFont typeface="Wingdings" panose="05000000000000000000" pitchFamily="2" charset="2"/>
              <a:buChar char="§"/>
            </a:pPr>
            <a:endParaRPr lang="en-US" b="1" dirty="0">
              <a:solidFill>
                <a:schemeClr val="accent1">
                  <a:lumMod val="50000"/>
                </a:schemeClr>
              </a:solidFill>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255748318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50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500"/>
                                        <p:tgtEl>
                                          <p:spTgt spid="4">
                                            <p:txEl>
                                              <p:pRg st="2" end="2"/>
                                            </p:txEl>
                                          </p:spTgt>
                                        </p:tgtEl>
                                      </p:cBhvr>
                                    </p:animEffect>
                                    <p:anim calcmode="lin" valueType="num">
                                      <p:cBhvr>
                                        <p:cTn id="8" dur="1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nodeType="afterEffect">
                                  <p:stCondLst>
                                    <p:cond delay="150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1500"/>
                                        <p:tgtEl>
                                          <p:spTgt spid="4">
                                            <p:txEl>
                                              <p:pRg st="4" end="4"/>
                                            </p:txEl>
                                          </p:spTgt>
                                        </p:tgtEl>
                                      </p:cBhvr>
                                    </p:animEffect>
                                    <p:anim calcmode="lin" valueType="num">
                                      <p:cBhvr>
                                        <p:cTn id="14" dur="15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5" dur="15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spruceheadcommunitychurch.com/hp_wordpress/wp-content/uploads/2014/12/Broken-Chain-Website-Banner.jpg"/>
          <p:cNvPicPr>
            <a:picLocks noChangeAspect="1" noChangeArrowheads="1"/>
          </p:cNvPicPr>
          <p:nvPr/>
        </p:nvPicPr>
        <p:blipFill rotWithShape="1">
          <a:blip r:embed="rId2">
            <a:extLst>
              <a:ext uri="{28A0092B-C50C-407E-A947-70E740481C1C}">
                <a14:useLocalDpi xmlns:a14="http://schemas.microsoft.com/office/drawing/2010/main" val="0"/>
              </a:ext>
            </a:extLst>
          </a:blip>
          <a:srcRect l="45221" r="3369"/>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7698" y="1133605"/>
            <a:ext cx="7848601" cy="4447371"/>
          </a:xfrm>
          <a:prstGeom prst="rect">
            <a:avLst/>
          </a:prstGeom>
          <a:solidFill>
            <a:schemeClr val="bg1">
              <a:alpha val="88000"/>
            </a:schemeClr>
          </a:solidFill>
          <a:ln w="19050">
            <a:solidFill>
              <a:schemeClr val="accent1">
                <a:lumMod val="50000"/>
              </a:schemeClr>
            </a:solidFill>
          </a:ln>
        </p:spPr>
        <p:txBody>
          <a:bodyPr wrap="square" rtlCol="0">
            <a:spAutoFit/>
          </a:bodyPr>
          <a:lstStyle/>
          <a:p>
            <a:pPr algn="ctr"/>
            <a:r>
              <a:rPr lang="en-US" sz="4300" b="1" dirty="0">
                <a:solidFill>
                  <a:schemeClr val="accent1">
                    <a:lumMod val="50000"/>
                  </a:schemeClr>
                </a:solidFill>
                <a:latin typeface="Microsoft New Tai Lue" panose="020B0502040204020203" pitchFamily="34" charset="0"/>
                <a:cs typeface="Microsoft New Tai Lue" panose="020B0502040204020203" pitchFamily="34" charset="0"/>
              </a:rPr>
              <a:t>Powerless Over The Alcoholic</a:t>
            </a:r>
          </a:p>
          <a:p>
            <a:pPr algn="ctr"/>
            <a:endParaRPr lang="en-US" sz="2400" b="1" dirty="0">
              <a:solidFill>
                <a:schemeClr val="accent1">
                  <a:lumMod val="50000"/>
                </a:schemeClr>
              </a:solidFill>
              <a:latin typeface="Microsoft New Tai Lue" panose="020B0502040204020203" pitchFamily="34" charset="0"/>
              <a:cs typeface="Microsoft New Tai Lue" panose="020B0502040204020203" pitchFamily="34" charset="0"/>
            </a:endParaRPr>
          </a:p>
          <a:p>
            <a:r>
              <a:rPr lang="en-US" sz="4000" b="1" dirty="0" smtClean="0">
                <a:solidFill>
                  <a:schemeClr val="accent1">
                    <a:lumMod val="50000"/>
                  </a:schemeClr>
                </a:solidFill>
                <a:latin typeface="Microsoft New Tai Lue" panose="020B0502040204020203" pitchFamily="34" charset="0"/>
                <a:cs typeface="Microsoft New Tai Lue" panose="020B0502040204020203" pitchFamily="34" charset="0"/>
              </a:rPr>
              <a:t>Step </a:t>
            </a:r>
            <a:r>
              <a:rPr lang="en-US" sz="4000" b="1" dirty="0">
                <a:solidFill>
                  <a:schemeClr val="accent1">
                    <a:lumMod val="50000"/>
                  </a:schemeClr>
                </a:solidFill>
                <a:latin typeface="Microsoft New Tai Lue" panose="020B0502040204020203" pitchFamily="34" charset="0"/>
                <a:cs typeface="Microsoft New Tai Lue" panose="020B0502040204020203" pitchFamily="34" charset="0"/>
              </a:rPr>
              <a:t>One of Al-Anon</a:t>
            </a:r>
          </a:p>
          <a:p>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	We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admitted we were </a:t>
            </a: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	powerless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over alcohol–that </a:t>
            </a: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	our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lives had </a:t>
            </a: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become 	unmanageable.</a:t>
            </a:r>
          </a:p>
          <a:p>
            <a:endParaRPr lang="en-US" sz="1600" dirty="0">
              <a:solidFill>
                <a:schemeClr val="accent1">
                  <a:lumMod val="50000"/>
                </a:schemeClr>
              </a:solidFill>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419294476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500"/>
                                        <p:tgtEl>
                                          <p:spTgt spid="4">
                                            <p:txEl>
                                              <p:pRg st="2" end="2"/>
                                            </p:txEl>
                                          </p:spTgt>
                                        </p:tgtEl>
                                      </p:cBhvr>
                                    </p:animEffect>
                                    <p:anim calcmode="lin" valueType="num">
                                      <p:cBhvr>
                                        <p:cTn id="8" dur="1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100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500"/>
                                        <p:tgtEl>
                                          <p:spTgt spid="4">
                                            <p:txEl>
                                              <p:pRg st="3" end="3"/>
                                            </p:txEl>
                                          </p:spTgt>
                                        </p:tgtEl>
                                      </p:cBhvr>
                                    </p:animEffect>
                                    <p:anim calcmode="lin" valueType="num">
                                      <p:cBhvr>
                                        <p:cTn id="14" dur="15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5" dur="15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spruceheadcommunitychurch.com/hp_wordpress/wp-content/uploads/2014/12/Broken-Chain-Website-Banner.jpg"/>
          <p:cNvPicPr>
            <a:picLocks noChangeAspect="1" noChangeArrowheads="1"/>
          </p:cNvPicPr>
          <p:nvPr/>
        </p:nvPicPr>
        <p:blipFill rotWithShape="1">
          <a:blip r:embed="rId2">
            <a:extLst>
              <a:ext uri="{28A0092B-C50C-407E-A947-70E740481C1C}">
                <a14:useLocalDpi xmlns:a14="http://schemas.microsoft.com/office/drawing/2010/main" val="0"/>
              </a:ext>
            </a:extLst>
          </a:blip>
          <a:srcRect l="45221" r="3369"/>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9598" y="412789"/>
            <a:ext cx="7924801" cy="6032421"/>
          </a:xfrm>
          <a:prstGeom prst="rect">
            <a:avLst/>
          </a:prstGeom>
          <a:solidFill>
            <a:schemeClr val="bg1">
              <a:alpha val="88000"/>
            </a:schemeClr>
          </a:solidFill>
          <a:ln w="19050">
            <a:solidFill>
              <a:schemeClr val="accent1">
                <a:lumMod val="50000"/>
              </a:schemeClr>
            </a:solidFill>
          </a:ln>
        </p:spPr>
        <p:txBody>
          <a:bodyPr wrap="square" rtlCol="0">
            <a:spAutoFit/>
          </a:bodyPr>
          <a:lstStyle/>
          <a:p>
            <a:pPr algn="ctr"/>
            <a:r>
              <a:rPr lang="en-US" sz="4400" b="1" dirty="0">
                <a:solidFill>
                  <a:schemeClr val="accent1">
                    <a:lumMod val="50000"/>
                  </a:schemeClr>
                </a:solidFill>
                <a:latin typeface="Microsoft New Tai Lue" panose="020B0502040204020203" pitchFamily="34" charset="0"/>
                <a:cs typeface="Microsoft New Tai Lue" panose="020B0502040204020203" pitchFamily="34" charset="0"/>
              </a:rPr>
              <a:t>The Alcoholic Is </a:t>
            </a:r>
            <a:r>
              <a:rPr lang="en-US" sz="4400" b="1" dirty="0" err="1" smtClean="0">
                <a:solidFill>
                  <a:schemeClr val="accent1">
                    <a:lumMod val="50000"/>
                  </a:schemeClr>
                </a:solidFill>
                <a:latin typeface="Microsoft New Tai Lue" panose="020B0502040204020203" pitchFamily="34" charset="0"/>
                <a:cs typeface="Microsoft New Tai Lue" panose="020B0502040204020203" pitchFamily="34" charset="0"/>
              </a:rPr>
              <a:t>His/Her</a:t>
            </a:r>
            <a:r>
              <a:rPr lang="en-US" sz="4400" b="1" dirty="0" smtClean="0">
                <a:solidFill>
                  <a:schemeClr val="accent1">
                    <a:lumMod val="50000"/>
                  </a:schemeClr>
                </a:solidFill>
                <a:latin typeface="Microsoft New Tai Lue" panose="020B0502040204020203" pitchFamily="34" charset="0"/>
                <a:cs typeface="Microsoft New Tai Lue" panose="020B0502040204020203" pitchFamily="34" charset="0"/>
              </a:rPr>
              <a:t>      Own </a:t>
            </a:r>
            <a:r>
              <a:rPr lang="en-US" sz="4400" b="1" dirty="0">
                <a:solidFill>
                  <a:schemeClr val="accent1">
                    <a:lumMod val="50000"/>
                  </a:schemeClr>
                </a:solidFill>
                <a:latin typeface="Microsoft New Tai Lue" panose="020B0502040204020203" pitchFamily="34" charset="0"/>
                <a:cs typeface="Microsoft New Tai Lue" panose="020B0502040204020203" pitchFamily="34" charset="0"/>
              </a:rPr>
              <a:t>Responsibility</a:t>
            </a:r>
          </a:p>
          <a:p>
            <a:pPr algn="ctr"/>
            <a:endParaRPr lang="en-US" sz="2400" b="1" dirty="0">
              <a:solidFill>
                <a:schemeClr val="accent1">
                  <a:lumMod val="50000"/>
                </a:schemeClr>
              </a:solidFill>
              <a:latin typeface="Microsoft New Tai Lue" panose="020B0502040204020203" pitchFamily="34" charset="0"/>
              <a:cs typeface="Microsoft New Tai Lue" panose="020B0502040204020203" pitchFamily="34" charset="0"/>
            </a:endParaRPr>
          </a:p>
          <a:p>
            <a:r>
              <a:rPr lang="en-US" sz="4000" b="1" dirty="0">
                <a:solidFill>
                  <a:schemeClr val="accent1">
                    <a:lumMod val="50000"/>
                  </a:schemeClr>
                </a:solidFill>
                <a:latin typeface="Microsoft New Tai Lue" panose="020B0502040204020203" pitchFamily="34" charset="0"/>
                <a:cs typeface="Microsoft New Tai Lue" panose="020B0502040204020203" pitchFamily="34" charset="0"/>
              </a:rPr>
              <a:t>Proverbs 22:6</a:t>
            </a:r>
          </a:p>
          <a:p>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Train up a child in the way he should </a:t>
            </a: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go; even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when he is old he will not depart from it. </a:t>
            </a:r>
          </a:p>
          <a:p>
            <a:endParaRPr lang="en-US" sz="2400" dirty="0">
              <a:solidFill>
                <a:schemeClr val="accent1">
                  <a:lumMod val="50000"/>
                </a:schemeClr>
              </a:solidFill>
              <a:latin typeface="Microsoft New Tai Lue" panose="020B0502040204020203" pitchFamily="34" charset="0"/>
              <a:cs typeface="Microsoft New Tai Lue" panose="020B0502040204020203" pitchFamily="34" charset="0"/>
            </a:endParaRPr>
          </a:p>
          <a:p>
            <a:r>
              <a:rPr lang="en-US" sz="4000" b="1" dirty="0">
                <a:solidFill>
                  <a:schemeClr val="accent1">
                    <a:lumMod val="50000"/>
                  </a:schemeClr>
                </a:solidFill>
                <a:latin typeface="Microsoft New Tai Lue" panose="020B0502040204020203" pitchFamily="34" charset="0"/>
                <a:cs typeface="Microsoft New Tai Lue" panose="020B0502040204020203" pitchFamily="34" charset="0"/>
              </a:rPr>
              <a:t>Ezekiel </a:t>
            </a:r>
            <a:r>
              <a:rPr lang="en-US" sz="4000" b="1" dirty="0" smtClean="0">
                <a:solidFill>
                  <a:schemeClr val="accent1">
                    <a:lumMod val="50000"/>
                  </a:schemeClr>
                </a:solidFill>
                <a:latin typeface="Microsoft New Tai Lue" panose="020B0502040204020203" pitchFamily="34" charset="0"/>
                <a:cs typeface="Microsoft New Tai Lue" panose="020B0502040204020203" pitchFamily="34" charset="0"/>
              </a:rPr>
              <a:t>18:4-13</a:t>
            </a:r>
            <a:endParaRPr lang="en-US" sz="4000" b="1" dirty="0">
              <a:solidFill>
                <a:schemeClr val="accent1">
                  <a:lumMod val="50000"/>
                </a:schemeClr>
              </a:solidFill>
              <a:latin typeface="Microsoft New Tai Lue" panose="020B0502040204020203" pitchFamily="34" charset="0"/>
              <a:cs typeface="Microsoft New Tai Lue" panose="020B0502040204020203" pitchFamily="34" charset="0"/>
            </a:endParaRPr>
          </a:p>
          <a:p>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“the soul who sins shall die.”</a:t>
            </a:r>
          </a:p>
          <a:p>
            <a:endParaRPr lang="en-US" sz="1000" dirty="0">
              <a:solidFill>
                <a:schemeClr val="accent1">
                  <a:lumMod val="50000"/>
                </a:schemeClr>
              </a:solidFill>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419294476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childTnLst>
                                </p:cTn>
                              </p:par>
                              <p:par>
                                <p:cTn id="8" presetID="10" presetClass="entr" presetSubtype="0" fill="hold" nodeType="withEffect">
                                  <p:stCondLst>
                                    <p:cond delay="100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10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fade">
                                      <p:cBhvr>
                                        <p:cTn id="15" dur="1000"/>
                                        <p:tgtEl>
                                          <p:spTgt spid="4">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spruceheadcommunitychurch.com/hp_wordpress/wp-content/uploads/2014/12/Broken-Chain-Website-Banner.jpg"/>
          <p:cNvPicPr>
            <a:picLocks noChangeAspect="1" noChangeArrowheads="1"/>
          </p:cNvPicPr>
          <p:nvPr/>
        </p:nvPicPr>
        <p:blipFill rotWithShape="1">
          <a:blip r:embed="rId2">
            <a:extLst>
              <a:ext uri="{28A0092B-C50C-407E-A947-70E740481C1C}">
                <a14:useLocalDpi xmlns:a14="http://schemas.microsoft.com/office/drawing/2010/main" val="0"/>
              </a:ext>
            </a:extLst>
          </a:blip>
          <a:srcRect l="45221" r="3369"/>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9099" y="489734"/>
            <a:ext cx="8305800" cy="5878532"/>
          </a:xfrm>
          <a:prstGeom prst="rect">
            <a:avLst/>
          </a:prstGeom>
          <a:solidFill>
            <a:schemeClr val="bg1">
              <a:alpha val="88000"/>
            </a:schemeClr>
          </a:solidFill>
          <a:ln w="19050">
            <a:solidFill>
              <a:schemeClr val="accent1">
                <a:lumMod val="50000"/>
              </a:schemeClr>
            </a:solidFill>
          </a:ln>
        </p:spPr>
        <p:txBody>
          <a:bodyPr wrap="square" rtlCol="0">
            <a:spAutoFit/>
          </a:bodyPr>
          <a:lstStyle/>
          <a:p>
            <a:pPr algn="ctr"/>
            <a:r>
              <a:rPr lang="en-US" sz="4400" b="1" dirty="0">
                <a:solidFill>
                  <a:schemeClr val="accent1">
                    <a:lumMod val="50000"/>
                  </a:schemeClr>
                </a:solidFill>
                <a:latin typeface="Microsoft New Tai Lue" panose="020B0502040204020203" pitchFamily="34" charset="0"/>
                <a:cs typeface="Microsoft New Tai Lue" panose="020B0502040204020203" pitchFamily="34" charset="0"/>
              </a:rPr>
              <a:t>Alcoholics Are Manipulators</a:t>
            </a:r>
            <a:r>
              <a:rPr lang="en-US" sz="4400" b="1" dirty="0" smtClean="0">
                <a:solidFill>
                  <a:schemeClr val="accent1">
                    <a:lumMod val="50000"/>
                  </a:schemeClr>
                </a:solidFill>
                <a:latin typeface="Microsoft New Tai Lue" panose="020B0502040204020203" pitchFamily="34" charset="0"/>
                <a:cs typeface="Microsoft New Tai Lue" panose="020B0502040204020203" pitchFamily="34" charset="0"/>
              </a:rPr>
              <a:t>!</a:t>
            </a:r>
          </a:p>
          <a:p>
            <a:pPr algn="ctr"/>
            <a:endParaRPr lang="en-US" sz="2400" b="1" dirty="0" smtClean="0">
              <a:solidFill>
                <a:schemeClr val="accent1">
                  <a:lumMod val="50000"/>
                </a:schemeClr>
              </a:solidFill>
              <a:latin typeface="Microsoft New Tai Lue" panose="020B0502040204020203" pitchFamily="34" charset="0"/>
              <a:cs typeface="Microsoft New Tai Lue" panose="020B0502040204020203" pitchFamily="34" charset="0"/>
            </a:endParaRPr>
          </a:p>
          <a:p>
            <a:pPr algn="ctr"/>
            <a:r>
              <a:rPr lang="en-US" sz="4000" b="1" dirty="0" smtClean="0">
                <a:solidFill>
                  <a:schemeClr val="accent1">
                    <a:lumMod val="50000"/>
                  </a:schemeClr>
                </a:solidFill>
                <a:latin typeface="Microsoft New Tai Lue" panose="020B0502040204020203" pitchFamily="34" charset="0"/>
                <a:cs typeface="Microsoft New Tai Lue" panose="020B0502040204020203" pitchFamily="34" charset="0"/>
              </a:rPr>
              <a:t>What Addicts Want:</a:t>
            </a:r>
          </a:p>
          <a:p>
            <a:pPr algn="ctr"/>
            <a:endParaRPr lang="en-US" sz="1600" b="1" dirty="0">
              <a:solidFill>
                <a:schemeClr val="accent1">
                  <a:lumMod val="50000"/>
                </a:schemeClr>
              </a:solidFill>
              <a:latin typeface="Microsoft New Tai Lue" panose="020B0502040204020203" pitchFamily="34" charset="0"/>
              <a:cs typeface="Microsoft New Tai Lue" panose="020B0502040204020203" pitchFamily="34" charset="0"/>
            </a:endParaRPr>
          </a:p>
          <a:p>
            <a:pPr marL="742950" lvl="1" indent="-285750">
              <a:buFont typeface="Wingdings" panose="05000000000000000000" pitchFamily="2" charset="2"/>
              <a:buChar char="§"/>
            </a:pP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  Money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and time to get high. </a:t>
            </a:r>
            <a:endPar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endParaRPr>
          </a:p>
          <a:p>
            <a:pPr lvl="1"/>
            <a:endParaRPr lang="en-US" sz="1000" dirty="0" smtClean="0">
              <a:solidFill>
                <a:schemeClr val="accent1">
                  <a:lumMod val="50000"/>
                </a:schemeClr>
              </a:solidFill>
              <a:latin typeface="Microsoft New Tai Lue" panose="020B0502040204020203" pitchFamily="34" charset="0"/>
              <a:cs typeface="Microsoft New Tai Lue" panose="020B0502040204020203" pitchFamily="34" charset="0"/>
            </a:endParaRPr>
          </a:p>
          <a:p>
            <a:pPr marL="742950" lvl="1" indent="-285750">
              <a:buFont typeface="Wingdings" panose="05000000000000000000" pitchFamily="2" charset="2"/>
              <a:buChar char="§"/>
            </a:pP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  To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be left alone while we do it.</a:t>
            </a:r>
          </a:p>
          <a:p>
            <a:endParaRPr lang="en-US" sz="3200" dirty="0" smtClean="0">
              <a:solidFill>
                <a:schemeClr val="accent1">
                  <a:lumMod val="50000"/>
                </a:schemeClr>
              </a:solidFill>
              <a:latin typeface="Microsoft New Tai Lue" panose="020B0502040204020203" pitchFamily="34" charset="0"/>
              <a:cs typeface="Microsoft New Tai Lue" panose="020B0502040204020203" pitchFamily="34" charset="0"/>
            </a:endParaRPr>
          </a:p>
          <a:p>
            <a:r>
              <a:rPr lang="en-US" sz="4000" b="1" dirty="0">
                <a:solidFill>
                  <a:schemeClr val="accent1">
                    <a:lumMod val="50000"/>
                  </a:schemeClr>
                </a:solidFill>
                <a:latin typeface="Microsoft New Tai Lue" panose="020B0502040204020203" pitchFamily="34" charset="0"/>
                <a:cs typeface="Microsoft New Tai Lue" panose="020B0502040204020203" pitchFamily="34" charset="0"/>
              </a:rPr>
              <a:t>Proverbs 20:14</a:t>
            </a:r>
          </a:p>
          <a:p>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“Bad, bad,” says the buyer, but when he goes away, then he boasts. </a:t>
            </a:r>
          </a:p>
        </p:txBody>
      </p:sp>
    </p:spTree>
    <p:extLst>
      <p:ext uri="{BB962C8B-B14F-4D97-AF65-F5344CB8AC3E}">
        <p14:creationId xmlns:p14="http://schemas.microsoft.com/office/powerpoint/2010/main" val="419294476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00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500"/>
                                        <p:tgtEl>
                                          <p:spTgt spid="4">
                                            <p:txEl>
                                              <p:pRg st="2" end="2"/>
                                            </p:txEl>
                                          </p:spTgt>
                                        </p:tgtEl>
                                      </p:cBhvr>
                                    </p:animEffect>
                                    <p:anim calcmode="lin" valueType="num">
                                      <p:cBhvr>
                                        <p:cTn id="8" dur="1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childTnLst>
                                </p:cTn>
                              </p:par>
                            </p:childTnLst>
                          </p:cTn>
                        </p:par>
                        <p:par>
                          <p:cTn id="15" fill="hold">
                            <p:stCondLst>
                              <p:cond delay="1000"/>
                            </p:stCondLst>
                            <p:childTnLst>
                              <p:par>
                                <p:cTn id="16" presetID="10" presetClass="entr" presetSubtype="0" fill="hold" nodeType="afterEffect">
                                  <p:stCondLst>
                                    <p:cond delay="200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1000"/>
                                        <p:tgtEl>
                                          <p:spTgt spid="4">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Effect transition="in" filter="fade">
                                      <p:cBhvr>
                                        <p:cTn id="23" dur="1000"/>
                                        <p:tgtEl>
                                          <p:spTgt spid="4">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9" end="9"/>
                                            </p:txEl>
                                          </p:spTgt>
                                        </p:tgtEl>
                                        <p:attrNameLst>
                                          <p:attrName>style.visibility</p:attrName>
                                        </p:attrNameLst>
                                      </p:cBhvr>
                                      <p:to>
                                        <p:strVal val="visible"/>
                                      </p:to>
                                    </p:set>
                                    <p:animEffect transition="in" filter="fade">
                                      <p:cBhvr>
                                        <p:cTn id="26" dur="1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spruceheadcommunitychurch.com/hp_wordpress/wp-content/uploads/2014/12/Broken-Chain-Website-Banner.jpg"/>
          <p:cNvPicPr>
            <a:picLocks noChangeAspect="1" noChangeArrowheads="1"/>
          </p:cNvPicPr>
          <p:nvPr/>
        </p:nvPicPr>
        <p:blipFill rotWithShape="1">
          <a:blip r:embed="rId2">
            <a:extLst>
              <a:ext uri="{28A0092B-C50C-407E-A947-70E740481C1C}">
                <a14:useLocalDpi xmlns:a14="http://schemas.microsoft.com/office/drawing/2010/main" val="0"/>
              </a:ext>
            </a:extLst>
          </a:blip>
          <a:srcRect l="45221" r="3369"/>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2899" y="951398"/>
            <a:ext cx="8458200" cy="4955203"/>
          </a:xfrm>
          <a:prstGeom prst="rect">
            <a:avLst/>
          </a:prstGeom>
          <a:solidFill>
            <a:schemeClr val="bg1">
              <a:alpha val="88000"/>
            </a:schemeClr>
          </a:solidFill>
          <a:ln w="19050">
            <a:solidFill>
              <a:schemeClr val="accent1">
                <a:lumMod val="50000"/>
              </a:schemeClr>
            </a:solidFill>
          </a:ln>
        </p:spPr>
        <p:txBody>
          <a:bodyPr wrap="square" rtlCol="0">
            <a:spAutoFit/>
          </a:bodyPr>
          <a:lstStyle/>
          <a:p>
            <a:pPr algn="ctr"/>
            <a:r>
              <a:rPr lang="en-US" sz="4400" b="1" dirty="0">
                <a:solidFill>
                  <a:schemeClr val="accent1">
                    <a:lumMod val="50000"/>
                  </a:schemeClr>
                </a:solidFill>
                <a:latin typeface="Microsoft New Tai Lue" panose="020B0502040204020203" pitchFamily="34" charset="0"/>
                <a:cs typeface="Microsoft New Tai Lue" panose="020B0502040204020203" pitchFamily="34" charset="0"/>
              </a:rPr>
              <a:t>Don’t Fellowship </a:t>
            </a:r>
            <a:r>
              <a:rPr lang="en-US" sz="4400" b="1" dirty="0" smtClean="0">
                <a:solidFill>
                  <a:schemeClr val="accent1">
                    <a:lumMod val="50000"/>
                  </a:schemeClr>
                </a:solidFill>
                <a:latin typeface="Microsoft New Tai Lue" panose="020B0502040204020203" pitchFamily="34" charset="0"/>
                <a:cs typeface="Microsoft New Tai Lue" panose="020B0502040204020203" pitchFamily="34" charset="0"/>
              </a:rPr>
              <a:t>Sin</a:t>
            </a:r>
            <a:endParaRPr lang="en-US" sz="4000" b="1" dirty="0">
              <a:solidFill>
                <a:schemeClr val="accent1">
                  <a:lumMod val="50000"/>
                </a:schemeClr>
              </a:solidFill>
              <a:latin typeface="Microsoft New Tai Lue" panose="020B0502040204020203" pitchFamily="34" charset="0"/>
              <a:cs typeface="Microsoft New Tai Lue" panose="020B0502040204020203" pitchFamily="34" charset="0"/>
            </a:endParaRPr>
          </a:p>
          <a:p>
            <a:pPr algn="ctr"/>
            <a:endParaRPr lang="en-US" sz="2000" b="1" dirty="0">
              <a:solidFill>
                <a:schemeClr val="accent1">
                  <a:lumMod val="50000"/>
                </a:schemeClr>
              </a:solidFill>
              <a:latin typeface="Microsoft New Tai Lue" panose="020B0502040204020203" pitchFamily="34" charset="0"/>
              <a:cs typeface="Microsoft New Tai Lue" panose="020B0502040204020203" pitchFamily="34" charset="0"/>
            </a:endParaRPr>
          </a:p>
          <a:p>
            <a:r>
              <a:rPr lang="en-US" sz="3800" b="1" dirty="0">
                <a:solidFill>
                  <a:schemeClr val="accent1">
                    <a:lumMod val="50000"/>
                  </a:schemeClr>
                </a:solidFill>
                <a:latin typeface="Microsoft New Tai Lue" panose="020B0502040204020203" pitchFamily="34" charset="0"/>
                <a:cs typeface="Microsoft New Tai Lue" panose="020B0502040204020203" pitchFamily="34" charset="0"/>
              </a:rPr>
              <a:t>Romans 1:32</a:t>
            </a:r>
          </a:p>
          <a:p>
            <a:r>
              <a:rPr lang="en-US" sz="3800" dirty="0" smtClean="0">
                <a:solidFill>
                  <a:schemeClr val="accent1">
                    <a:lumMod val="50000"/>
                  </a:schemeClr>
                </a:solidFill>
                <a:latin typeface="Microsoft New Tai Lue" panose="020B0502040204020203" pitchFamily="34" charset="0"/>
                <a:cs typeface="Microsoft New Tai Lue" panose="020B0502040204020203" pitchFamily="34" charset="0"/>
              </a:rPr>
              <a:t>“they </a:t>
            </a:r>
            <a:r>
              <a:rPr lang="en-US" sz="3800" dirty="0">
                <a:solidFill>
                  <a:schemeClr val="accent1">
                    <a:lumMod val="50000"/>
                  </a:schemeClr>
                </a:solidFill>
                <a:latin typeface="Microsoft New Tai Lue" panose="020B0502040204020203" pitchFamily="34" charset="0"/>
                <a:cs typeface="Microsoft New Tai Lue" panose="020B0502040204020203" pitchFamily="34" charset="0"/>
              </a:rPr>
              <a:t>not only do them but give approval to those who practice them</a:t>
            </a:r>
            <a:r>
              <a:rPr lang="en-US" sz="3800" dirty="0" smtClean="0">
                <a:solidFill>
                  <a:schemeClr val="accent1">
                    <a:lumMod val="50000"/>
                  </a:schemeClr>
                </a:solidFill>
                <a:latin typeface="Microsoft New Tai Lue" panose="020B0502040204020203" pitchFamily="34" charset="0"/>
                <a:cs typeface="Microsoft New Tai Lue" panose="020B0502040204020203" pitchFamily="34" charset="0"/>
              </a:rPr>
              <a:t>.“</a:t>
            </a:r>
            <a:endParaRPr lang="en-US" sz="3800" dirty="0">
              <a:solidFill>
                <a:schemeClr val="accent1">
                  <a:lumMod val="50000"/>
                </a:schemeClr>
              </a:solidFill>
              <a:latin typeface="Microsoft New Tai Lue" panose="020B0502040204020203" pitchFamily="34" charset="0"/>
              <a:cs typeface="Microsoft New Tai Lue" panose="020B0502040204020203" pitchFamily="34" charset="0"/>
            </a:endParaRPr>
          </a:p>
          <a:p>
            <a:endParaRPr lang="en-US" sz="2400" b="1" dirty="0">
              <a:solidFill>
                <a:schemeClr val="accent1">
                  <a:lumMod val="50000"/>
                </a:schemeClr>
              </a:solidFill>
              <a:latin typeface="Microsoft New Tai Lue" panose="020B0502040204020203" pitchFamily="34" charset="0"/>
              <a:cs typeface="Microsoft New Tai Lue" panose="020B0502040204020203" pitchFamily="34" charset="0"/>
            </a:endParaRPr>
          </a:p>
          <a:p>
            <a:r>
              <a:rPr lang="en-US" sz="3800" b="1" dirty="0">
                <a:solidFill>
                  <a:schemeClr val="accent1">
                    <a:lumMod val="50000"/>
                  </a:schemeClr>
                </a:solidFill>
                <a:latin typeface="Microsoft New Tai Lue" panose="020B0502040204020203" pitchFamily="34" charset="0"/>
                <a:cs typeface="Microsoft New Tai Lue" panose="020B0502040204020203" pitchFamily="34" charset="0"/>
              </a:rPr>
              <a:t>Ephesians 5:11</a:t>
            </a:r>
          </a:p>
          <a:p>
            <a:r>
              <a:rPr lang="en-US" sz="3800" dirty="0">
                <a:solidFill>
                  <a:schemeClr val="accent1">
                    <a:lumMod val="50000"/>
                  </a:schemeClr>
                </a:solidFill>
                <a:latin typeface="Microsoft New Tai Lue" panose="020B0502040204020203" pitchFamily="34" charset="0"/>
                <a:cs typeface="Microsoft New Tai Lue" panose="020B0502040204020203" pitchFamily="34" charset="0"/>
              </a:rPr>
              <a:t>Take no part in the unfruitful works of darkness, but instead expose them. </a:t>
            </a:r>
          </a:p>
        </p:txBody>
      </p:sp>
    </p:spTree>
    <p:extLst>
      <p:ext uri="{BB962C8B-B14F-4D97-AF65-F5344CB8AC3E}">
        <p14:creationId xmlns:p14="http://schemas.microsoft.com/office/powerpoint/2010/main" val="419294476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10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fade">
                                      <p:cBhvr>
                                        <p:cTn id="15" dur="1000"/>
                                        <p:tgtEl>
                                          <p:spTgt spid="4">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spruceheadcommunitychurch.com/hp_wordpress/wp-content/uploads/2014/12/Broken-Chain-Website-Banner.jpg"/>
          <p:cNvPicPr>
            <a:picLocks noChangeAspect="1" noChangeArrowheads="1"/>
          </p:cNvPicPr>
          <p:nvPr/>
        </p:nvPicPr>
        <p:blipFill rotWithShape="1">
          <a:blip r:embed="rId2">
            <a:extLst>
              <a:ext uri="{28A0092B-C50C-407E-A947-70E740481C1C}">
                <a14:useLocalDpi xmlns:a14="http://schemas.microsoft.com/office/drawing/2010/main" val="0"/>
              </a:ext>
            </a:extLst>
          </a:blip>
          <a:srcRect l="45221" r="3369"/>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2899" y="551289"/>
            <a:ext cx="8458200" cy="5755422"/>
          </a:xfrm>
          <a:prstGeom prst="rect">
            <a:avLst/>
          </a:prstGeom>
          <a:solidFill>
            <a:schemeClr val="bg1">
              <a:alpha val="88000"/>
            </a:schemeClr>
          </a:solidFill>
          <a:ln w="19050">
            <a:solidFill>
              <a:schemeClr val="accent1">
                <a:lumMod val="50000"/>
              </a:schemeClr>
            </a:solidFill>
          </a:ln>
        </p:spPr>
        <p:txBody>
          <a:bodyPr wrap="square" rtlCol="0">
            <a:spAutoFit/>
          </a:bodyPr>
          <a:lstStyle/>
          <a:p>
            <a:pPr algn="ctr"/>
            <a:r>
              <a:rPr lang="en-US" sz="4400" b="1" dirty="0" smtClean="0">
                <a:solidFill>
                  <a:schemeClr val="accent1">
                    <a:lumMod val="50000"/>
                  </a:schemeClr>
                </a:solidFill>
                <a:latin typeface="Microsoft New Tai Lue" panose="020B0502040204020203" pitchFamily="34" charset="0"/>
                <a:cs typeface="Microsoft New Tai Lue" panose="020B0502040204020203" pitchFamily="34" charset="0"/>
              </a:rPr>
              <a:t>The Virtue of Successful Living</a:t>
            </a:r>
          </a:p>
          <a:p>
            <a:endParaRPr lang="en-US" sz="2400" b="1" dirty="0" smtClean="0">
              <a:solidFill>
                <a:schemeClr val="accent1">
                  <a:lumMod val="50000"/>
                </a:schemeClr>
              </a:solidFill>
              <a:latin typeface="Microsoft New Tai Lue" panose="020B0502040204020203" pitchFamily="34" charset="0"/>
              <a:cs typeface="Microsoft New Tai Lue" panose="020B0502040204020203" pitchFamily="34" charset="0"/>
            </a:endParaRPr>
          </a:p>
          <a:p>
            <a:r>
              <a:rPr lang="en-US" sz="4000" b="1" dirty="0" smtClean="0">
                <a:solidFill>
                  <a:schemeClr val="accent1">
                    <a:lumMod val="50000"/>
                  </a:schemeClr>
                </a:solidFill>
                <a:latin typeface="Microsoft New Tai Lue" panose="020B0502040204020203" pitchFamily="34" charset="0"/>
                <a:cs typeface="Microsoft New Tai Lue" panose="020B0502040204020203" pitchFamily="34" charset="0"/>
              </a:rPr>
              <a:t>Proverbs </a:t>
            </a:r>
            <a:r>
              <a:rPr lang="en-US" sz="4000" b="1" dirty="0">
                <a:solidFill>
                  <a:schemeClr val="accent1">
                    <a:lumMod val="50000"/>
                  </a:schemeClr>
                </a:solidFill>
                <a:latin typeface="Microsoft New Tai Lue" panose="020B0502040204020203" pitchFamily="34" charset="0"/>
                <a:cs typeface="Microsoft New Tai Lue" panose="020B0502040204020203" pitchFamily="34" charset="0"/>
              </a:rPr>
              <a:t>31:15-25</a:t>
            </a:r>
          </a:p>
          <a:p>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“She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dresses herself with strength and makes her arms strong</a:t>
            </a: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 </a:t>
            </a:r>
          </a:p>
          <a:p>
            <a:endParaRPr lang="en-US" sz="2000" dirty="0" smtClean="0">
              <a:solidFill>
                <a:schemeClr val="accent1">
                  <a:lumMod val="50000"/>
                </a:schemeClr>
              </a:solidFill>
              <a:latin typeface="Microsoft New Tai Lue" panose="020B0502040204020203" pitchFamily="34" charset="0"/>
              <a:cs typeface="Microsoft New Tai Lue" panose="020B0502040204020203" pitchFamily="34" charset="0"/>
            </a:endParaRPr>
          </a:p>
          <a:p>
            <a:r>
              <a:rPr lang="en-US" sz="4000" b="1" dirty="0">
                <a:solidFill>
                  <a:schemeClr val="accent1">
                    <a:lumMod val="50000"/>
                  </a:schemeClr>
                </a:solidFill>
                <a:latin typeface="Microsoft New Tai Lue" panose="020B0502040204020203" pitchFamily="34" charset="0"/>
                <a:cs typeface="Microsoft New Tai Lue" panose="020B0502040204020203" pitchFamily="34" charset="0"/>
              </a:rPr>
              <a:t>I Corinthians 7:15-16</a:t>
            </a:r>
          </a:p>
          <a:p>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“But </a:t>
            </a:r>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if the unbelieving partner separates, let it be so. In such cases the brother or sister is not enslaved</a:t>
            </a: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 </a:t>
            </a:r>
            <a:endParaRPr lang="en-US" sz="4000" dirty="0">
              <a:solidFill>
                <a:schemeClr val="accent1">
                  <a:lumMod val="50000"/>
                </a:schemeClr>
              </a:solidFill>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419294476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10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fade">
                                      <p:cBhvr>
                                        <p:cTn id="15" dur="1000"/>
                                        <p:tgtEl>
                                          <p:spTgt spid="4">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spruceheadcommunitychurch.com/hp_wordpress/wp-content/uploads/2014/12/Broken-Chain-Website-Banner.jpg"/>
          <p:cNvPicPr>
            <a:picLocks noChangeAspect="1" noChangeArrowheads="1"/>
          </p:cNvPicPr>
          <p:nvPr/>
        </p:nvPicPr>
        <p:blipFill rotWithShape="1">
          <a:blip r:embed="rId2">
            <a:extLst>
              <a:ext uri="{28A0092B-C50C-407E-A947-70E740481C1C}">
                <a14:useLocalDpi xmlns:a14="http://schemas.microsoft.com/office/drawing/2010/main" val="0"/>
              </a:ext>
            </a:extLst>
          </a:blip>
          <a:srcRect l="45221" r="3369"/>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397401"/>
            <a:ext cx="8382000" cy="6063198"/>
          </a:xfrm>
          <a:prstGeom prst="rect">
            <a:avLst/>
          </a:prstGeom>
          <a:solidFill>
            <a:schemeClr val="bg1">
              <a:alpha val="88000"/>
            </a:schemeClr>
          </a:solidFill>
          <a:ln w="19050">
            <a:solidFill>
              <a:schemeClr val="accent1">
                <a:lumMod val="50000"/>
              </a:schemeClr>
            </a:solidFill>
          </a:ln>
        </p:spPr>
        <p:txBody>
          <a:bodyPr wrap="square" rtlCol="0">
            <a:spAutoFit/>
          </a:bodyPr>
          <a:lstStyle/>
          <a:p>
            <a:pPr algn="ctr"/>
            <a:r>
              <a:rPr lang="en-US" sz="4400" b="1" dirty="0" smtClean="0">
                <a:solidFill>
                  <a:schemeClr val="accent1">
                    <a:lumMod val="50000"/>
                  </a:schemeClr>
                </a:solidFill>
                <a:latin typeface="Microsoft New Tai Lue" panose="020B0502040204020203" pitchFamily="34" charset="0"/>
                <a:cs typeface="Microsoft New Tai Lue" panose="020B0502040204020203" pitchFamily="34" charset="0"/>
              </a:rPr>
              <a:t>Let God, Don’t Enable, Live</a:t>
            </a:r>
          </a:p>
          <a:p>
            <a:pPr algn="ctr"/>
            <a:endParaRPr lang="en-US" sz="2400" b="1" dirty="0" smtClean="0">
              <a:solidFill>
                <a:schemeClr val="accent1">
                  <a:lumMod val="50000"/>
                </a:schemeClr>
              </a:solidFill>
              <a:latin typeface="Microsoft New Tai Lue" panose="020B0502040204020203" pitchFamily="34" charset="0"/>
              <a:cs typeface="Microsoft New Tai Lue" panose="020B0502040204020203" pitchFamily="34" charset="0"/>
            </a:endParaRPr>
          </a:p>
          <a:p>
            <a:r>
              <a:rPr lang="en-US" sz="4000" dirty="0">
                <a:solidFill>
                  <a:schemeClr val="accent1">
                    <a:lumMod val="50000"/>
                  </a:schemeClr>
                </a:solidFill>
                <a:latin typeface="Microsoft New Tai Lue" panose="020B0502040204020203" pitchFamily="34" charset="0"/>
                <a:cs typeface="Microsoft New Tai Lue" panose="020B0502040204020203" pitchFamily="34" charset="0"/>
              </a:rPr>
              <a:t>“Be determined that your husband’s drinking is not going to spoil your relations with your children or your friends.  They need your companionship and your help.  It is possible to have a full and useful life, though you husband continues to </a:t>
            </a:r>
            <a:r>
              <a:rPr lang="en-US" sz="4000" dirty="0" smtClean="0">
                <a:solidFill>
                  <a:schemeClr val="accent1">
                    <a:lumMod val="50000"/>
                  </a:schemeClr>
                </a:solidFill>
                <a:latin typeface="Microsoft New Tai Lue" panose="020B0502040204020203" pitchFamily="34" charset="0"/>
                <a:cs typeface="Microsoft New Tai Lue" panose="020B0502040204020203" pitchFamily="34" charset="0"/>
              </a:rPr>
              <a:t>drink…”</a:t>
            </a:r>
            <a:endParaRPr lang="en-US" sz="4000" dirty="0">
              <a:solidFill>
                <a:schemeClr val="accent1">
                  <a:lumMod val="50000"/>
                </a:schemeClr>
              </a:solidFill>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419294476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360</Words>
  <Application>Microsoft Office PowerPoint</Application>
  <PresentationFormat>On-screen Show (4:3)</PresentationFormat>
  <Paragraphs>57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Microsoft New Tai Lue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Church of Christ 1</dc:creator>
  <cp:lastModifiedBy>BoothR</cp:lastModifiedBy>
  <cp:revision>9</cp:revision>
  <dcterms:created xsi:type="dcterms:W3CDTF">2015-02-20T00:55:31Z</dcterms:created>
  <dcterms:modified xsi:type="dcterms:W3CDTF">2015-02-21T22:11:57Z</dcterms:modified>
</cp:coreProperties>
</file>