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6" autoAdjust="0"/>
    <p:restoredTop sz="86475" autoAdjust="0"/>
  </p:normalViewPr>
  <p:slideViewPr>
    <p:cSldViewPr snapToGrid="0" snapToObjects="1">
      <p:cViewPr varScale="1">
        <p:scale>
          <a:sx n="84" d="100"/>
          <a:sy n="84" d="100"/>
        </p:scale>
        <p:origin x="96" y="312"/>
      </p:cViewPr>
      <p:guideLst>
        <p:guide orient="horz" pos="2160"/>
        <p:guide pos="2880"/>
      </p:guideLst>
    </p:cSldViewPr>
  </p:slideViewPr>
  <p:outlineViewPr>
    <p:cViewPr>
      <p:scale>
        <a:sx n="33" d="100"/>
        <a:sy n="33" d="100"/>
      </p:scale>
      <p:origin x="0" y="7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B92DE-5331-CC49-B262-0E94879233F8}"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28759158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B92DE-5331-CC49-B262-0E94879233F8}"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424254317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B92DE-5331-CC49-B262-0E94879233F8}"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342773767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B92DE-5331-CC49-B262-0E94879233F8}"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133975720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B92DE-5331-CC49-B262-0E94879233F8}"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395921758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B92DE-5331-CC49-B262-0E94879233F8}"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401765722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B92DE-5331-CC49-B262-0E94879233F8}" type="datetimeFigureOut">
              <a:rPr lang="en-US" smtClean="0"/>
              <a:t>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172075996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B92DE-5331-CC49-B262-0E94879233F8}" type="datetimeFigureOut">
              <a:rPr lang="en-US" smtClean="0"/>
              <a:t>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23129084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B92DE-5331-CC49-B262-0E94879233F8}" type="datetimeFigureOut">
              <a:rPr lang="en-US" smtClean="0"/>
              <a:t>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248530138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B92DE-5331-CC49-B262-0E94879233F8}"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366034643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B92DE-5331-CC49-B262-0E94879233F8}"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AF86C-B885-B04B-BBE5-FDDCB60457E6}" type="slidenum">
              <a:rPr lang="en-US" smtClean="0"/>
              <a:t>‹#›</a:t>
            </a:fld>
            <a:endParaRPr lang="en-US"/>
          </a:p>
        </p:txBody>
      </p:sp>
    </p:spTree>
    <p:extLst>
      <p:ext uri="{BB962C8B-B14F-4D97-AF65-F5344CB8AC3E}">
        <p14:creationId xmlns:p14="http://schemas.microsoft.com/office/powerpoint/2010/main" val="391162203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lders.su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8768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0001"/>
            <a:ext cx="8229600" cy="421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B92DE-5331-CC49-B262-0E94879233F8}" type="datetimeFigureOut">
              <a:rPr lang="en-US" smtClean="0"/>
              <a:t>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F86C-B885-B04B-BBE5-FDDCB60457E6}" type="slidenum">
              <a:rPr lang="en-US" smtClean="0"/>
              <a:t>‹#›</a:t>
            </a:fld>
            <a:endParaRPr lang="en-US"/>
          </a:p>
        </p:txBody>
      </p:sp>
    </p:spTree>
    <p:extLst>
      <p:ext uri="{BB962C8B-B14F-4D97-AF65-F5344CB8AC3E}">
        <p14:creationId xmlns:p14="http://schemas.microsoft.com/office/powerpoint/2010/main" val="61539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Hebrews 13:17</a:t>
            </a:r>
            <a:endParaRPr lang="en-US" dirty="0"/>
          </a:p>
        </p:txBody>
      </p:sp>
      <p:sp>
        <p:nvSpPr>
          <p:cNvPr id="5" name="TextBox 4"/>
          <p:cNvSpPr txBox="1"/>
          <p:nvPr/>
        </p:nvSpPr>
        <p:spPr>
          <a:xfrm>
            <a:off x="457200" y="1331650"/>
            <a:ext cx="8229600" cy="3416320"/>
          </a:xfrm>
          <a:prstGeom prst="rect">
            <a:avLst/>
          </a:prstGeom>
          <a:noFill/>
        </p:spPr>
        <p:txBody>
          <a:bodyPr wrap="square" rtlCol="0">
            <a:spAutoFit/>
          </a:bodyPr>
          <a:lstStyle/>
          <a:p>
            <a:r>
              <a:rPr lang="en-US" sz="3600" b="1" baseline="30000" dirty="0" smtClean="0"/>
              <a:t>17</a:t>
            </a:r>
            <a:r>
              <a:rPr lang="en-US" sz="3600" b="1" dirty="0" smtClean="0"/>
              <a:t> </a:t>
            </a:r>
            <a:r>
              <a:rPr lang="en-US" sz="3600" b="1" dirty="0"/>
              <a:t>Obey your leaders and submit to them, for they are keeping watch over your souls, as those who will have to give an account. Let them do this with joy and not with groaning, for that would be of no advantage to you. </a:t>
            </a:r>
          </a:p>
        </p:txBody>
      </p:sp>
    </p:spTree>
    <p:extLst>
      <p:ext uri="{BB962C8B-B14F-4D97-AF65-F5344CB8AC3E}">
        <p14:creationId xmlns:p14="http://schemas.microsoft.com/office/powerpoint/2010/main" val="316195539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nnual.foc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785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Series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941863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REMEMBER.ser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11297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TRAIGHT TALK_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860877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Vision</a:t>
            </a:r>
            <a:endParaRPr lang="en-US" dirty="0"/>
          </a:p>
        </p:txBody>
      </p:sp>
      <p:sp>
        <p:nvSpPr>
          <p:cNvPr id="3" name="Content Placeholder 2"/>
          <p:cNvSpPr>
            <a:spLocks noGrp="1"/>
          </p:cNvSpPr>
          <p:nvPr>
            <p:ph idx="1"/>
          </p:nvPr>
        </p:nvSpPr>
        <p:spPr/>
        <p:txBody>
          <a:bodyPr/>
          <a:lstStyle/>
          <a:p>
            <a:r>
              <a:rPr lang="en-US" dirty="0" smtClean="0"/>
              <a:t>We want our attendance numbers to improve.</a:t>
            </a:r>
          </a:p>
          <a:p>
            <a:pPr lvl="1"/>
            <a:r>
              <a:rPr lang="en-US" dirty="0" smtClean="0"/>
              <a:t>80% were present early Sunday mornings. </a:t>
            </a:r>
          </a:p>
          <a:p>
            <a:pPr lvl="1"/>
            <a:r>
              <a:rPr lang="en-US" dirty="0" smtClean="0"/>
              <a:t>76% were present on Wednesday night.</a:t>
            </a:r>
          </a:p>
          <a:p>
            <a:pPr lvl="1"/>
            <a:r>
              <a:rPr lang="en-US" dirty="0" smtClean="0"/>
              <a:t>In 2015, we will be sending quarterly attendance reports to each family. </a:t>
            </a:r>
            <a:endParaRPr lang="en-US" dirty="0"/>
          </a:p>
        </p:txBody>
      </p:sp>
    </p:spTree>
    <p:extLst>
      <p:ext uri="{BB962C8B-B14F-4D97-AF65-F5344CB8AC3E}">
        <p14:creationId xmlns:p14="http://schemas.microsoft.com/office/powerpoint/2010/main" val="122356698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Vision</a:t>
            </a:r>
            <a:endParaRPr lang="en-US" dirty="0"/>
          </a:p>
        </p:txBody>
      </p:sp>
      <p:sp>
        <p:nvSpPr>
          <p:cNvPr id="3" name="Content Placeholder 2"/>
          <p:cNvSpPr>
            <a:spLocks noGrp="1"/>
          </p:cNvSpPr>
          <p:nvPr>
            <p:ph idx="1"/>
          </p:nvPr>
        </p:nvSpPr>
        <p:spPr/>
        <p:txBody>
          <a:bodyPr/>
          <a:lstStyle/>
          <a:p>
            <a:r>
              <a:rPr lang="en-US" dirty="0" smtClean="0"/>
              <a:t>We will continue to provide opportunities for spiritual growth. </a:t>
            </a:r>
          </a:p>
          <a:p>
            <a:pPr lvl="1"/>
            <a:r>
              <a:rPr lang="en-US" dirty="0" smtClean="0"/>
              <a:t>Psalm 23</a:t>
            </a:r>
          </a:p>
          <a:p>
            <a:pPr lvl="1"/>
            <a:r>
              <a:rPr lang="en-US" dirty="0" smtClean="0"/>
              <a:t>We will have 1–2 day events quarterly. </a:t>
            </a:r>
          </a:p>
          <a:p>
            <a:pPr lvl="2"/>
            <a:r>
              <a:rPr lang="en-US" dirty="0" smtClean="0"/>
              <a:t>February 21–22: Jason Sage will speak on Alcohol. </a:t>
            </a:r>
            <a:endParaRPr lang="en-US" dirty="0"/>
          </a:p>
        </p:txBody>
      </p:sp>
    </p:spTree>
    <p:extLst>
      <p:ext uri="{BB962C8B-B14F-4D97-AF65-F5344CB8AC3E}">
        <p14:creationId xmlns:p14="http://schemas.microsoft.com/office/powerpoint/2010/main" val="270820512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Vision</a:t>
            </a:r>
            <a:endParaRPr lang="en-US" dirty="0"/>
          </a:p>
        </p:txBody>
      </p:sp>
      <p:sp>
        <p:nvSpPr>
          <p:cNvPr id="3" name="Content Placeholder 2"/>
          <p:cNvSpPr>
            <a:spLocks noGrp="1"/>
          </p:cNvSpPr>
          <p:nvPr>
            <p:ph idx="1"/>
          </p:nvPr>
        </p:nvSpPr>
        <p:spPr/>
        <p:txBody>
          <a:bodyPr/>
          <a:lstStyle/>
          <a:p>
            <a:r>
              <a:rPr lang="en-US" dirty="0" smtClean="0"/>
              <a:t>We want to add additional teachers. </a:t>
            </a:r>
          </a:p>
          <a:p>
            <a:pPr lvl="1"/>
            <a:r>
              <a:rPr lang="en-US" dirty="0" smtClean="0"/>
              <a:t>Hebrews 5:11–14</a:t>
            </a:r>
          </a:p>
          <a:p>
            <a:pPr lvl="1"/>
            <a:r>
              <a:rPr lang="en-US" dirty="0" smtClean="0"/>
              <a:t>We are committed to developing and training our teachers. </a:t>
            </a:r>
          </a:p>
          <a:p>
            <a:pPr lvl="1"/>
            <a:r>
              <a:rPr lang="en-US" dirty="0" smtClean="0"/>
              <a:t>January 25: The ABCs of Managing Challenging Behavior.</a:t>
            </a:r>
          </a:p>
          <a:p>
            <a:pPr lvl="1"/>
            <a:r>
              <a:rPr lang="en-US" dirty="0" smtClean="0"/>
              <a:t>We are planning a fall workshop for teachers.</a:t>
            </a:r>
            <a:endParaRPr lang="en-US" dirty="0"/>
          </a:p>
        </p:txBody>
      </p:sp>
    </p:spTree>
    <p:extLst>
      <p:ext uri="{BB962C8B-B14F-4D97-AF65-F5344CB8AC3E}">
        <p14:creationId xmlns:p14="http://schemas.microsoft.com/office/powerpoint/2010/main" val="270820512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Vision</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continue to emphasize the need for godly homes. </a:t>
            </a:r>
          </a:p>
          <a:p>
            <a:pPr lvl="1"/>
            <a:r>
              <a:rPr lang="en-US" dirty="0" smtClean="0"/>
              <a:t>Ephesians 5:22–28; Colossians 3:18–21</a:t>
            </a:r>
          </a:p>
          <a:p>
            <a:pPr lvl="1"/>
            <a:r>
              <a:rPr lang="en-US" dirty="0" smtClean="0"/>
              <a:t>We will continue to have the quarterly marriage class. </a:t>
            </a:r>
          </a:p>
          <a:p>
            <a:pPr lvl="1"/>
            <a:r>
              <a:rPr lang="en-US" dirty="0" smtClean="0"/>
              <a:t>We have scheduled marriage workshops: </a:t>
            </a:r>
          </a:p>
          <a:p>
            <a:pPr lvl="2"/>
            <a:r>
              <a:rPr lang="en-US" dirty="0" smtClean="0"/>
              <a:t>2015: Wilson Adams</a:t>
            </a:r>
          </a:p>
          <a:p>
            <a:pPr lvl="2"/>
            <a:r>
              <a:rPr lang="en-US" dirty="0" smtClean="0"/>
              <a:t>2016: Shawn Bain</a:t>
            </a:r>
          </a:p>
          <a:p>
            <a:pPr lvl="2"/>
            <a:r>
              <a:rPr lang="en-US" smtClean="0"/>
              <a:t>2017</a:t>
            </a:r>
            <a:r>
              <a:rPr lang="en-US" dirty="0" smtClean="0"/>
              <a:t>: Ralph Walker</a:t>
            </a:r>
          </a:p>
        </p:txBody>
      </p:sp>
    </p:spTree>
    <p:extLst>
      <p:ext uri="{BB962C8B-B14F-4D97-AF65-F5344CB8AC3E}">
        <p14:creationId xmlns:p14="http://schemas.microsoft.com/office/powerpoint/2010/main" val="270820512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2015, we will seek to add a second evangelist. </a:t>
            </a:r>
          </a:p>
        </p:txBody>
      </p:sp>
      <p:sp>
        <p:nvSpPr>
          <p:cNvPr id="3" name="Content Placeholder 2"/>
          <p:cNvSpPr>
            <a:spLocks noGrp="1"/>
          </p:cNvSpPr>
          <p:nvPr>
            <p:ph idx="1"/>
          </p:nvPr>
        </p:nvSpPr>
        <p:spPr>
          <a:xfrm>
            <a:off x="457200" y="1461656"/>
            <a:ext cx="8229600" cy="3833091"/>
          </a:xfrm>
        </p:spPr>
        <p:txBody>
          <a:bodyPr>
            <a:normAutofit/>
          </a:bodyPr>
          <a:lstStyle/>
          <a:p>
            <a:r>
              <a:rPr lang="en-US" dirty="0" smtClean="0"/>
              <a:t>The focus will be on personal work. </a:t>
            </a:r>
          </a:p>
          <a:p>
            <a:r>
              <a:rPr lang="en-US" dirty="0" smtClean="0"/>
              <a:t>There will be an emphasis on training members.</a:t>
            </a:r>
          </a:p>
          <a:p>
            <a:r>
              <a:rPr lang="en-US" dirty="0" smtClean="0"/>
              <a:t>He will be an active bible class teacher. </a:t>
            </a:r>
          </a:p>
          <a:p>
            <a:r>
              <a:rPr lang="en-US" dirty="0" smtClean="0"/>
              <a:t>He will preach on a limited basis. </a:t>
            </a:r>
          </a:p>
          <a:p>
            <a:endParaRPr lang="en-US" dirty="0" smtClean="0"/>
          </a:p>
        </p:txBody>
      </p:sp>
      <p:sp>
        <p:nvSpPr>
          <p:cNvPr id="4" name="TextBox 3"/>
          <p:cNvSpPr txBox="1"/>
          <p:nvPr/>
        </p:nvSpPr>
        <p:spPr>
          <a:xfrm>
            <a:off x="3480287" y="6598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8205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 </a:t>
            </a:r>
            <a:endParaRPr lang="en-US" dirty="0"/>
          </a:p>
        </p:txBody>
      </p:sp>
      <p:sp>
        <p:nvSpPr>
          <p:cNvPr id="3" name="Content Placeholder 2"/>
          <p:cNvSpPr>
            <a:spLocks noGrp="1"/>
          </p:cNvSpPr>
          <p:nvPr>
            <p:ph idx="1"/>
          </p:nvPr>
        </p:nvSpPr>
        <p:spPr/>
        <p:txBody>
          <a:bodyPr/>
          <a:lstStyle/>
          <a:p>
            <a:r>
              <a:rPr lang="en-US" dirty="0" smtClean="0"/>
              <a:t>Your prayers. </a:t>
            </a:r>
          </a:p>
          <a:p>
            <a:r>
              <a:rPr lang="en-US" dirty="0" smtClean="0"/>
              <a:t>We need you to continue your generous giving.</a:t>
            </a:r>
          </a:p>
          <a:p>
            <a:pPr lvl="1"/>
            <a:r>
              <a:rPr lang="en-US" dirty="0" smtClean="0"/>
              <a:t>In 2015, we want to challenge each family to increase their giving by $10.00.</a:t>
            </a:r>
          </a:p>
          <a:p>
            <a:r>
              <a:rPr lang="en-US" dirty="0" smtClean="0"/>
              <a:t>We want you to support this work. </a:t>
            </a:r>
            <a:endParaRPr lang="en-US" dirty="0"/>
          </a:p>
        </p:txBody>
      </p:sp>
    </p:spTree>
    <p:extLst>
      <p:ext uri="{BB962C8B-B14F-4D97-AF65-F5344CB8AC3E}">
        <p14:creationId xmlns:p14="http://schemas.microsoft.com/office/powerpoint/2010/main" val="74942653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70200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5860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eld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809537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In 2014, we had a successful year of evangelistic growth. </a:t>
            </a:r>
          </a:p>
          <a:p>
            <a:pPr lvl="1"/>
            <a:r>
              <a:rPr lang="en-US" dirty="0" smtClean="0"/>
              <a:t>1 Thessalonians 1:8</a:t>
            </a:r>
          </a:p>
          <a:p>
            <a:pPr lvl="1"/>
            <a:r>
              <a:rPr lang="en-US" dirty="0" smtClean="0"/>
              <a:t>Mark 16:15–16</a:t>
            </a:r>
          </a:p>
          <a:p>
            <a:pPr lvl="1"/>
            <a:r>
              <a:rPr lang="en-US" dirty="0" smtClean="0"/>
              <a:t>In 2014, we had 13 baptisms. </a:t>
            </a:r>
          </a:p>
          <a:p>
            <a:pPr lvl="2"/>
            <a:r>
              <a:rPr lang="en-US" dirty="0" smtClean="0"/>
              <a:t>92% of those are still faithful. </a:t>
            </a:r>
          </a:p>
          <a:p>
            <a:pPr lvl="1"/>
            <a:r>
              <a:rPr lang="en-US" dirty="0" smtClean="0"/>
              <a:t>Galatians 6:1–2</a:t>
            </a:r>
          </a:p>
          <a:p>
            <a:pPr lvl="1"/>
            <a:r>
              <a:rPr lang="en-US" dirty="0" smtClean="0"/>
              <a:t>In 2014, we had 11 restorations.</a:t>
            </a:r>
          </a:p>
        </p:txBody>
      </p:sp>
    </p:spTree>
    <p:extLst>
      <p:ext uri="{BB962C8B-B14F-4D97-AF65-F5344CB8AC3E}">
        <p14:creationId xmlns:p14="http://schemas.microsoft.com/office/powerpoint/2010/main" val="399680489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In 2014, we had encouraging attendance numbers. </a:t>
            </a:r>
          </a:p>
          <a:p>
            <a:pPr lvl="1"/>
            <a:r>
              <a:rPr lang="en-US" dirty="0" smtClean="0"/>
              <a:t>Hebrews 10:24–25</a:t>
            </a:r>
          </a:p>
          <a:p>
            <a:pPr lvl="1"/>
            <a:r>
              <a:rPr lang="en-US" dirty="0" smtClean="0"/>
              <a:t>Attendance data (members only): </a:t>
            </a:r>
          </a:p>
          <a:p>
            <a:pPr lvl="2"/>
            <a:r>
              <a:rPr lang="en-US" dirty="0" smtClean="0"/>
              <a:t>Sunday early: 125. </a:t>
            </a:r>
          </a:p>
          <a:p>
            <a:pPr lvl="2"/>
            <a:r>
              <a:rPr lang="en-US" dirty="0" smtClean="0"/>
              <a:t>Sunday end: 156. </a:t>
            </a:r>
          </a:p>
          <a:p>
            <a:pPr lvl="2"/>
            <a:r>
              <a:rPr lang="en-US" dirty="0" smtClean="0"/>
              <a:t>Wednesday: 119. </a:t>
            </a:r>
          </a:p>
        </p:txBody>
      </p:sp>
    </p:spTree>
    <p:extLst>
      <p:ext uri="{BB962C8B-B14F-4D97-AF65-F5344CB8AC3E}">
        <p14:creationId xmlns:p14="http://schemas.microsoft.com/office/powerpoint/2010/main" val="258693202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In 2014, we were encouraging by your generous giving. </a:t>
            </a:r>
          </a:p>
          <a:p>
            <a:pPr lvl="1"/>
            <a:r>
              <a:rPr lang="en-US" dirty="0" smtClean="0"/>
              <a:t>2 Corinthians 9:6–7</a:t>
            </a:r>
          </a:p>
          <a:p>
            <a:pPr lvl="1"/>
            <a:r>
              <a:rPr lang="en-US" dirty="0" smtClean="0"/>
              <a:t>You surpassed our budgeted goal significantly. </a:t>
            </a:r>
          </a:p>
        </p:txBody>
      </p:sp>
    </p:spTree>
    <p:extLst>
      <p:ext uri="{BB962C8B-B14F-4D97-AF65-F5344CB8AC3E}">
        <p14:creationId xmlns:p14="http://schemas.microsoft.com/office/powerpoint/2010/main" val="126732649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theme</a:t>
            </a:r>
            <a:endParaRPr lang="en-US" dirty="0"/>
          </a:p>
        </p:txBody>
      </p:sp>
      <p:sp>
        <p:nvSpPr>
          <p:cNvPr id="3" name="Content Placeholder 2"/>
          <p:cNvSpPr>
            <a:spLocks noGrp="1"/>
          </p:cNvSpPr>
          <p:nvPr>
            <p:ph idx="1"/>
          </p:nvPr>
        </p:nvSpPr>
        <p:spPr/>
        <p:txBody>
          <a:bodyPr/>
          <a:lstStyle/>
          <a:p>
            <a:r>
              <a:rPr lang="en-US" dirty="0" smtClean="0"/>
              <a:t>A series of lessons intended to help us grow in a specific spiritual area. </a:t>
            </a:r>
            <a:endParaRPr lang="en-US" dirty="0"/>
          </a:p>
        </p:txBody>
      </p:sp>
    </p:spTree>
    <p:extLst>
      <p:ext uri="{BB962C8B-B14F-4D97-AF65-F5344CB8AC3E}">
        <p14:creationId xmlns:p14="http://schemas.microsoft.com/office/powerpoint/2010/main" val="76345913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prayer 20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175945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01.23.11.knowg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3320425"/>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413</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Hebrews 13:17</vt:lpstr>
      <vt:lpstr>PowerPoint Presentation</vt:lpstr>
      <vt:lpstr>PowerPoint Presentation</vt:lpstr>
      <vt:lpstr>Reflection</vt:lpstr>
      <vt:lpstr>Reflection</vt:lpstr>
      <vt:lpstr>Reflection</vt:lpstr>
      <vt:lpstr>Annual theme</vt:lpstr>
      <vt:lpstr>PowerPoint Presentation</vt:lpstr>
      <vt:lpstr>PowerPoint Presentation</vt:lpstr>
      <vt:lpstr>PowerPoint Presentation</vt:lpstr>
      <vt:lpstr>PowerPoint Presentation</vt:lpstr>
      <vt:lpstr>PowerPoint Presentation</vt:lpstr>
      <vt:lpstr>PowerPoint Presentation</vt:lpstr>
      <vt:lpstr>2015 Vision</vt:lpstr>
      <vt:lpstr>2015 Vision</vt:lpstr>
      <vt:lpstr>2015 Vision</vt:lpstr>
      <vt:lpstr>2015 Vision</vt:lpstr>
      <vt:lpstr>In 2015, we will seek to add a second evangelist. </vt:lpstr>
      <vt:lpstr>What we need from you…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BoothR</cp:lastModifiedBy>
  <cp:revision>8</cp:revision>
  <dcterms:created xsi:type="dcterms:W3CDTF">2014-12-22T15:08:32Z</dcterms:created>
  <dcterms:modified xsi:type="dcterms:W3CDTF">2015-01-04T16:44:40Z</dcterms:modified>
</cp:coreProperties>
</file>