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</p:sld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5pPr>
    <a:lvl6pPr marL="2286000" algn="l" defTabSz="914400" rtl="0" eaLnBrk="1" latinLnBrk="0" hangingPunct="1"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6pPr>
    <a:lvl7pPr marL="2743200" algn="l" defTabSz="914400" rtl="0" eaLnBrk="1" latinLnBrk="0" hangingPunct="1"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7pPr>
    <a:lvl8pPr marL="3200400" algn="l" defTabSz="914400" rtl="0" eaLnBrk="1" latinLnBrk="0" hangingPunct="1"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8pPr>
    <a:lvl9pPr marL="3657600" algn="l" defTabSz="914400" rtl="0" eaLnBrk="1" latinLnBrk="0" hangingPunct="1">
      <a:defRPr sz="4200" kern="1200">
        <a:solidFill>
          <a:srgbClr val="636567"/>
        </a:solidFill>
        <a:latin typeface="Cochin" charset="0"/>
        <a:ea typeface="Songti SC Regular" charset="0"/>
        <a:cs typeface="Songti SC Regular" charset="0"/>
        <a:sym typeface="Cochi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86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06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6478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811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4263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653336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4754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01845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4594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515097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282785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55071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48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300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55412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9446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4180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56017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6652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760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24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49966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727120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76952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330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8946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1691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07454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3634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8730645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8766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0917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9110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8021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6460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458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42507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32005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0166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1746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0627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927764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3016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5470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7390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6721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686695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7325117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307997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20241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41775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78838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6620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359061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270000"/>
            <a:ext cx="5410200" cy="721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410200" cy="721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2595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2845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0152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7020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82004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393697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376617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61720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859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90984"/>
      </p:ext>
    </p:extLst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0627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872766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5410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410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9400"/>
      </p:ext>
    </p:extLst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23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4098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57299"/>
      </p:ext>
    </p:extLst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261952"/>
      </p:ext>
    </p:extLst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395911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0831702"/>
      </p:ext>
    </p:extLst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32694"/>
      </p:ext>
    </p:extLst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1781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807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36857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129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871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93874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1274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46100"/>
            <a:ext cx="2803525" cy="8239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46100"/>
            <a:ext cx="8261350" cy="8239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052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338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7989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93280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7800" y="2768600"/>
            <a:ext cx="20193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9500" y="2768600"/>
            <a:ext cx="20193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1476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832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083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1964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35121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37626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14253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06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1364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4853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9483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01168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5410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410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595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94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24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723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28525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418990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26565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239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648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945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6721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574160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2667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5400" y="2768600"/>
            <a:ext cx="2667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4796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861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041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5929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87531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28365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32202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0728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770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3458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2184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95732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2667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5400" y="2768600"/>
            <a:ext cx="2667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89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162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8485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610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06095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272848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28241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5384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8362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40860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4173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4192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48286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5359400"/>
            <a:ext cx="5410200" cy="147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359400"/>
            <a:ext cx="5410200" cy="147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4111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9459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0808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84723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162689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83020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55499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2032000"/>
            <a:ext cx="27432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2032000"/>
            <a:ext cx="80772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08889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2405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86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25993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22042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3303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04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762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93619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955625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80538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07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07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6988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097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900506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2463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476390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219700"/>
            <a:ext cx="2908300" cy="323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700" y="5219700"/>
            <a:ext cx="2908300" cy="323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358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1484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8111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436624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548052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68173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920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84750" y="1397000"/>
            <a:ext cx="1492250" cy="706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397000"/>
            <a:ext cx="4324350" cy="706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286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3263900"/>
            <a:ext cx="10972800" cy="32258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0500" kern="1200">
          <a:solidFill>
            <a:srgbClr val="FFFFFF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70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7145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59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6035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977900" y="444500"/>
            <a:ext cx="11137900" cy="8610600"/>
            <a:chOff x="0" y="0"/>
            <a:chExt cx="7016" cy="5424"/>
          </a:xfrm>
        </p:grpSpPr>
        <p:sp>
          <p:nvSpPr>
            <p:cNvPr id="11265" name="Rectangle 1"/>
            <p:cNvSpPr>
              <a:spLocks/>
            </p:cNvSpPr>
            <p:nvPr/>
          </p:nvSpPr>
          <p:spPr bwMode="auto">
            <a:xfrm>
              <a:off x="192" y="224"/>
              <a:ext cx="6600" cy="49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1266" name="Picture 2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16" cy="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977900" y="444500"/>
            <a:ext cx="11137900" cy="8610600"/>
            <a:chOff x="0" y="0"/>
            <a:chExt cx="7016" cy="5424"/>
          </a:xfrm>
        </p:grpSpPr>
        <p:sp>
          <p:nvSpPr>
            <p:cNvPr id="12289" name="Rectangle 1"/>
            <p:cNvSpPr>
              <a:spLocks/>
            </p:cNvSpPr>
            <p:nvPr/>
          </p:nvSpPr>
          <p:spPr bwMode="auto">
            <a:xfrm>
              <a:off x="192" y="224"/>
              <a:ext cx="6600" cy="49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2290" name="Picture 2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16" cy="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algn="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1270000"/>
            <a:ext cx="10972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4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4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4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4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4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2768600"/>
            <a:ext cx="10972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3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6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3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6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3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6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3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6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3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6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70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7145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59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6035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97800" y="2768600"/>
            <a:ext cx="419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2768600"/>
            <a:ext cx="10972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24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42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2768600"/>
            <a:ext cx="5486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2768600"/>
            <a:ext cx="5486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marL="5080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1pPr>
      <a:lvl2pPr marL="1219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2pPr>
      <a:lvl3pPr marL="1663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3pPr>
      <a:lvl4pPr marL="21082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4pPr>
      <a:lvl5pPr marL="2552700" indent="-508000" algn="l" rtl="0" fontAlgn="base">
        <a:spcBef>
          <a:spcPts val="3800"/>
        </a:spcBef>
        <a:spcAft>
          <a:spcPct val="0"/>
        </a:spcAft>
        <a:buClr>
          <a:srgbClr val="ABA79F"/>
        </a:buClr>
        <a:buSzPct val="50000"/>
        <a:buFont typeface="Zapf Dingbats" charset="0"/>
        <a:buChar char="✦"/>
        <a:defRPr sz="3300" kern="1200">
          <a:solidFill>
            <a:schemeClr val="tx1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2032000"/>
            <a:ext cx="10972800" cy="32258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16000" y="5359400"/>
            <a:ext cx="10972800" cy="14732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0500" kern="1200">
          <a:solidFill>
            <a:srgbClr val="FFFFFF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016000" y="7353300"/>
            <a:ext cx="10972800" cy="16510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0500" kern="1200">
          <a:solidFill>
            <a:srgbClr val="FFFFFF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5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rgbClr val="FFFBEF"/>
          </a:solidFill>
          <a:latin typeface="Copperplate" charset="0"/>
          <a:ea typeface="+mn-ea"/>
          <a:cs typeface="+mn-cs"/>
          <a:sym typeface="Copperplate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rgbClr val="FFFBEF"/>
          </a:solidFill>
          <a:latin typeface="Copperplate" charset="0"/>
          <a:ea typeface="+mn-ea"/>
          <a:cs typeface="+mn-cs"/>
          <a:sym typeface="Copperplate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rgbClr val="FFFBEF"/>
          </a:solidFill>
          <a:latin typeface="Copperplate" charset="0"/>
          <a:ea typeface="+mn-ea"/>
          <a:cs typeface="+mn-cs"/>
          <a:sym typeface="Copperplate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rgbClr val="FFFBEF"/>
          </a:solidFill>
          <a:latin typeface="Copperplate" charset="0"/>
          <a:ea typeface="+mn-ea"/>
          <a:cs typeface="+mn-cs"/>
          <a:sym typeface="Copperplat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508000" y="1397000"/>
            <a:ext cx="5969000" cy="37084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08000" y="5219700"/>
            <a:ext cx="5969000" cy="3238500"/>
          </a:xfrm>
          <a:prstGeom prst="rect">
            <a:avLst/>
          </a:prstGeom>
          <a:noFill/>
          <a:ln>
            <a:noFill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84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>
                    <a:alpha val="8984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chi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ochin" charset="0"/>
              </a:rPr>
              <a:t>Second level</a:t>
            </a:r>
          </a:p>
          <a:p>
            <a:pPr lvl="2"/>
            <a:r>
              <a:rPr lang="en-US" altLang="en-US" smtClean="0">
                <a:sym typeface="Cochin" charset="0"/>
              </a:rPr>
              <a:t>Third level</a:t>
            </a:r>
          </a:p>
          <a:p>
            <a:pPr lvl="3"/>
            <a:r>
              <a:rPr lang="en-US" altLang="en-US" smtClean="0">
                <a:sym typeface="Cochin" charset="0"/>
              </a:rPr>
              <a:t>Fourth level</a:t>
            </a:r>
          </a:p>
          <a:p>
            <a:pPr lvl="4"/>
            <a:r>
              <a:rPr lang="en-US" altLang="en-US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000" kern="1200">
          <a:solidFill>
            <a:srgbClr val="FFFFFF"/>
          </a:solidFill>
          <a:latin typeface="+mj-lt"/>
          <a:ea typeface="+mj-ea"/>
          <a:cs typeface="+mj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Cochin" charset="0"/>
          <a:ea typeface="Songti SC Regular" charset="0"/>
          <a:cs typeface="Songti SC Regular" charset="0"/>
          <a:sym typeface="Cochin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n-lt"/>
          <a:ea typeface="+mn-ea"/>
          <a:cs typeface="+mn-cs"/>
          <a:sym typeface="Cochi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7200"/>
              <a:t>What quality do you think is most important for Christians to maintain?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Paul helped!</a:t>
            </a: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Remembered him - v. 3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Told him he loved him - v.4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Paul helped!</a:t>
            </a: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Remembered him - v. 3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Told him he loved him - v.4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Commended him - v.5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Paul helped!</a:t>
            </a:r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Remembered him - v. 3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Told him he loved him - v.4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Commended him - v.5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343025" y="68834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Encouraged him - v.7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We can help!</a:t>
            </a:r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Heb. 10:24-25 “consider, stir up one another”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We can help!</a:t>
            </a:r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Heb. 10:24-25 “consider, stir up one another”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2 Pet. 1: 12-13 “stir you up by reminder”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We can help!</a:t>
            </a:r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Heb. 10:24-25 “consider, stir up one another”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2 Pet. 1: 12-13 “stir you up by reminder”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1 Thess. 4:18 “encourage one another”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We can help!</a:t>
            </a:r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Heb. 10:24-25 “consider, stir up one another”</a:t>
            </a: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2 Pet. 1: 12-13 “stir you up by reminder”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1 Thess. 4:18 “encourage one another”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1343025" y="6877050"/>
            <a:ext cx="102997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Heb. 12:3 point to Jesus - “so that you will not grow weary or fainthearted”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We can help self!</a:t>
            </a:r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Listen and read</a:t>
            </a: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Sing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Pray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1343025" y="71882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Tell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is commanded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Rom. 12: 10-11 “be fervent in spirit”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is commanded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Rom. 12: 10-11 “be fervent in spirit”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457325" y="46482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Acts 18:25 Apollos was “fervent in spirit”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is commanded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Rom. 12: 10-11 “be fervent in spirit”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1457325" y="46482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Acts 18:25 Apollos was “fervent in spirit”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1343025" y="6559550"/>
            <a:ext cx="102997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Jer. 29:13 “You will seek Me and find Me             when you seek Me with all your heart”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Timothy down?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in a hard situation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Timothy down?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in a hard situation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a “young” man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Timothy down?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in a hard situation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a “young” man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naturally timid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Timothy down?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in a hard situation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1457325" y="41148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a “young” man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1457325" y="54991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naturally timid</a:t>
            </a:r>
          </a:p>
        </p:txBody>
      </p:sp>
      <p:sp>
        <p:nvSpPr>
          <p:cNvPr id="23557" name="Rectangle 5"/>
          <p:cNvSpPr>
            <a:spLocks/>
          </p:cNvSpPr>
          <p:nvPr/>
        </p:nvSpPr>
        <p:spPr bwMode="auto">
          <a:xfrm>
            <a:off x="1343025" y="68834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He was physically weak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/>
              <a:t>Zeal - Paul helped!</a:t>
            </a: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1457325" y="2730500"/>
            <a:ext cx="10299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Cochin" charset="0"/>
              </a:defRPr>
            </a:lvl1pPr>
            <a:lvl2pPr algn="l">
              <a:defRPr sz="1200">
                <a:solidFill>
                  <a:schemeClr val="tx1"/>
                </a:solidFill>
                <a:latin typeface="Cochin" charset="0"/>
              </a:defRPr>
            </a:lvl2pPr>
            <a:lvl3pPr algn="l">
              <a:defRPr sz="1200">
                <a:solidFill>
                  <a:schemeClr val="tx1"/>
                </a:solidFill>
                <a:latin typeface="Cochin" charset="0"/>
              </a:defRPr>
            </a:lvl3pPr>
            <a:lvl4pPr algn="l">
              <a:defRPr sz="1200">
                <a:solidFill>
                  <a:schemeClr val="tx1"/>
                </a:solidFill>
                <a:latin typeface="Cochin" charset="0"/>
              </a:defRPr>
            </a:lvl4pPr>
            <a:lvl5pPr algn="l">
              <a:defRPr sz="1200">
                <a:solidFill>
                  <a:schemeClr val="tx1"/>
                </a:solidFill>
                <a:latin typeface="Cochi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 charset="0"/>
              </a:defRPr>
            </a:lvl9pPr>
          </a:lstStyle>
          <a:p>
            <a:r>
              <a:rPr lang="en-US" altLang="en-US" sz="4200">
                <a:ea typeface="Cochin" charset="0"/>
                <a:cs typeface="Cochin" charset="0"/>
              </a:rPr>
              <a:t>Remembered him - v. 3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- Center">
  <a:themeElements>
    <a:clrScheme name="">
      <a:dk1>
        <a:srgbClr val="636567"/>
      </a:dk1>
      <a:lt1>
        <a:srgbClr val="9C9A98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Photo - 2 Up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CBCACA"/>
      </a:accent3>
      <a:accent4>
        <a:srgbClr val="535557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Photo - 3 Up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CBCACA"/>
      </a:accent3>
      <a:accent4>
        <a:srgbClr val="535557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Photo - 3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Photo - Big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Big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Photo - 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Bullets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itle &amp; Bullets - 2 Column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- Top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&amp; Bullets - Right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le &amp; Bullets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le &amp; Bullets - Left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itle, Bullets &amp; Photo">
  <a:themeElements>
    <a:clrScheme name="">
      <a:dk1>
        <a:srgbClr val="636567"/>
      </a:dk1>
      <a:lt1>
        <a:srgbClr val="9C9A9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le &amp; Subtitle">
  <a:themeElements>
    <a:clrScheme name="">
      <a:dk1>
        <a:srgbClr val="636567"/>
      </a:dk1>
      <a:lt1>
        <a:srgbClr val="9C9A98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Horizontal">
  <a:themeElements>
    <a:clrScheme name="">
      <a:dk1>
        <a:srgbClr val="636567"/>
      </a:dk1>
      <a:lt1>
        <a:srgbClr val="9C9A98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Photo - Vertical">
  <a:themeElements>
    <a:clrScheme name="">
      <a:dk1>
        <a:srgbClr val="636567"/>
      </a:dk1>
      <a:lt1>
        <a:srgbClr val="9C9A98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BCACA"/>
      </a:accent3>
      <a:accent4>
        <a:srgbClr val="5355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Cochin"/>
        <a:ea typeface="Songti SC Regular"/>
        <a:cs typeface="Songti SC Regular"/>
      </a:majorFont>
      <a:minorFont>
        <a:latin typeface="Cochin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2E2F3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636567"/>
            </a:solidFill>
            <a:effectLst/>
            <a:latin typeface="Cochin" charset="0"/>
            <a:ea typeface="Songti SC Regular" charset="0"/>
            <a:cs typeface="Songti SC Regular" charset="0"/>
            <a:sym typeface="Cochin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406</Words>
  <Characters>0</Characters>
  <Application>Microsoft Office PowerPoint</Application>
  <PresentationFormat>Custom</PresentationFormat>
  <Lines>0</Lines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17</vt:i4>
      </vt:variant>
    </vt:vector>
  </HeadingPairs>
  <TitlesOfParts>
    <vt:vector size="36" baseType="lpstr">
      <vt:lpstr>Cochin</vt:lpstr>
      <vt:lpstr>Songti SC Regular</vt:lpstr>
      <vt:lpstr>Zapf Dingbats</vt:lpstr>
      <vt:lpstr>Copperplate</vt:lpstr>
      <vt:lpstr>Title - Center</vt:lpstr>
      <vt:lpstr>Title - Top</vt:lpstr>
      <vt:lpstr>Title &amp; Bullets - Right</vt:lpstr>
      <vt:lpstr>Title &amp; Bullets</vt:lpstr>
      <vt:lpstr>Title &amp; Bullets - Left</vt:lpstr>
      <vt:lpstr>Title, Bullets &amp; Photo</vt:lpstr>
      <vt:lpstr>Title &amp; Subtitle</vt:lpstr>
      <vt:lpstr>Photo - Horizontal</vt:lpstr>
      <vt:lpstr>Photo - Vertical</vt:lpstr>
      <vt:lpstr>Blank</vt:lpstr>
      <vt:lpstr>Photo - 2 Up</vt:lpstr>
      <vt:lpstr>Photo - 3 Up</vt:lpstr>
      <vt:lpstr>Photo - Big</vt:lpstr>
      <vt:lpstr>Bullets</vt:lpstr>
      <vt:lpstr>Title &amp; Bullets - 2 Column</vt:lpstr>
      <vt:lpstr>What quality do you think is most important for Christians to maintain? </vt:lpstr>
      <vt:lpstr>Zeal - is commanded</vt:lpstr>
      <vt:lpstr>Zeal - is commanded</vt:lpstr>
      <vt:lpstr>Zeal - is commanded</vt:lpstr>
      <vt:lpstr>Zeal - Timothy down?</vt:lpstr>
      <vt:lpstr>Zeal - Timothy down?</vt:lpstr>
      <vt:lpstr>Zeal - Timothy down?</vt:lpstr>
      <vt:lpstr>Zeal - Timothy down?</vt:lpstr>
      <vt:lpstr>Zeal - Paul helped!</vt:lpstr>
      <vt:lpstr>Zeal - Paul helped!</vt:lpstr>
      <vt:lpstr>Zeal - Paul helped!</vt:lpstr>
      <vt:lpstr>Zeal - Paul helped!</vt:lpstr>
      <vt:lpstr>Zeal - We can help!</vt:lpstr>
      <vt:lpstr>Zeal - We can help!</vt:lpstr>
      <vt:lpstr>Zeal - We can help!</vt:lpstr>
      <vt:lpstr>Zeal - We can help!</vt:lpstr>
      <vt:lpstr>Zeal - We can help self!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quality do you think is most important for Christians to maintain? </dc:title>
  <dc:subject/>
  <dc:creator>BoothR</dc:creator>
  <cp:keywords/>
  <dc:description/>
  <cp:lastModifiedBy>BoothR</cp:lastModifiedBy>
  <cp:revision>1</cp:revision>
  <dcterms:modified xsi:type="dcterms:W3CDTF">2014-12-28T15:22:17Z</dcterms:modified>
</cp:coreProperties>
</file>