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81" r:id="rId5"/>
    <p:sldId id="282" r:id="rId6"/>
    <p:sldId id="283"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49" autoAdjust="0"/>
    <p:restoredTop sz="86430" autoAdjust="0"/>
  </p:normalViewPr>
  <p:slideViewPr>
    <p:cSldViewPr snapToGrid="0" snapToObjects="1">
      <p:cViewPr varScale="1">
        <p:scale>
          <a:sx n="84" d="100"/>
          <a:sy n="84" d="100"/>
        </p:scale>
        <p:origin x="96"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C200B5-869B-ED40-8DFD-69051B046C11}" type="datetimeFigureOut">
              <a:rPr lang="en-US" smtClean="0"/>
              <a:t>10/5/2014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1D4BB3-03B7-914F-A612-783E3D38DD2B}" type="slidenum">
              <a:rPr lang="en-US" smtClean="0"/>
              <a:t>‹#›</a:t>
            </a:fld>
            <a:endParaRPr lang="en-US"/>
          </a:p>
        </p:txBody>
      </p:sp>
    </p:spTree>
    <p:extLst>
      <p:ext uri="{BB962C8B-B14F-4D97-AF65-F5344CB8AC3E}">
        <p14:creationId xmlns:p14="http://schemas.microsoft.com/office/powerpoint/2010/main" val="31058577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1D4BB3-03B7-914F-A612-783E3D38DD2B}" type="slidenum">
              <a:rPr lang="en-US" smtClean="0"/>
              <a:t>3</a:t>
            </a:fld>
            <a:endParaRPr lang="en-US"/>
          </a:p>
        </p:txBody>
      </p:sp>
    </p:spTree>
    <p:extLst>
      <p:ext uri="{BB962C8B-B14F-4D97-AF65-F5344CB8AC3E}">
        <p14:creationId xmlns:p14="http://schemas.microsoft.com/office/powerpoint/2010/main" val="2135192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10/5/2014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10/5/2014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 to the Basics_C_NT.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045144" y="473156"/>
            <a:ext cx="6962654"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17193" y="1940111"/>
            <a:ext cx="7196436" cy="41860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3600" b="1" kern="1200">
          <a:solidFill>
            <a:schemeClr val="tx1"/>
          </a:solidFill>
          <a:latin typeface="Cambria"/>
          <a:ea typeface="+mj-ea"/>
          <a:cs typeface="Cambria"/>
        </a:defRPr>
      </a:lvl1pPr>
    </p:titleStyle>
    <p:bodyStyle>
      <a:lvl1pPr marL="342900" indent="-342900" algn="l" defTabSz="914400" rtl="0" eaLnBrk="1" latinLnBrk="0" hangingPunct="1">
        <a:spcBef>
          <a:spcPct val="20000"/>
        </a:spcBef>
        <a:buFont typeface="Arial" pitchFamily="34" charset="0"/>
        <a:buChar char="•"/>
        <a:defRPr sz="3200" b="1" kern="1200">
          <a:solidFill>
            <a:schemeClr val="bg1"/>
          </a:solidFill>
          <a:latin typeface="Cambria"/>
          <a:ea typeface="+mn-ea"/>
          <a:cs typeface="Cambria"/>
        </a:defRPr>
      </a:lvl1pPr>
      <a:lvl2pPr marL="742950" indent="-285750" algn="l" defTabSz="914400" rtl="0" eaLnBrk="1" latinLnBrk="0" hangingPunct="1">
        <a:spcBef>
          <a:spcPct val="20000"/>
        </a:spcBef>
        <a:buFont typeface="Arial" pitchFamily="34" charset="0"/>
        <a:buChar char="–"/>
        <a:defRPr sz="2800" b="1" kern="1200">
          <a:solidFill>
            <a:schemeClr val="bg1"/>
          </a:solidFill>
          <a:latin typeface="Cambria"/>
          <a:ea typeface="+mn-ea"/>
          <a:cs typeface="Cambria"/>
        </a:defRPr>
      </a:lvl2pPr>
      <a:lvl3pPr marL="1143000" indent="-228600" algn="l" defTabSz="914400" rtl="0" eaLnBrk="1" latinLnBrk="0" hangingPunct="1">
        <a:spcBef>
          <a:spcPct val="20000"/>
        </a:spcBef>
        <a:buFont typeface="Arial" pitchFamily="34" charset="0"/>
        <a:buChar char="•"/>
        <a:defRPr sz="2400" b="1" kern="1200">
          <a:solidFill>
            <a:schemeClr val="bg1"/>
          </a:solidFill>
          <a:latin typeface="Cambria"/>
          <a:ea typeface="+mn-ea"/>
          <a:cs typeface="Cambria"/>
        </a:defRPr>
      </a:lvl3pPr>
      <a:lvl4pPr marL="1600200" indent="-228600" algn="l" defTabSz="914400" rtl="0" eaLnBrk="1" latinLnBrk="0" hangingPunct="1">
        <a:spcBef>
          <a:spcPct val="20000"/>
        </a:spcBef>
        <a:buFont typeface="Arial" pitchFamily="34" charset="0"/>
        <a:buChar char="–"/>
        <a:defRPr sz="2000" b="1" kern="1200">
          <a:solidFill>
            <a:schemeClr val="bg1"/>
          </a:solidFill>
          <a:latin typeface="Cambria"/>
          <a:ea typeface="+mn-ea"/>
          <a:cs typeface="Cambria"/>
        </a:defRPr>
      </a:lvl4pPr>
      <a:lvl5pPr marL="2057400" indent="-228600" algn="l" defTabSz="914400" rtl="0" eaLnBrk="1" latinLnBrk="0" hangingPunct="1">
        <a:spcBef>
          <a:spcPct val="20000"/>
        </a:spcBef>
        <a:buFont typeface="Arial" pitchFamily="34" charset="0"/>
        <a:buChar char="»"/>
        <a:defRPr sz="2000" b="1" kern="1200">
          <a:solidFill>
            <a:schemeClr val="bg1"/>
          </a:solidFill>
          <a:latin typeface="Cambria"/>
          <a:ea typeface="+mn-ea"/>
          <a:cs typeface="Cambri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ck to the Basics_Cb.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599373" y="473156"/>
            <a:ext cx="7408425" cy="886578"/>
          </a:xfrm>
        </p:spPr>
        <p:txBody>
          <a:bodyPr/>
          <a:lstStyle/>
          <a:p>
            <a:r>
              <a:rPr lang="en-US" dirty="0" smtClean="0">
                <a:solidFill>
                  <a:srgbClr val="000000"/>
                </a:solidFill>
              </a:rPr>
              <a:t>Acts 2:46–47</a:t>
            </a:r>
            <a:endParaRPr lang="en-US" dirty="0">
              <a:solidFill>
                <a:srgbClr val="000000"/>
              </a:solidFill>
            </a:endParaRPr>
          </a:p>
        </p:txBody>
      </p:sp>
      <p:sp>
        <p:nvSpPr>
          <p:cNvPr id="5" name="TextBox 4"/>
          <p:cNvSpPr txBox="1"/>
          <p:nvPr/>
        </p:nvSpPr>
        <p:spPr>
          <a:xfrm>
            <a:off x="599373" y="1355260"/>
            <a:ext cx="7934551" cy="3539430"/>
          </a:xfrm>
          <a:prstGeom prst="rect">
            <a:avLst/>
          </a:prstGeom>
          <a:noFill/>
        </p:spPr>
        <p:txBody>
          <a:bodyPr wrap="square" rtlCol="0">
            <a:spAutoFit/>
          </a:bodyPr>
          <a:lstStyle/>
          <a:p>
            <a:r>
              <a:rPr lang="en-US" sz="3200" b="1" dirty="0" smtClean="0">
                <a:solidFill>
                  <a:schemeClr val="bg1"/>
                </a:solidFill>
              </a:rPr>
              <a:t>46 </a:t>
            </a:r>
            <a:r>
              <a:rPr lang="en-US" sz="3200" b="1" dirty="0">
                <a:solidFill>
                  <a:schemeClr val="bg1"/>
                </a:solidFill>
              </a:rPr>
              <a:t>And day by day, attending the temple together and breaking bread in their homes, they received their food with glad and generous hearts, 47 praising God and having favor with all the people. And the Lord added to their number day by day those who were being saved. </a:t>
            </a:r>
          </a:p>
        </p:txBody>
      </p:sp>
    </p:spTree>
    <p:extLst>
      <p:ext uri="{BB962C8B-B14F-4D97-AF65-F5344CB8AC3E}">
        <p14:creationId xmlns:p14="http://schemas.microsoft.com/office/powerpoint/2010/main" val="106800132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08435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 one.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23074988"/>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attempts to keep from losing people in the crowd.</a:t>
            </a:r>
            <a:endParaRPr lang="en-US" dirty="0"/>
          </a:p>
        </p:txBody>
      </p:sp>
      <p:sp>
        <p:nvSpPr>
          <p:cNvPr id="3" name="Content Placeholder 2"/>
          <p:cNvSpPr>
            <a:spLocks noGrp="1"/>
          </p:cNvSpPr>
          <p:nvPr>
            <p:ph idx="1"/>
          </p:nvPr>
        </p:nvSpPr>
        <p:spPr/>
        <p:txBody>
          <a:bodyPr/>
          <a:lstStyle/>
          <a:p>
            <a:r>
              <a:rPr lang="en-US" dirty="0" smtClean="0"/>
              <a:t>Don’t have a crowd.</a:t>
            </a:r>
          </a:p>
          <a:p>
            <a:r>
              <a:rPr lang="en-US" dirty="0" smtClean="0"/>
              <a:t>Make it the preacher’s responsibility.</a:t>
            </a:r>
          </a:p>
          <a:p>
            <a:r>
              <a:rPr lang="en-US" dirty="0" smtClean="0"/>
              <a:t>Divide the congregation among the eldership.</a:t>
            </a:r>
          </a:p>
          <a:p>
            <a:r>
              <a:rPr lang="en-US" dirty="0" smtClean="0"/>
              <a:t>Use small groups.</a:t>
            </a:r>
          </a:p>
          <a:p>
            <a:r>
              <a:rPr lang="en-US" dirty="0" smtClean="0"/>
              <a:t>Some use unscriptural programs.</a:t>
            </a:r>
            <a:endParaRPr lang="en-US" dirty="0"/>
          </a:p>
        </p:txBody>
      </p:sp>
    </p:spTree>
    <p:extLst>
      <p:ext uri="{BB962C8B-B14F-4D97-AF65-F5344CB8AC3E}">
        <p14:creationId xmlns:p14="http://schemas.microsoft.com/office/powerpoint/2010/main" val="362776870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the church in Jerusalem avoid losing people?</a:t>
            </a:r>
            <a:endParaRPr lang="en-US" dirty="0"/>
          </a:p>
        </p:txBody>
      </p:sp>
      <p:sp>
        <p:nvSpPr>
          <p:cNvPr id="3" name="Content Placeholder 2"/>
          <p:cNvSpPr>
            <a:spLocks noGrp="1"/>
          </p:cNvSpPr>
          <p:nvPr>
            <p:ph idx="1"/>
          </p:nvPr>
        </p:nvSpPr>
        <p:spPr/>
        <p:txBody>
          <a:bodyPr/>
          <a:lstStyle/>
          <a:p>
            <a:r>
              <a:rPr lang="en-US" dirty="0" smtClean="0"/>
              <a:t>Leadership development.</a:t>
            </a:r>
          </a:p>
          <a:p>
            <a:pPr lvl="1"/>
            <a:r>
              <a:rPr lang="en-US" dirty="0" smtClean="0"/>
              <a:t>Acts 6:1, 3</a:t>
            </a:r>
          </a:p>
          <a:p>
            <a:r>
              <a:rPr lang="en-US" dirty="0" smtClean="0"/>
              <a:t>House-to-House relationships.</a:t>
            </a:r>
          </a:p>
          <a:p>
            <a:pPr lvl="1"/>
            <a:r>
              <a:rPr lang="en-US" dirty="0" smtClean="0"/>
              <a:t>Acts 9:36–43</a:t>
            </a:r>
          </a:p>
          <a:p>
            <a:pPr lvl="1"/>
            <a:r>
              <a:rPr lang="en-US" dirty="0" smtClean="0"/>
              <a:t>Acts 2:46–47</a:t>
            </a:r>
            <a:endParaRPr lang="en-US" dirty="0"/>
          </a:p>
        </p:txBody>
      </p:sp>
    </p:spTree>
    <p:extLst>
      <p:ext uri="{BB962C8B-B14F-4D97-AF65-F5344CB8AC3E}">
        <p14:creationId xmlns:p14="http://schemas.microsoft.com/office/powerpoint/2010/main" val="159621146"/>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 to us…</a:t>
            </a:r>
            <a:endParaRPr lang="en-US" dirty="0"/>
          </a:p>
        </p:txBody>
      </p:sp>
      <p:sp>
        <p:nvSpPr>
          <p:cNvPr id="3" name="Content Placeholder 2"/>
          <p:cNvSpPr>
            <a:spLocks noGrp="1"/>
          </p:cNvSpPr>
          <p:nvPr>
            <p:ph idx="1"/>
          </p:nvPr>
        </p:nvSpPr>
        <p:spPr/>
        <p:txBody>
          <a:bodyPr/>
          <a:lstStyle/>
          <a:p>
            <a:r>
              <a:rPr lang="en-US" dirty="0" smtClean="0"/>
              <a:t>The work of serving does not belong to others.</a:t>
            </a:r>
          </a:p>
          <a:p>
            <a:r>
              <a:rPr lang="en-US" dirty="0" smtClean="0"/>
              <a:t>You cannot expect the preachers and elders to attend to all of your needs directly and personally.</a:t>
            </a:r>
          </a:p>
          <a:p>
            <a:r>
              <a:rPr lang="en-US" dirty="0" smtClean="0"/>
              <a:t>Recognize you are a working part of this congregation.</a:t>
            </a:r>
            <a:endParaRPr lang="en-US" dirty="0"/>
          </a:p>
        </p:txBody>
      </p:sp>
    </p:spTree>
    <p:extLst>
      <p:ext uri="{BB962C8B-B14F-4D97-AF65-F5344CB8AC3E}">
        <p14:creationId xmlns:p14="http://schemas.microsoft.com/office/powerpoint/2010/main" val="246784419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76083306"/>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97</TotalTime>
  <Words>163</Words>
  <Application>Microsoft Office PowerPoint</Application>
  <PresentationFormat>On-screen Show (4:3)</PresentationFormat>
  <Paragraphs>19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 Black </vt:lpstr>
      <vt:lpstr>Acts 2:46–47</vt:lpstr>
      <vt:lpstr>PowerPoint Presentation</vt:lpstr>
      <vt:lpstr>PowerPoint Presentation</vt:lpstr>
      <vt:lpstr>Common attempts to keep from losing people in the crowd.</vt:lpstr>
      <vt:lpstr>How did the church in Jerusalem avoid losing people?</vt:lpstr>
      <vt:lpstr>What this means to us…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2:42–44</dc:title>
  <dc:creator>TERRY  FRANCIS</dc:creator>
  <cp:lastModifiedBy>BoothR</cp:lastModifiedBy>
  <cp:revision>11</cp:revision>
  <dcterms:created xsi:type="dcterms:W3CDTF">2014-08-24T11:52:04Z</dcterms:created>
  <dcterms:modified xsi:type="dcterms:W3CDTF">2014-10-05T14:13:32Z</dcterms:modified>
</cp:coreProperties>
</file>