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76" r:id="rId5"/>
    <p:sldId id="277" r:id="rId6"/>
    <p:sldId id="278" r:id="rId7"/>
    <p:sldId id="260"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D2A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2" d="100"/>
          <a:sy n="72" d="100"/>
        </p:scale>
        <p:origin x="-112" y="-4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97542E-3DAB-A34B-BA60-D12945F57C80}" type="datetimeFigureOut">
              <a:rPr lang="en-US" smtClean="0"/>
              <a:t>6/22/14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A434C-A1C7-DD45-94C8-E0318C5E887B}" type="slidenum">
              <a:rPr lang="en-US" smtClean="0"/>
              <a:t>‹#›</a:t>
            </a:fld>
            <a:endParaRPr lang="en-US"/>
          </a:p>
        </p:txBody>
      </p:sp>
    </p:spTree>
    <p:extLst>
      <p:ext uri="{BB962C8B-B14F-4D97-AF65-F5344CB8AC3E}">
        <p14:creationId xmlns:p14="http://schemas.microsoft.com/office/powerpoint/2010/main" val="307909783"/>
      </p:ext>
    </p:extLst>
  </p:cSld>
  <p:clrMapOvr>
    <a:masterClrMapping/>
  </p:clrMapOvr>
  <p:transition xmlns:p14="http://schemas.microsoft.com/office/powerpoint/2010/mai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97542E-3DAB-A34B-BA60-D12945F57C80}" type="datetimeFigureOut">
              <a:rPr lang="en-US" smtClean="0"/>
              <a:t>6/22/14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A434C-A1C7-DD45-94C8-E0318C5E887B}" type="slidenum">
              <a:rPr lang="en-US" smtClean="0"/>
              <a:t>‹#›</a:t>
            </a:fld>
            <a:endParaRPr lang="en-US"/>
          </a:p>
        </p:txBody>
      </p:sp>
    </p:spTree>
    <p:extLst>
      <p:ext uri="{BB962C8B-B14F-4D97-AF65-F5344CB8AC3E}">
        <p14:creationId xmlns:p14="http://schemas.microsoft.com/office/powerpoint/2010/main" val="2478482332"/>
      </p:ext>
    </p:extLst>
  </p:cSld>
  <p:clrMapOvr>
    <a:masterClrMapping/>
  </p:clrMapOvr>
  <p:transition xmlns:p14="http://schemas.microsoft.com/office/powerpoint/2010/mai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97542E-3DAB-A34B-BA60-D12945F57C80}" type="datetimeFigureOut">
              <a:rPr lang="en-US" smtClean="0"/>
              <a:t>6/22/14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A434C-A1C7-DD45-94C8-E0318C5E887B}" type="slidenum">
              <a:rPr lang="en-US" smtClean="0"/>
              <a:t>‹#›</a:t>
            </a:fld>
            <a:endParaRPr lang="en-US"/>
          </a:p>
        </p:txBody>
      </p:sp>
    </p:spTree>
    <p:extLst>
      <p:ext uri="{BB962C8B-B14F-4D97-AF65-F5344CB8AC3E}">
        <p14:creationId xmlns:p14="http://schemas.microsoft.com/office/powerpoint/2010/main" val="3915974113"/>
      </p:ext>
    </p:extLst>
  </p:cSld>
  <p:clrMapOvr>
    <a:masterClrMapping/>
  </p:clrMapOvr>
  <p:transition xmlns:p14="http://schemas.microsoft.com/office/powerpoint/2010/mai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97542E-3DAB-A34B-BA60-D12945F57C80}" type="datetimeFigureOut">
              <a:rPr lang="en-US" smtClean="0"/>
              <a:t>6/22/14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A434C-A1C7-DD45-94C8-E0318C5E887B}" type="slidenum">
              <a:rPr lang="en-US" smtClean="0"/>
              <a:t>‹#›</a:t>
            </a:fld>
            <a:endParaRPr lang="en-US"/>
          </a:p>
        </p:txBody>
      </p:sp>
    </p:spTree>
    <p:extLst>
      <p:ext uri="{BB962C8B-B14F-4D97-AF65-F5344CB8AC3E}">
        <p14:creationId xmlns:p14="http://schemas.microsoft.com/office/powerpoint/2010/main" val="3907727863"/>
      </p:ext>
    </p:extLst>
  </p:cSld>
  <p:clrMapOvr>
    <a:masterClrMapping/>
  </p:clrMapOvr>
  <p:transition xmlns:p14="http://schemas.microsoft.com/office/powerpoint/2010/mai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97542E-3DAB-A34B-BA60-D12945F57C80}" type="datetimeFigureOut">
              <a:rPr lang="en-US" smtClean="0"/>
              <a:t>6/22/14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A434C-A1C7-DD45-94C8-E0318C5E887B}" type="slidenum">
              <a:rPr lang="en-US" smtClean="0"/>
              <a:t>‹#›</a:t>
            </a:fld>
            <a:endParaRPr lang="en-US"/>
          </a:p>
        </p:txBody>
      </p:sp>
    </p:spTree>
    <p:extLst>
      <p:ext uri="{BB962C8B-B14F-4D97-AF65-F5344CB8AC3E}">
        <p14:creationId xmlns:p14="http://schemas.microsoft.com/office/powerpoint/2010/main" val="1435939773"/>
      </p:ext>
    </p:extLst>
  </p:cSld>
  <p:clrMapOvr>
    <a:masterClrMapping/>
  </p:clrMapOvr>
  <p:transition xmlns:p14="http://schemas.microsoft.com/office/powerpoint/2010/mai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97542E-3DAB-A34B-BA60-D12945F57C80}" type="datetimeFigureOut">
              <a:rPr lang="en-US" smtClean="0"/>
              <a:t>6/22/14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7A434C-A1C7-DD45-94C8-E0318C5E887B}" type="slidenum">
              <a:rPr lang="en-US" smtClean="0"/>
              <a:t>‹#›</a:t>
            </a:fld>
            <a:endParaRPr lang="en-US"/>
          </a:p>
        </p:txBody>
      </p:sp>
    </p:spTree>
    <p:extLst>
      <p:ext uri="{BB962C8B-B14F-4D97-AF65-F5344CB8AC3E}">
        <p14:creationId xmlns:p14="http://schemas.microsoft.com/office/powerpoint/2010/main" val="3470731776"/>
      </p:ext>
    </p:extLst>
  </p:cSld>
  <p:clrMapOvr>
    <a:masterClrMapping/>
  </p:clrMapOvr>
  <p:transition xmlns:p14="http://schemas.microsoft.com/office/powerpoint/2010/mai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97542E-3DAB-A34B-BA60-D12945F57C80}" type="datetimeFigureOut">
              <a:rPr lang="en-US" smtClean="0"/>
              <a:t>6/22/14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7A434C-A1C7-DD45-94C8-E0318C5E887B}" type="slidenum">
              <a:rPr lang="en-US" smtClean="0"/>
              <a:t>‹#›</a:t>
            </a:fld>
            <a:endParaRPr lang="en-US"/>
          </a:p>
        </p:txBody>
      </p:sp>
    </p:spTree>
    <p:extLst>
      <p:ext uri="{BB962C8B-B14F-4D97-AF65-F5344CB8AC3E}">
        <p14:creationId xmlns:p14="http://schemas.microsoft.com/office/powerpoint/2010/main" val="3280495628"/>
      </p:ext>
    </p:extLst>
  </p:cSld>
  <p:clrMapOvr>
    <a:masterClrMapping/>
  </p:clrMapOvr>
  <p:transition xmlns:p14="http://schemas.microsoft.com/office/powerpoint/2010/mai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97542E-3DAB-A34B-BA60-D12945F57C80}" type="datetimeFigureOut">
              <a:rPr lang="en-US" smtClean="0"/>
              <a:t>6/22/14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7A434C-A1C7-DD45-94C8-E0318C5E887B}" type="slidenum">
              <a:rPr lang="en-US" smtClean="0"/>
              <a:t>‹#›</a:t>
            </a:fld>
            <a:endParaRPr lang="en-US"/>
          </a:p>
        </p:txBody>
      </p:sp>
    </p:spTree>
    <p:extLst>
      <p:ext uri="{BB962C8B-B14F-4D97-AF65-F5344CB8AC3E}">
        <p14:creationId xmlns:p14="http://schemas.microsoft.com/office/powerpoint/2010/main" val="1704682630"/>
      </p:ext>
    </p:extLst>
  </p:cSld>
  <p:clrMapOvr>
    <a:masterClrMapping/>
  </p:clrMapOvr>
  <p:transition xmlns:p14="http://schemas.microsoft.com/office/powerpoint/2010/mai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7542E-3DAB-A34B-BA60-D12945F57C80}" type="datetimeFigureOut">
              <a:rPr lang="en-US" smtClean="0"/>
              <a:t>6/22/14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7A434C-A1C7-DD45-94C8-E0318C5E887B}" type="slidenum">
              <a:rPr lang="en-US" smtClean="0"/>
              <a:t>‹#›</a:t>
            </a:fld>
            <a:endParaRPr lang="en-US"/>
          </a:p>
        </p:txBody>
      </p:sp>
    </p:spTree>
    <p:extLst>
      <p:ext uri="{BB962C8B-B14F-4D97-AF65-F5344CB8AC3E}">
        <p14:creationId xmlns:p14="http://schemas.microsoft.com/office/powerpoint/2010/main" val="4156727838"/>
      </p:ext>
    </p:extLst>
  </p:cSld>
  <p:clrMapOvr>
    <a:masterClrMapping/>
  </p:clrMapOvr>
  <p:transition xmlns:p14="http://schemas.microsoft.com/office/powerpoint/2010/mai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7542E-3DAB-A34B-BA60-D12945F57C80}" type="datetimeFigureOut">
              <a:rPr lang="en-US" smtClean="0"/>
              <a:t>6/22/14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7A434C-A1C7-DD45-94C8-E0318C5E887B}" type="slidenum">
              <a:rPr lang="en-US" smtClean="0"/>
              <a:t>‹#›</a:t>
            </a:fld>
            <a:endParaRPr lang="en-US"/>
          </a:p>
        </p:txBody>
      </p:sp>
    </p:spTree>
    <p:extLst>
      <p:ext uri="{BB962C8B-B14F-4D97-AF65-F5344CB8AC3E}">
        <p14:creationId xmlns:p14="http://schemas.microsoft.com/office/powerpoint/2010/main" val="2525500400"/>
      </p:ext>
    </p:extLst>
  </p:cSld>
  <p:clrMapOvr>
    <a:masterClrMapping/>
  </p:clrMapOvr>
  <p:transition xmlns:p14="http://schemas.microsoft.com/office/powerpoint/2010/mai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7542E-3DAB-A34B-BA60-D12945F57C80}" type="datetimeFigureOut">
              <a:rPr lang="en-US" smtClean="0"/>
              <a:t>6/22/14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7A434C-A1C7-DD45-94C8-E0318C5E887B}" type="slidenum">
              <a:rPr lang="en-US" smtClean="0"/>
              <a:t>‹#›</a:t>
            </a:fld>
            <a:endParaRPr lang="en-US"/>
          </a:p>
        </p:txBody>
      </p:sp>
    </p:spTree>
    <p:extLst>
      <p:ext uri="{BB962C8B-B14F-4D97-AF65-F5344CB8AC3E}">
        <p14:creationId xmlns:p14="http://schemas.microsoft.com/office/powerpoint/2010/main" val="4036836992"/>
      </p:ext>
    </p:extLst>
  </p:cSld>
  <p:clrMapOvr>
    <a:masterClrMapping/>
  </p:clrMapOvr>
  <p:transition xmlns:p14="http://schemas.microsoft.com/office/powerpoint/2010/main">
    <p:wipe dir="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REMEMBER_cb.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7542E-3DAB-A34B-BA60-D12945F57C80}" type="datetimeFigureOut">
              <a:rPr lang="en-US" smtClean="0"/>
              <a:t>6/22/14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A434C-A1C7-DD45-94C8-E0318C5E887B}" type="slidenum">
              <a:rPr lang="en-US" smtClean="0"/>
              <a:t>‹#›</a:t>
            </a:fld>
            <a:endParaRPr lang="en-US"/>
          </a:p>
        </p:txBody>
      </p:sp>
    </p:spTree>
    <p:extLst>
      <p:ext uri="{BB962C8B-B14F-4D97-AF65-F5344CB8AC3E}">
        <p14:creationId xmlns:p14="http://schemas.microsoft.com/office/powerpoint/2010/main" val="945245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l" defTabSz="457200" rtl="0" eaLnBrk="1" latinLnBrk="0" hangingPunct="1">
        <a:spcBef>
          <a:spcPct val="0"/>
        </a:spcBef>
        <a:buNone/>
        <a:defRPr sz="4400" b="1" kern="1200">
          <a:solidFill>
            <a:srgbClr val="E1D2A1"/>
          </a:solidFill>
          <a:latin typeface="Cambria"/>
          <a:ea typeface="+mj-ea"/>
          <a:cs typeface="Cambria"/>
        </a:defRPr>
      </a:lvl1pPr>
    </p:titleStyle>
    <p:bodyStyle>
      <a:lvl1pPr marL="342900" indent="-342900" algn="l" defTabSz="457200" rtl="0" eaLnBrk="1" latinLnBrk="0" hangingPunct="1">
        <a:spcBef>
          <a:spcPct val="20000"/>
        </a:spcBef>
        <a:buFont typeface="Arial"/>
        <a:buChar char="•"/>
        <a:defRPr sz="3200" b="1" kern="1200">
          <a:solidFill>
            <a:srgbClr val="E1D2A1"/>
          </a:solidFill>
          <a:latin typeface="Cambria"/>
          <a:ea typeface="+mn-ea"/>
          <a:cs typeface="Cambria"/>
        </a:defRPr>
      </a:lvl1pPr>
      <a:lvl2pPr marL="742950" indent="-285750" algn="l" defTabSz="457200" rtl="0" eaLnBrk="1" latinLnBrk="0" hangingPunct="1">
        <a:spcBef>
          <a:spcPct val="20000"/>
        </a:spcBef>
        <a:buFont typeface="Arial"/>
        <a:buChar char="–"/>
        <a:defRPr sz="2800" b="1" kern="1200">
          <a:solidFill>
            <a:srgbClr val="E1D2A1"/>
          </a:solidFill>
          <a:latin typeface="Cambria"/>
          <a:ea typeface="+mn-ea"/>
          <a:cs typeface="Cambria"/>
        </a:defRPr>
      </a:lvl2pPr>
      <a:lvl3pPr marL="1143000" indent="-228600" algn="l" defTabSz="457200" rtl="0" eaLnBrk="1" latinLnBrk="0" hangingPunct="1">
        <a:spcBef>
          <a:spcPct val="20000"/>
        </a:spcBef>
        <a:buFont typeface="Arial"/>
        <a:buChar char="•"/>
        <a:defRPr sz="2400" b="1" kern="1200">
          <a:solidFill>
            <a:srgbClr val="E1D2A1"/>
          </a:solidFill>
          <a:latin typeface="Cambria"/>
          <a:ea typeface="+mn-ea"/>
          <a:cs typeface="Cambria"/>
        </a:defRPr>
      </a:lvl3pPr>
      <a:lvl4pPr marL="1600200" indent="-228600" algn="l" defTabSz="457200" rtl="0" eaLnBrk="1" latinLnBrk="0" hangingPunct="1">
        <a:spcBef>
          <a:spcPct val="20000"/>
        </a:spcBef>
        <a:buFont typeface="Arial"/>
        <a:buChar char="–"/>
        <a:defRPr sz="2000" b="1" kern="1200">
          <a:solidFill>
            <a:srgbClr val="E1D2A1"/>
          </a:solidFill>
          <a:latin typeface="Cambria"/>
          <a:ea typeface="+mn-ea"/>
          <a:cs typeface="Cambria"/>
        </a:defRPr>
      </a:lvl4pPr>
      <a:lvl5pPr marL="2057400" indent="-228600" algn="l" defTabSz="457200" rtl="0" eaLnBrk="1" latinLnBrk="0" hangingPunct="1">
        <a:spcBef>
          <a:spcPct val="20000"/>
        </a:spcBef>
        <a:buFont typeface="Arial"/>
        <a:buChar char="»"/>
        <a:defRPr sz="2000" b="1" kern="1200">
          <a:solidFill>
            <a:srgbClr val="E1D2A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29821"/>
          </a:xfrm>
        </p:spPr>
        <p:txBody>
          <a:bodyPr/>
          <a:lstStyle/>
          <a:p>
            <a:r>
              <a:rPr lang="en-US" dirty="0" smtClean="0"/>
              <a:t>1 Corinthians 11:23–25</a:t>
            </a:r>
            <a:endParaRPr lang="en-US" dirty="0"/>
          </a:p>
        </p:txBody>
      </p:sp>
      <p:sp>
        <p:nvSpPr>
          <p:cNvPr id="5" name="TextBox 4"/>
          <p:cNvSpPr txBox="1"/>
          <p:nvPr/>
        </p:nvSpPr>
        <p:spPr>
          <a:xfrm>
            <a:off x="457200" y="1352962"/>
            <a:ext cx="8229600" cy="5016757"/>
          </a:xfrm>
          <a:prstGeom prst="rect">
            <a:avLst/>
          </a:prstGeom>
          <a:noFill/>
        </p:spPr>
        <p:txBody>
          <a:bodyPr wrap="square" rtlCol="0">
            <a:spAutoFit/>
          </a:bodyPr>
          <a:lstStyle/>
          <a:p>
            <a:r>
              <a:rPr lang="en-US" sz="3200" b="1" baseline="30000" dirty="0" smtClean="0">
                <a:solidFill>
                  <a:srgbClr val="E1D2A1"/>
                </a:solidFill>
                <a:latin typeface="Cambria"/>
                <a:cs typeface="Cambria"/>
              </a:rPr>
              <a:t>23</a:t>
            </a:r>
            <a:r>
              <a:rPr lang="en-US" sz="3200" b="1" dirty="0" smtClean="0">
                <a:solidFill>
                  <a:srgbClr val="E1D2A1"/>
                </a:solidFill>
                <a:latin typeface="Cambria"/>
                <a:cs typeface="Cambria"/>
              </a:rPr>
              <a:t>For </a:t>
            </a:r>
            <a:r>
              <a:rPr lang="en-US" sz="3200" b="1" dirty="0">
                <a:solidFill>
                  <a:srgbClr val="E1D2A1"/>
                </a:solidFill>
                <a:latin typeface="Cambria"/>
                <a:cs typeface="Cambria"/>
              </a:rPr>
              <a:t>I received from the Lord what I also delivered to you, that the Lord Jesus on the night when he was betrayed took bread, </a:t>
            </a:r>
            <a:r>
              <a:rPr lang="en-US" sz="3200" b="1" baseline="30000" dirty="0" smtClean="0">
                <a:solidFill>
                  <a:srgbClr val="E1D2A1"/>
                </a:solidFill>
                <a:latin typeface="Cambria"/>
                <a:cs typeface="Cambria"/>
              </a:rPr>
              <a:t>24</a:t>
            </a:r>
            <a:r>
              <a:rPr lang="en-US" sz="3200" b="1" dirty="0" smtClean="0">
                <a:solidFill>
                  <a:srgbClr val="E1D2A1"/>
                </a:solidFill>
                <a:latin typeface="Cambria"/>
                <a:cs typeface="Cambria"/>
              </a:rPr>
              <a:t>and </a:t>
            </a:r>
            <a:r>
              <a:rPr lang="en-US" sz="3200" b="1" dirty="0">
                <a:solidFill>
                  <a:srgbClr val="E1D2A1"/>
                </a:solidFill>
                <a:latin typeface="Cambria"/>
                <a:cs typeface="Cambria"/>
              </a:rPr>
              <a:t>when he had given thanks, he broke it, and said, “This is my body which is for you. Do this in remembrance of me</a:t>
            </a:r>
            <a:r>
              <a:rPr lang="en-US" sz="3200" b="1" dirty="0" smtClean="0">
                <a:solidFill>
                  <a:srgbClr val="E1D2A1"/>
                </a:solidFill>
                <a:latin typeface="Cambria"/>
                <a:cs typeface="Cambria"/>
              </a:rPr>
              <a:t>. </a:t>
            </a:r>
            <a:r>
              <a:rPr lang="en-US" sz="3200" b="1" baseline="30000" dirty="0" smtClean="0">
                <a:solidFill>
                  <a:srgbClr val="E1D2A1"/>
                </a:solidFill>
                <a:latin typeface="Cambria"/>
                <a:cs typeface="Cambria"/>
              </a:rPr>
              <a:t>25</a:t>
            </a:r>
            <a:r>
              <a:rPr lang="en-US" sz="3200" b="1" dirty="0" smtClean="0">
                <a:solidFill>
                  <a:srgbClr val="E1D2A1"/>
                </a:solidFill>
                <a:latin typeface="Cambria"/>
                <a:cs typeface="Cambria"/>
              </a:rPr>
              <a:t>In </a:t>
            </a:r>
            <a:r>
              <a:rPr lang="en-US" sz="3200" b="1" dirty="0">
                <a:solidFill>
                  <a:srgbClr val="E1D2A1"/>
                </a:solidFill>
                <a:latin typeface="Cambria"/>
                <a:cs typeface="Cambria"/>
              </a:rPr>
              <a:t>the same way also he took the cup, after supper, saying, “This cup is the new covenant in my blood. Do this, as often as you drink it, in remembrance of me.” </a:t>
            </a:r>
          </a:p>
        </p:txBody>
      </p:sp>
    </p:spTree>
    <p:extLst>
      <p:ext uri="{BB962C8B-B14F-4D97-AF65-F5344CB8AC3E}">
        <p14:creationId xmlns:p14="http://schemas.microsoft.com/office/powerpoint/2010/main" val="207703983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5920683"/>
      </p:ext>
    </p:extLst>
  </p:cSld>
  <p:clrMapOvr>
    <a:masterClrMapping/>
  </p:clrMapOvr>
  <p:transition xmlns:p14="http://schemas.microsoft.com/office/powerpoint/2010/main">
    <p:wipe dir="r"/>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REMEMBER.bloo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62363956"/>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blood of the covenant</a:t>
            </a:r>
            <a:br>
              <a:rPr lang="en-US" dirty="0" smtClean="0"/>
            </a:br>
            <a:r>
              <a:rPr lang="en-US" dirty="0" smtClean="0"/>
              <a:t>in Exodus.</a:t>
            </a:r>
            <a:endParaRPr lang="en-US" dirty="0"/>
          </a:p>
        </p:txBody>
      </p:sp>
      <p:sp>
        <p:nvSpPr>
          <p:cNvPr id="3" name="Content Placeholder 2"/>
          <p:cNvSpPr>
            <a:spLocks noGrp="1"/>
          </p:cNvSpPr>
          <p:nvPr>
            <p:ph idx="1"/>
          </p:nvPr>
        </p:nvSpPr>
        <p:spPr/>
        <p:txBody>
          <a:bodyPr/>
          <a:lstStyle/>
          <a:p>
            <a:r>
              <a:rPr lang="en-US" dirty="0" smtClean="0"/>
              <a:t>Exodus 24</a:t>
            </a:r>
          </a:p>
          <a:p>
            <a:r>
              <a:rPr lang="en-US" dirty="0" smtClean="0"/>
              <a:t>The covenant meal was common in ancient times and ancient cultures. </a:t>
            </a:r>
            <a:endParaRPr lang="en-US" dirty="0"/>
          </a:p>
        </p:txBody>
      </p:sp>
    </p:spTree>
    <p:extLst>
      <p:ext uri="{BB962C8B-B14F-4D97-AF65-F5344CB8AC3E}">
        <p14:creationId xmlns:p14="http://schemas.microsoft.com/office/powerpoint/2010/main" val="403515806"/>
      </p:ext>
    </p:extLst>
  </p:cSld>
  <p:clrMapOvr>
    <a:masterClrMapping/>
  </p:clrMapOvr>
  <p:transition xmlns:p14="http://schemas.microsoft.com/office/powerpoint/2010/mai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blood of the covenant in the New Testament. </a:t>
            </a:r>
            <a:endParaRPr lang="en-US" dirty="0"/>
          </a:p>
        </p:txBody>
      </p:sp>
      <p:sp>
        <p:nvSpPr>
          <p:cNvPr id="3" name="Content Placeholder 2"/>
          <p:cNvSpPr>
            <a:spLocks noGrp="1"/>
          </p:cNvSpPr>
          <p:nvPr>
            <p:ph idx="1"/>
          </p:nvPr>
        </p:nvSpPr>
        <p:spPr/>
        <p:txBody>
          <a:bodyPr/>
          <a:lstStyle/>
          <a:p>
            <a:r>
              <a:rPr lang="en-US" dirty="0" smtClean="0"/>
              <a:t>Romans 3:25; 1 John 2:2</a:t>
            </a:r>
          </a:p>
          <a:p>
            <a:r>
              <a:rPr lang="en-US" dirty="0" smtClean="0"/>
              <a:t>Hebrews 9:13–22</a:t>
            </a:r>
          </a:p>
          <a:p>
            <a:r>
              <a:rPr lang="en-US" dirty="0" smtClean="0"/>
              <a:t>1 Peter 1:1–</a:t>
            </a:r>
            <a:r>
              <a:rPr lang="en-US" dirty="0" smtClean="0"/>
              <a:t>2</a:t>
            </a:r>
          </a:p>
          <a:p>
            <a:r>
              <a:rPr lang="en-US" dirty="0" smtClean="0"/>
              <a:t>We must remember two things: </a:t>
            </a:r>
          </a:p>
          <a:p>
            <a:pPr lvl="1"/>
            <a:r>
              <a:rPr lang="en-US" dirty="0" smtClean="0"/>
              <a:t>The sacrifice of Jesus Christ. </a:t>
            </a:r>
          </a:p>
          <a:p>
            <a:pPr lvl="1"/>
            <a:r>
              <a:rPr lang="en-US" dirty="0" smtClean="0"/>
              <a:t>The covenant we are under because of </a:t>
            </a:r>
            <a:br>
              <a:rPr lang="en-US" dirty="0" smtClean="0"/>
            </a:br>
            <a:r>
              <a:rPr lang="en-US" dirty="0" smtClean="0"/>
              <a:t>that sacrifice. </a:t>
            </a:r>
            <a:endParaRPr lang="en-US" dirty="0" smtClean="0"/>
          </a:p>
        </p:txBody>
      </p:sp>
    </p:spTree>
    <p:extLst>
      <p:ext uri="{BB962C8B-B14F-4D97-AF65-F5344CB8AC3E}">
        <p14:creationId xmlns:p14="http://schemas.microsoft.com/office/powerpoint/2010/main" val="700634851"/>
      </p:ext>
    </p:extLst>
  </p:cSld>
  <p:clrMapOvr>
    <a:masterClrMapping/>
  </p:clrMapOvr>
  <p:transition xmlns:p14="http://schemas.microsoft.com/office/powerpoint/2010/mai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must examine ourselves. </a:t>
            </a:r>
            <a:endParaRPr lang="en-US" dirty="0"/>
          </a:p>
        </p:txBody>
      </p:sp>
      <p:sp>
        <p:nvSpPr>
          <p:cNvPr id="3" name="Content Placeholder 2"/>
          <p:cNvSpPr>
            <a:spLocks noGrp="1"/>
          </p:cNvSpPr>
          <p:nvPr>
            <p:ph idx="1"/>
          </p:nvPr>
        </p:nvSpPr>
        <p:spPr/>
        <p:txBody>
          <a:bodyPr/>
          <a:lstStyle/>
          <a:p>
            <a:r>
              <a:rPr lang="en-US" dirty="0" smtClean="0"/>
              <a:t>1 Corinthians 11:27–32</a:t>
            </a:r>
          </a:p>
          <a:p>
            <a:r>
              <a:rPr lang="en-US" smtClean="0"/>
              <a:t>1 Corinthians 10:16</a:t>
            </a:r>
            <a:endParaRPr lang="en-US" dirty="0"/>
          </a:p>
        </p:txBody>
      </p:sp>
    </p:spTree>
    <p:extLst>
      <p:ext uri="{BB962C8B-B14F-4D97-AF65-F5344CB8AC3E}">
        <p14:creationId xmlns:p14="http://schemas.microsoft.com/office/powerpoint/2010/main" val="3477012291"/>
      </p:ext>
    </p:extLst>
  </p:cSld>
  <p:clrMapOvr>
    <a:masterClrMapping/>
  </p:clrMapOvr>
  <p:transition xmlns:p14="http://schemas.microsoft.com/office/powerpoint/2010/main">
    <p:wipe dir="r"/>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54072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TotalTime>
  <Words>195</Words>
  <Application>Microsoft Macintosh PowerPoint</Application>
  <PresentationFormat>On-screen Show (4:3)</PresentationFormat>
  <Paragraphs>15</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1 Corinthians 11:23–25</vt:lpstr>
      <vt:lpstr>PowerPoint Presentation</vt:lpstr>
      <vt:lpstr>PowerPoint Presentation</vt:lpstr>
      <vt:lpstr>The blood of the covenant in Exodus.</vt:lpstr>
      <vt:lpstr>The blood of the covenant in the New Testament. </vt:lpstr>
      <vt:lpstr>We must examine ourselves.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Corinthians 11:26–28</dc:title>
  <dc:creator>TERRY  FRANCIS</dc:creator>
  <cp:lastModifiedBy>TERRY  FRANCIS</cp:lastModifiedBy>
  <cp:revision>11</cp:revision>
  <dcterms:created xsi:type="dcterms:W3CDTF">2014-01-26T13:23:29Z</dcterms:created>
  <dcterms:modified xsi:type="dcterms:W3CDTF">2014-06-22T11:32:34Z</dcterms:modified>
</cp:coreProperties>
</file>