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3" r:id="rId3"/>
    <p:sldId id="257" r:id="rId4"/>
    <p:sldId id="258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349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80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1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172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39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21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00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784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151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13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7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ing the Flock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42" b="10671"/>
          <a:stretch/>
        </p:blipFill>
        <p:spPr>
          <a:xfrm>
            <a:off x="0" y="0"/>
            <a:ext cx="9144000" cy="6855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71E-273F-B94B-9BA4-99D45741395E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Titus 1:5–6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/>
              <a:t>5</a:t>
            </a:r>
            <a:r>
              <a:rPr lang="en-US" sz="2800" b="1" dirty="0" smtClean="0"/>
              <a:t> </a:t>
            </a:r>
            <a:r>
              <a:rPr lang="en-US" sz="2800" b="1" dirty="0"/>
              <a:t>This is why I left you in Crete, so that you might put what remained into order, and appoint elders in every town as I directed you— </a:t>
            </a:r>
            <a:r>
              <a:rPr lang="en-US" sz="2800" b="1" baseline="30000" dirty="0"/>
              <a:t>6</a:t>
            </a:r>
            <a:r>
              <a:rPr lang="en-US" sz="2800" b="1" dirty="0"/>
              <a:t> if anyone is above reproach, the husband of one wife, and his children are believers and not open to the charge of debauchery or insubordination. </a:t>
            </a:r>
            <a:r>
              <a:rPr lang="en-US" sz="2800" b="1" dirty="0" smtClean="0"/>
              <a:t>it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7971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Timothy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“…an overseer must be above reproach…” </a:t>
            </a:r>
            <a:br>
              <a:rPr lang="en-US" dirty="0" smtClean="0"/>
            </a:br>
            <a:r>
              <a:rPr lang="en-US" dirty="0" smtClean="0"/>
              <a:t>(vv. 2–6).</a:t>
            </a:r>
          </a:p>
          <a:p>
            <a:r>
              <a:rPr lang="en-US" dirty="0" smtClean="0"/>
              <a:t>“a good reputation… so that he will not fall into reproach…” (v. 7 NASB).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Titus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“if anyone is above reproach…” (v. 6). </a:t>
            </a:r>
          </a:p>
          <a:p>
            <a:r>
              <a:rPr lang="en-US" dirty="0" smtClean="0"/>
              <a:t>“For an overseer… must be above reproach…” (v. 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4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of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lists aren’t identical, they are identical in what matters—character.</a:t>
            </a:r>
          </a:p>
          <a:p>
            <a:r>
              <a:rPr lang="en-US" dirty="0" smtClean="0"/>
              <a:t>An elders needs to be a man who is above reproach. </a:t>
            </a:r>
          </a:p>
          <a:p>
            <a:pPr lvl="1"/>
            <a:r>
              <a:rPr lang="en-US" dirty="0" smtClean="0"/>
              <a:t>We understand if he is above reproach by looking at the moral qualities listed. </a:t>
            </a:r>
          </a:p>
        </p:txBody>
      </p:sp>
    </p:spTree>
    <p:extLst>
      <p:ext uri="{BB962C8B-B14F-4D97-AF65-F5344CB8AC3E}">
        <p14:creationId xmlns:p14="http://schemas.microsoft.com/office/powerpoint/2010/main" val="2141083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“above reproach” is a relative term.</a:t>
            </a:r>
          </a:p>
          <a:p>
            <a:r>
              <a:rPr lang="en-US" dirty="0" smtClean="0"/>
              <a:t>We cannot abuse the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2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80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Titus 1:7–9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/>
              <a:t>7</a:t>
            </a:r>
            <a:r>
              <a:rPr lang="en-US" sz="2800" b="1" dirty="0" smtClean="0"/>
              <a:t> </a:t>
            </a:r>
            <a:r>
              <a:rPr lang="en-US" sz="2800" b="1" dirty="0"/>
              <a:t>For an overseer, as God’s steward, must be above reproach. He must not be arrogant or quick-tempered or a drunkard or violent or greedy for gain, </a:t>
            </a:r>
            <a:r>
              <a:rPr lang="en-US" sz="2800" b="1" baseline="30000" dirty="0"/>
              <a:t>8</a:t>
            </a:r>
            <a:r>
              <a:rPr lang="en-US" sz="2800" b="1" dirty="0"/>
              <a:t> but hospitable, a lover of good, self-controlled, upright, holy, and disciplined. </a:t>
            </a:r>
            <a:r>
              <a:rPr lang="en-US" sz="2800" b="1" baseline="30000" dirty="0"/>
              <a:t>9</a:t>
            </a:r>
            <a:r>
              <a:rPr lang="en-US" sz="2800" b="1" dirty="0"/>
              <a:t> He must hold firm to the trustworthy word as taught, so that he may be able to give instruction in sound doctrine and also to rebuke those who contradict it. </a:t>
            </a:r>
          </a:p>
        </p:txBody>
      </p:sp>
    </p:spTree>
    <p:extLst>
      <p:ext uri="{BB962C8B-B14F-4D97-AF65-F5344CB8AC3E}">
        <p14:creationId xmlns:p14="http://schemas.microsoft.com/office/powerpoint/2010/main" val="1817157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47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n of charac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1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problems with our </a:t>
            </a:r>
            <a:br>
              <a:rPr lang="en-US" dirty="0" smtClean="0"/>
            </a:br>
            <a:r>
              <a:rPr lang="en-US" dirty="0" smtClean="0"/>
              <a:t>traditional approach.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make one master list.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7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1024" y="2698750"/>
            <a:ext cx="277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“Husband of one wife”</a:t>
            </a:r>
          </a:p>
          <a:p>
            <a:r>
              <a:rPr lang="en-US" b="1" dirty="0" smtClean="0"/>
              <a:t>“Self-controlled”</a:t>
            </a:r>
          </a:p>
          <a:p>
            <a:r>
              <a:rPr lang="en-US" b="1" dirty="0" smtClean="0"/>
              <a:t>“Hospitable”</a:t>
            </a:r>
          </a:p>
          <a:p>
            <a:r>
              <a:rPr lang="en-US" b="1" dirty="0" smtClean="0"/>
              <a:t>“Not a drunkard”</a:t>
            </a:r>
          </a:p>
          <a:p>
            <a:r>
              <a:rPr lang="en-US" b="1" dirty="0" smtClean="0"/>
              <a:t>“Not violent”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" y="944423"/>
            <a:ext cx="27781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“Above reproach”</a:t>
            </a:r>
          </a:p>
          <a:p>
            <a:r>
              <a:rPr lang="en-US" b="1" dirty="0" smtClean="0"/>
              <a:t>“Sober-minded”</a:t>
            </a:r>
          </a:p>
          <a:p>
            <a:r>
              <a:rPr lang="en-US" b="1" dirty="0" smtClean="0"/>
              <a:t>“Able to Teach”</a:t>
            </a:r>
          </a:p>
          <a:p>
            <a:r>
              <a:rPr lang="en-US" b="1" dirty="0" smtClean="0"/>
              <a:t>“Not a lover of money”</a:t>
            </a:r>
          </a:p>
          <a:p>
            <a:r>
              <a:rPr lang="en-US" b="1" dirty="0" smtClean="0"/>
              <a:t>“Keeping his children submissive”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9149" y="1071244"/>
            <a:ext cx="277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“Blameless”</a:t>
            </a:r>
          </a:p>
          <a:p>
            <a:r>
              <a:rPr lang="en-US" b="1" dirty="0" smtClean="0"/>
              <a:t>“Disciplined”</a:t>
            </a:r>
          </a:p>
          <a:p>
            <a:r>
              <a:rPr lang="en-US" b="1" dirty="0" smtClean="0"/>
              <a:t>“Able to give instructions”</a:t>
            </a:r>
          </a:p>
          <a:p>
            <a:r>
              <a:rPr lang="en-US" b="1" dirty="0" smtClean="0"/>
              <a:t>“Not greedy for gain”</a:t>
            </a:r>
          </a:p>
          <a:p>
            <a:r>
              <a:rPr lang="en-US" b="1" dirty="0" smtClean="0"/>
              <a:t>“His children are believers”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99" y="4565650"/>
            <a:ext cx="27781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“Respectable”</a:t>
            </a:r>
          </a:p>
          <a:p>
            <a:r>
              <a:rPr lang="en-US" b="1" dirty="0" smtClean="0"/>
              <a:t>“Gentle”</a:t>
            </a:r>
          </a:p>
          <a:p>
            <a:r>
              <a:rPr lang="en-US" b="1" dirty="0" smtClean="0"/>
              <a:t>“Not quarrelsome”</a:t>
            </a:r>
          </a:p>
          <a:p>
            <a:r>
              <a:rPr lang="en-US" b="1" dirty="0" smtClean="0"/>
              <a:t>“Not a recent convert”</a:t>
            </a:r>
          </a:p>
          <a:p>
            <a:r>
              <a:rPr lang="en-US" b="1" dirty="0" smtClean="0"/>
              <a:t>“Well thought of by outsiders”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9149" y="4565650"/>
            <a:ext cx="277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“Not arrogant”</a:t>
            </a:r>
          </a:p>
          <a:p>
            <a:r>
              <a:rPr lang="en-US" b="1" dirty="0" smtClean="0"/>
              <a:t>“Not quick Tempered”</a:t>
            </a:r>
          </a:p>
          <a:p>
            <a:r>
              <a:rPr lang="en-US" b="1" dirty="0" smtClean="0"/>
              <a:t>“A lover of good”</a:t>
            </a:r>
          </a:p>
          <a:p>
            <a:r>
              <a:rPr lang="en-US" b="1" dirty="0" smtClean="0"/>
              <a:t>“Upright”</a:t>
            </a:r>
          </a:p>
          <a:p>
            <a:r>
              <a:rPr lang="en-US" b="1" dirty="0" smtClean="0"/>
              <a:t>“Holy”</a:t>
            </a:r>
          </a:p>
        </p:txBody>
      </p:sp>
    </p:spTree>
    <p:extLst>
      <p:ext uri="{BB962C8B-B14F-4D97-AF65-F5344CB8AC3E}">
        <p14:creationId xmlns:p14="http://schemas.microsoft.com/office/powerpoint/2010/main" val="40375885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30556 0.043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8124" y="332580"/>
            <a:ext cx="3079751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list: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“H</a:t>
            </a:r>
            <a:r>
              <a:rPr lang="en-US" sz="1600" b="1" dirty="0" smtClean="0">
                <a:solidFill>
                  <a:srgbClr val="FF0000"/>
                </a:solidFill>
              </a:rPr>
              <a:t>us</a:t>
            </a:r>
            <a:r>
              <a:rPr lang="en-US" b="1" dirty="0" smtClean="0">
                <a:solidFill>
                  <a:srgbClr val="FF0000"/>
                </a:solidFill>
              </a:rPr>
              <a:t>band of one wife”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“Self-controlled”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“Hospitable”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“Not a drunkard”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“Not violent”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“Blameless”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“Disciplined”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“Able to give instructions”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greedy for gain”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“His children are believers”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“Respectable”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“Gentle”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quarrelsome”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a recent convert”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“Well thought of by outsiders”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arrogant”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“Not quick Tempered”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“A lover of good”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“Upright”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“Holy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" y="332580"/>
            <a:ext cx="295275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Timothy’s list:</a:t>
            </a:r>
          </a:p>
          <a:p>
            <a:endParaRPr lang="en-US" b="1" dirty="0" smtClean="0"/>
          </a:p>
          <a:p>
            <a:r>
              <a:rPr lang="en-US" b="1" dirty="0" smtClean="0"/>
              <a:t>“Husband of one wife”</a:t>
            </a:r>
          </a:p>
          <a:p>
            <a:r>
              <a:rPr lang="en-US" b="1" dirty="0" smtClean="0"/>
              <a:t>“Self-controlled”</a:t>
            </a:r>
          </a:p>
          <a:p>
            <a:r>
              <a:rPr lang="en-US" b="1" dirty="0" smtClean="0"/>
              <a:t>“Hospitable”</a:t>
            </a:r>
          </a:p>
          <a:p>
            <a:r>
              <a:rPr lang="en-US" b="1" dirty="0" smtClean="0"/>
              <a:t>“Not a drunkard”</a:t>
            </a:r>
          </a:p>
          <a:p>
            <a:r>
              <a:rPr lang="en-US" b="1" dirty="0" smtClean="0"/>
              <a:t>“Not violent”</a:t>
            </a:r>
          </a:p>
          <a:p>
            <a:r>
              <a:rPr lang="en-US" b="1" dirty="0"/>
              <a:t>“Above reproach”</a:t>
            </a:r>
          </a:p>
          <a:p>
            <a:r>
              <a:rPr lang="en-US" b="1" dirty="0"/>
              <a:t>“Sober-minded”</a:t>
            </a:r>
          </a:p>
          <a:p>
            <a:r>
              <a:rPr lang="en-US" b="1" dirty="0"/>
              <a:t>“Able to Teach”</a:t>
            </a:r>
          </a:p>
          <a:p>
            <a:r>
              <a:rPr lang="en-US" b="1" dirty="0"/>
              <a:t>“Not a lover of money”</a:t>
            </a:r>
          </a:p>
          <a:p>
            <a:r>
              <a:rPr lang="en-US" b="1" dirty="0"/>
              <a:t>“Keeping his children submissive</a:t>
            </a:r>
            <a:r>
              <a:rPr lang="en-US" b="1" dirty="0" smtClean="0"/>
              <a:t>”</a:t>
            </a:r>
          </a:p>
          <a:p>
            <a:r>
              <a:rPr lang="en-US" b="1" dirty="0"/>
              <a:t>“Respectable”</a:t>
            </a:r>
          </a:p>
          <a:p>
            <a:r>
              <a:rPr lang="en-US" b="1" dirty="0"/>
              <a:t>“Gentle”</a:t>
            </a:r>
          </a:p>
          <a:p>
            <a:r>
              <a:rPr lang="en-US" b="1" dirty="0"/>
              <a:t>“Not quarrelsome”</a:t>
            </a:r>
          </a:p>
          <a:p>
            <a:r>
              <a:rPr lang="en-US" b="1" dirty="0"/>
              <a:t>“Not a recent convert”</a:t>
            </a:r>
          </a:p>
          <a:p>
            <a:r>
              <a:rPr lang="en-US" b="1" dirty="0"/>
              <a:t>“Well thought of by outsiders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76" y="332580"/>
            <a:ext cx="293052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Titus’ list: </a:t>
            </a:r>
          </a:p>
          <a:p>
            <a:endParaRPr lang="en-US" b="1" dirty="0"/>
          </a:p>
          <a:p>
            <a:r>
              <a:rPr lang="en-US" b="1" dirty="0" smtClean="0"/>
              <a:t>“Husband of one wife”</a:t>
            </a:r>
          </a:p>
          <a:p>
            <a:r>
              <a:rPr lang="en-US" b="1" dirty="0" smtClean="0"/>
              <a:t>“Self-controlled”</a:t>
            </a:r>
          </a:p>
          <a:p>
            <a:r>
              <a:rPr lang="en-US" b="1" dirty="0" smtClean="0"/>
              <a:t>“Hospitable”</a:t>
            </a:r>
          </a:p>
          <a:p>
            <a:r>
              <a:rPr lang="en-US" b="1" dirty="0" smtClean="0"/>
              <a:t>“Not a drunkard”</a:t>
            </a:r>
          </a:p>
          <a:p>
            <a:r>
              <a:rPr lang="en-US" b="1" dirty="0" smtClean="0"/>
              <a:t>“Not violent”</a:t>
            </a:r>
          </a:p>
          <a:p>
            <a:r>
              <a:rPr lang="en-US" b="1" dirty="0"/>
              <a:t>“Blameless”</a:t>
            </a:r>
          </a:p>
          <a:p>
            <a:r>
              <a:rPr lang="en-US" b="1" dirty="0"/>
              <a:t>“Disciplined”</a:t>
            </a:r>
          </a:p>
          <a:p>
            <a:r>
              <a:rPr lang="en-US" b="1" dirty="0"/>
              <a:t>“Able to give instructions”</a:t>
            </a:r>
          </a:p>
          <a:p>
            <a:r>
              <a:rPr lang="en-US" b="1" dirty="0"/>
              <a:t>“Not greedy for gain”</a:t>
            </a:r>
          </a:p>
          <a:p>
            <a:r>
              <a:rPr lang="en-US" b="1" dirty="0"/>
              <a:t>“His children are believers”</a:t>
            </a:r>
          </a:p>
          <a:p>
            <a:r>
              <a:rPr lang="en-US" b="1" dirty="0"/>
              <a:t>“Not arrogant”</a:t>
            </a:r>
          </a:p>
          <a:p>
            <a:r>
              <a:rPr lang="en-US" b="1" dirty="0"/>
              <a:t>“Not quick Tempered”</a:t>
            </a:r>
          </a:p>
          <a:p>
            <a:r>
              <a:rPr lang="en-US" b="1" dirty="0"/>
              <a:t>“A lover of good”</a:t>
            </a:r>
          </a:p>
          <a:p>
            <a:r>
              <a:rPr lang="en-US" b="1" dirty="0"/>
              <a:t>“Upright”</a:t>
            </a:r>
          </a:p>
          <a:p>
            <a:r>
              <a:rPr lang="en-US" b="1" dirty="0"/>
              <a:t>“Holy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86925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problems with our </a:t>
            </a:r>
            <a:br>
              <a:rPr lang="en-US" dirty="0" smtClean="0"/>
            </a:br>
            <a:r>
              <a:rPr lang="en-US" dirty="0" smtClean="0"/>
              <a:t>traditional approach.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make one master list. </a:t>
            </a:r>
          </a:p>
          <a:p>
            <a:r>
              <a:rPr lang="en-US" dirty="0" smtClean="0"/>
              <a:t>We focus on disqualifications more than qualifications.</a:t>
            </a:r>
          </a:p>
          <a:p>
            <a:r>
              <a:rPr lang="en-US" dirty="0" smtClean="0"/>
              <a:t>We give too much attention to quantifiable qualities.</a:t>
            </a:r>
          </a:p>
          <a:p>
            <a:r>
              <a:rPr lang="en-US" dirty="0" smtClean="0"/>
              <a:t>We focus on terms more than the concept.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103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of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lists aren’t identical, they are identical in what matters—character.</a:t>
            </a:r>
          </a:p>
        </p:txBody>
      </p:sp>
    </p:spTree>
    <p:extLst>
      <p:ext uri="{BB962C8B-B14F-4D97-AF65-F5344CB8AC3E}">
        <p14:creationId xmlns:p14="http://schemas.microsoft.com/office/powerpoint/2010/main" val="25230391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661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Titus 1:5–6</vt:lpstr>
      <vt:lpstr>Titus 1:7–9</vt:lpstr>
      <vt:lpstr>PowerPoint Presentation</vt:lpstr>
      <vt:lpstr>PowerPoint Presentation</vt:lpstr>
      <vt:lpstr>The problems with our  traditional approach.</vt:lpstr>
      <vt:lpstr>PowerPoint Presentation</vt:lpstr>
      <vt:lpstr>PowerPoint Presentation</vt:lpstr>
      <vt:lpstr>The problems with our  traditional approach.</vt:lpstr>
      <vt:lpstr>Men of Character</vt:lpstr>
      <vt:lpstr>Character…</vt:lpstr>
      <vt:lpstr>Men of Character</vt:lpstr>
      <vt:lpstr>Caution…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23:1–4</dc:title>
  <dc:creator>TERRY  FRANCIS</dc:creator>
  <cp:lastModifiedBy>BoothR</cp:lastModifiedBy>
  <cp:revision>6</cp:revision>
  <dcterms:created xsi:type="dcterms:W3CDTF">2014-01-05T12:49:49Z</dcterms:created>
  <dcterms:modified xsi:type="dcterms:W3CDTF">2014-01-12T15:01:27Z</dcterms:modified>
</cp:coreProperties>
</file>