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4" r:id="rId7"/>
    <p:sldId id="267" r:id="rId8"/>
    <p:sldId id="268" r:id="rId9"/>
    <p:sldId id="266" r:id="rId10"/>
    <p:sldId id="263" r:id="rId11"/>
    <p:sldId id="261" r:id="rId12"/>
    <p:sldId id="265" r:id="rId13"/>
    <p:sldId id="269" r:id="rId14"/>
    <p:sldId id="270" r:id="rId15"/>
    <p:sldId id="271" r:id="rId16"/>
    <p:sldId id="272" r:id="rId17"/>
    <p:sldId id="274" r:id="rId18"/>
    <p:sldId id="273" r:id="rId19"/>
    <p:sldId id="275"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Wednesday Average = 109 members</a:t>
            </a:r>
            <a:endParaRPr lang="en-US"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Member Attendance Wednesday</c:v>
                </c:pt>
              </c:strCache>
            </c:strRef>
          </c:tx>
          <c:explosion val="25"/>
          <c:cat>
            <c:strRef>
              <c:f>Sheet1!$A$2:$A$3</c:f>
              <c:strCache>
                <c:ptCount val="2"/>
                <c:pt idx="0">
                  <c:v>Present</c:v>
                </c:pt>
                <c:pt idx="1">
                  <c:v>Absent</c:v>
                </c:pt>
              </c:strCache>
            </c:strRef>
          </c:cat>
          <c:val>
            <c:numRef>
              <c:f>Sheet1!$B$2:$B$3</c:f>
              <c:numCache>
                <c:formatCode>General</c:formatCode>
                <c:ptCount val="2"/>
                <c:pt idx="0">
                  <c:v>109</c:v>
                </c:pt>
                <c:pt idx="1">
                  <c:v>88</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Sunday Beginning Average</a:t>
            </a:r>
            <a:r>
              <a:rPr lang="en-US" baseline="0" dirty="0" smtClean="0"/>
              <a:t> = 113 members</a:t>
            </a:r>
            <a:endParaRPr lang="en-US"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Member Attendance Wednesday</c:v>
                </c:pt>
              </c:strCache>
            </c:strRef>
          </c:tx>
          <c:explosion val="25"/>
          <c:cat>
            <c:strRef>
              <c:f>Sheet1!$A$2:$A$3</c:f>
              <c:strCache>
                <c:ptCount val="2"/>
                <c:pt idx="0">
                  <c:v>Present</c:v>
                </c:pt>
                <c:pt idx="1">
                  <c:v>Absent</c:v>
                </c:pt>
              </c:strCache>
            </c:strRef>
          </c:cat>
          <c:val>
            <c:numRef>
              <c:f>Sheet1!$B$2:$B$3</c:f>
              <c:numCache>
                <c:formatCode>General</c:formatCode>
                <c:ptCount val="2"/>
                <c:pt idx="0">
                  <c:v>113</c:v>
                </c:pt>
                <c:pt idx="1">
                  <c:v>84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Sunday Ending Average = 144 members</a:t>
            </a:r>
            <a:endParaRPr lang="en-US"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Member Attendance Wednesday</c:v>
                </c:pt>
              </c:strCache>
            </c:strRef>
          </c:tx>
          <c:explosion val="25"/>
          <c:cat>
            <c:strRef>
              <c:f>Sheet1!$A$2:$A$3</c:f>
              <c:strCache>
                <c:ptCount val="2"/>
                <c:pt idx="0">
                  <c:v>Present</c:v>
                </c:pt>
                <c:pt idx="1">
                  <c:v>Absent</c:v>
                </c:pt>
              </c:strCache>
            </c:strRef>
          </c:cat>
          <c:val>
            <c:numRef>
              <c:f>Sheet1!$B$2:$B$3</c:f>
              <c:numCache>
                <c:formatCode>General</c:formatCode>
                <c:ptCount val="2"/>
                <c:pt idx="0">
                  <c:v>144</c:v>
                </c:pt>
                <c:pt idx="1">
                  <c:v>53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Wednesday Nights</c:v>
                </c:pt>
              </c:strCache>
            </c:strRef>
          </c:tx>
          <c:marker>
            <c:symbol val="none"/>
          </c:marker>
          <c:cat>
            <c:strRef>
              <c:f>Sheet1!$A$2:$A$14</c:f>
              <c:strCache>
                <c:ptCount val="4"/>
                <c:pt idx="0">
                  <c:v>Category 1</c:v>
                </c:pt>
                <c:pt idx="1">
                  <c:v>Category 2</c:v>
                </c:pt>
                <c:pt idx="2">
                  <c:v>Category 3</c:v>
                </c:pt>
                <c:pt idx="3">
                  <c:v>Category 4</c:v>
                </c:pt>
              </c:strCache>
            </c:strRef>
          </c:cat>
          <c:val>
            <c:numRef>
              <c:f>Sheet1!$B$2:$B$14</c:f>
              <c:numCache>
                <c:formatCode>General</c:formatCode>
                <c:ptCount val="13"/>
                <c:pt idx="0">
                  <c:v>109</c:v>
                </c:pt>
                <c:pt idx="1">
                  <c:v>103</c:v>
                </c:pt>
                <c:pt idx="2">
                  <c:v>116</c:v>
                </c:pt>
                <c:pt idx="3">
                  <c:v>100</c:v>
                </c:pt>
                <c:pt idx="4">
                  <c:v>118</c:v>
                </c:pt>
                <c:pt idx="5">
                  <c:v>108</c:v>
                </c:pt>
                <c:pt idx="6">
                  <c:v>116</c:v>
                </c:pt>
                <c:pt idx="7">
                  <c:v>117</c:v>
                </c:pt>
                <c:pt idx="8">
                  <c:v>82</c:v>
                </c:pt>
                <c:pt idx="9">
                  <c:v>111</c:v>
                </c:pt>
                <c:pt idx="10">
                  <c:v>108</c:v>
                </c:pt>
                <c:pt idx="11">
                  <c:v>112</c:v>
                </c:pt>
                <c:pt idx="12">
                  <c:v>116</c:v>
                </c:pt>
              </c:numCache>
            </c:numRef>
          </c:val>
          <c:smooth val="0"/>
        </c:ser>
        <c:ser>
          <c:idx val="1"/>
          <c:order val="1"/>
          <c:tx>
            <c:strRef>
              <c:f>Sheet1!$C$1</c:f>
              <c:strCache>
                <c:ptCount val="1"/>
                <c:pt idx="0">
                  <c:v>Sunday Beginning</c:v>
                </c:pt>
              </c:strCache>
            </c:strRef>
          </c:tx>
          <c:marker>
            <c:symbol val="none"/>
          </c:marker>
          <c:cat>
            <c:strRef>
              <c:f>Sheet1!$A$2:$A$14</c:f>
              <c:strCache>
                <c:ptCount val="4"/>
                <c:pt idx="0">
                  <c:v>Category 1</c:v>
                </c:pt>
                <c:pt idx="1">
                  <c:v>Category 2</c:v>
                </c:pt>
                <c:pt idx="2">
                  <c:v>Category 3</c:v>
                </c:pt>
                <c:pt idx="3">
                  <c:v>Category 4</c:v>
                </c:pt>
              </c:strCache>
            </c:strRef>
          </c:cat>
          <c:val>
            <c:numRef>
              <c:f>Sheet1!$C$2:$C$14</c:f>
              <c:numCache>
                <c:formatCode>General</c:formatCode>
                <c:ptCount val="13"/>
                <c:pt idx="0">
                  <c:v>98</c:v>
                </c:pt>
                <c:pt idx="1">
                  <c:v>100</c:v>
                </c:pt>
                <c:pt idx="2">
                  <c:v>88</c:v>
                </c:pt>
                <c:pt idx="3">
                  <c:v>96</c:v>
                </c:pt>
                <c:pt idx="4">
                  <c:v>119</c:v>
                </c:pt>
                <c:pt idx="5">
                  <c:v>130</c:v>
                </c:pt>
                <c:pt idx="6">
                  <c:v>120</c:v>
                </c:pt>
                <c:pt idx="7">
                  <c:v>126</c:v>
                </c:pt>
                <c:pt idx="8">
                  <c:v>118</c:v>
                </c:pt>
                <c:pt idx="9">
                  <c:v>129</c:v>
                </c:pt>
                <c:pt idx="10">
                  <c:v>119</c:v>
                </c:pt>
                <c:pt idx="11">
                  <c:v>118</c:v>
                </c:pt>
              </c:numCache>
            </c:numRef>
          </c:val>
          <c:smooth val="0"/>
        </c:ser>
        <c:ser>
          <c:idx val="2"/>
          <c:order val="2"/>
          <c:tx>
            <c:strRef>
              <c:f>Sheet1!$D$1</c:f>
              <c:strCache>
                <c:ptCount val="1"/>
                <c:pt idx="0">
                  <c:v>Sunday Ending</c:v>
                </c:pt>
              </c:strCache>
            </c:strRef>
          </c:tx>
          <c:marker>
            <c:symbol val="none"/>
          </c:marker>
          <c:cat>
            <c:strRef>
              <c:f>Sheet1!$A$2:$A$14</c:f>
              <c:strCache>
                <c:ptCount val="4"/>
                <c:pt idx="0">
                  <c:v>Category 1</c:v>
                </c:pt>
                <c:pt idx="1">
                  <c:v>Category 2</c:v>
                </c:pt>
                <c:pt idx="2">
                  <c:v>Category 3</c:v>
                </c:pt>
                <c:pt idx="3">
                  <c:v>Category 4</c:v>
                </c:pt>
              </c:strCache>
            </c:strRef>
          </c:cat>
          <c:val>
            <c:numRef>
              <c:f>Sheet1!$D$2:$D$14</c:f>
              <c:numCache>
                <c:formatCode>General</c:formatCode>
                <c:ptCount val="13"/>
                <c:pt idx="1">
                  <c:v>124</c:v>
                </c:pt>
                <c:pt idx="2">
                  <c:v>125</c:v>
                </c:pt>
                <c:pt idx="3">
                  <c:v>151</c:v>
                </c:pt>
                <c:pt idx="4">
                  <c:v>136</c:v>
                </c:pt>
                <c:pt idx="5">
                  <c:v>154</c:v>
                </c:pt>
                <c:pt idx="6">
                  <c:v>149</c:v>
                </c:pt>
                <c:pt idx="7">
                  <c:v>165</c:v>
                </c:pt>
                <c:pt idx="8">
                  <c:v>148</c:v>
                </c:pt>
                <c:pt idx="9">
                  <c:v>137</c:v>
                </c:pt>
                <c:pt idx="10">
                  <c:v>161</c:v>
                </c:pt>
                <c:pt idx="11">
                  <c:v>152</c:v>
                </c:pt>
                <c:pt idx="12">
                  <c:v>147</c:v>
                </c:pt>
              </c:numCache>
            </c:numRef>
          </c:val>
          <c:smooth val="0"/>
        </c:ser>
        <c:ser>
          <c:idx val="3"/>
          <c:order val="3"/>
          <c:tx>
            <c:strRef>
              <c:f>Sheet1!$E$1</c:f>
              <c:strCache>
                <c:ptCount val="1"/>
                <c:pt idx="0">
                  <c:v>Members</c:v>
                </c:pt>
              </c:strCache>
            </c:strRef>
          </c:tx>
          <c:marker>
            <c:symbol val="none"/>
          </c:marker>
          <c:cat>
            <c:strRef>
              <c:f>Sheet1!$A$2:$A$14</c:f>
              <c:strCache>
                <c:ptCount val="4"/>
                <c:pt idx="0">
                  <c:v>Category 1</c:v>
                </c:pt>
                <c:pt idx="1">
                  <c:v>Category 2</c:v>
                </c:pt>
                <c:pt idx="2">
                  <c:v>Category 3</c:v>
                </c:pt>
                <c:pt idx="3">
                  <c:v>Category 4</c:v>
                </c:pt>
              </c:strCache>
            </c:strRef>
          </c:cat>
          <c:val>
            <c:numRef>
              <c:f>Sheet1!$E$2:$E$14</c:f>
              <c:numCache>
                <c:formatCode>General</c:formatCode>
                <c:ptCount val="13"/>
                <c:pt idx="0">
                  <c:v>197</c:v>
                </c:pt>
                <c:pt idx="1">
                  <c:v>197</c:v>
                </c:pt>
                <c:pt idx="2">
                  <c:v>197</c:v>
                </c:pt>
                <c:pt idx="3">
                  <c:v>197</c:v>
                </c:pt>
                <c:pt idx="4">
                  <c:v>197</c:v>
                </c:pt>
                <c:pt idx="5">
                  <c:v>197</c:v>
                </c:pt>
                <c:pt idx="6">
                  <c:v>197</c:v>
                </c:pt>
                <c:pt idx="7">
                  <c:v>197</c:v>
                </c:pt>
                <c:pt idx="8">
                  <c:v>197</c:v>
                </c:pt>
                <c:pt idx="9">
                  <c:v>197</c:v>
                </c:pt>
                <c:pt idx="10">
                  <c:v>197</c:v>
                </c:pt>
                <c:pt idx="11">
                  <c:v>197</c:v>
                </c:pt>
                <c:pt idx="12">
                  <c:v>197</c:v>
                </c:pt>
              </c:numCache>
            </c:numRef>
          </c:val>
          <c:smooth val="0"/>
        </c:ser>
        <c:dLbls>
          <c:showLegendKey val="0"/>
          <c:showVal val="0"/>
          <c:showCatName val="0"/>
          <c:showSerName val="0"/>
          <c:showPercent val="0"/>
          <c:showBubbleSize val="0"/>
        </c:dLbls>
        <c:smooth val="0"/>
        <c:axId val="374286376"/>
        <c:axId val="374287944"/>
      </c:lineChart>
      <c:catAx>
        <c:axId val="374286376"/>
        <c:scaling>
          <c:orientation val="minMax"/>
        </c:scaling>
        <c:delete val="1"/>
        <c:axPos val="b"/>
        <c:numFmt formatCode="General" sourceLinked="0"/>
        <c:majorTickMark val="out"/>
        <c:minorTickMark val="none"/>
        <c:tickLblPos val="nextTo"/>
        <c:crossAx val="374287944"/>
        <c:crosses val="autoZero"/>
        <c:auto val="1"/>
        <c:lblAlgn val="ctr"/>
        <c:lblOffset val="100"/>
        <c:noMultiLvlLbl val="0"/>
      </c:catAx>
      <c:valAx>
        <c:axId val="374287944"/>
        <c:scaling>
          <c:orientation val="minMax"/>
          <c:max val="200"/>
          <c:min val="50"/>
        </c:scaling>
        <c:delete val="0"/>
        <c:axPos val="l"/>
        <c:majorGridlines/>
        <c:numFmt formatCode="General" sourceLinked="1"/>
        <c:majorTickMark val="out"/>
        <c:minorTickMark val="none"/>
        <c:tickLblPos val="nextTo"/>
        <c:crossAx val="3742863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7AC1A5-2A7E-E046-A0FB-CCAF031F5DCC}"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3529126103"/>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AC1A5-2A7E-E046-A0FB-CCAF031F5DCC}"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419621808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AC1A5-2A7E-E046-A0FB-CCAF031F5DCC}"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249137212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AC1A5-2A7E-E046-A0FB-CCAF031F5DCC}"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2632906064"/>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AC1A5-2A7E-E046-A0FB-CCAF031F5DCC}"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344081495"/>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7AC1A5-2A7E-E046-A0FB-CCAF031F5DCC}" type="datetimeFigureOut">
              <a:rPr lang="en-US" smtClean="0"/>
              <a:t>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2782637146"/>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7AC1A5-2A7E-E046-A0FB-CCAF031F5DCC}" type="datetimeFigureOut">
              <a:rPr lang="en-US" smtClean="0"/>
              <a:t>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3309865374"/>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7AC1A5-2A7E-E046-A0FB-CCAF031F5DCC}" type="datetimeFigureOut">
              <a:rPr lang="en-US" smtClean="0"/>
              <a:t>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667965363"/>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AC1A5-2A7E-E046-A0FB-CCAF031F5DCC}" type="datetimeFigureOut">
              <a:rPr lang="en-US" smtClean="0"/>
              <a:t>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3698406527"/>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AC1A5-2A7E-E046-A0FB-CCAF031F5DCC}" type="datetimeFigureOut">
              <a:rPr lang="en-US" smtClean="0"/>
              <a:t>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1044766097"/>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AC1A5-2A7E-E046-A0FB-CCAF031F5DCC}" type="datetimeFigureOut">
              <a:rPr lang="en-US" smtClean="0"/>
              <a:t>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D4D62-5124-5145-81FF-461642DEF1CF}" type="slidenum">
              <a:rPr lang="en-US" smtClean="0"/>
              <a:t>‹#›</a:t>
            </a:fld>
            <a:endParaRPr lang="en-US"/>
          </a:p>
        </p:txBody>
      </p:sp>
    </p:spTree>
    <p:extLst>
      <p:ext uri="{BB962C8B-B14F-4D97-AF65-F5344CB8AC3E}">
        <p14:creationId xmlns:p14="http://schemas.microsoft.com/office/powerpoint/2010/main" val="1015089638"/>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vision casting_c_n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AC1A5-2A7E-E046-A0FB-CCAF031F5DCC}" type="datetimeFigureOut">
              <a:rPr lang="en-US" smtClean="0"/>
              <a:t>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D62-5124-5145-81FF-461642DEF1CF}" type="slidenum">
              <a:rPr lang="en-US" smtClean="0"/>
              <a:t>‹#›</a:t>
            </a:fld>
            <a:endParaRPr lang="en-US"/>
          </a:p>
        </p:txBody>
      </p:sp>
    </p:spTree>
    <p:extLst>
      <p:ext uri="{BB962C8B-B14F-4D97-AF65-F5344CB8AC3E}">
        <p14:creationId xmlns:p14="http://schemas.microsoft.com/office/powerpoint/2010/main" val="31156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par>
    </p:tnLst>
  </p:timing>
  <p:txStyles>
    <p:titleStyle>
      <a:lvl1pPr algn="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r"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r"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r" defTabSz="457200" rtl="0" eaLnBrk="1" latinLnBrk="0" hangingPunct="1">
        <a:spcBef>
          <a:spcPct val="20000"/>
        </a:spcBef>
        <a:buFont typeface="Arial"/>
        <a:buChar char="•"/>
        <a:defRPr sz="2400" b="1" kern="1200">
          <a:solidFill>
            <a:schemeClr val="tx1"/>
          </a:solidFill>
          <a:latin typeface="+mn-lt"/>
          <a:ea typeface="+mn-ea"/>
          <a:cs typeface="+mn-cs"/>
        </a:defRPr>
      </a:lvl3pPr>
      <a:lvl4pPr marL="1600200" indent="-228600" algn="r" defTabSz="457200" rtl="0" eaLnBrk="1" latinLnBrk="0" hangingPunct="1">
        <a:spcBef>
          <a:spcPct val="20000"/>
        </a:spcBef>
        <a:buFont typeface="Arial"/>
        <a:buChar char="–"/>
        <a:defRPr sz="2000" b="1" kern="1200">
          <a:solidFill>
            <a:schemeClr val="tx1"/>
          </a:solidFill>
          <a:latin typeface="+mn-lt"/>
          <a:ea typeface="+mn-ea"/>
          <a:cs typeface="+mn-cs"/>
        </a:defRPr>
      </a:lvl4pPr>
      <a:lvl5pPr marL="2057400" indent="-228600" algn="r" defTabSz="457200" rtl="0" eaLnBrk="1" latinLnBrk="0" hangingPunct="1">
        <a:spcBef>
          <a:spcPct val="20000"/>
        </a:spcBef>
        <a:buFont typeface="Arial"/>
        <a:buChar char="»"/>
        <a:defRPr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Hebrews 13:17</a:t>
            </a:r>
            <a:endParaRPr lang="en-US" dirty="0"/>
          </a:p>
        </p:txBody>
      </p:sp>
      <p:sp>
        <p:nvSpPr>
          <p:cNvPr id="2" name="TextBox 1"/>
          <p:cNvSpPr txBox="1"/>
          <p:nvPr/>
        </p:nvSpPr>
        <p:spPr>
          <a:xfrm>
            <a:off x="752528" y="1646390"/>
            <a:ext cx="7934272" cy="2554545"/>
          </a:xfrm>
          <a:prstGeom prst="rect">
            <a:avLst/>
          </a:prstGeom>
          <a:noFill/>
        </p:spPr>
        <p:txBody>
          <a:bodyPr wrap="square" rtlCol="0">
            <a:spAutoFit/>
          </a:bodyPr>
          <a:lstStyle/>
          <a:p>
            <a:pPr algn="r"/>
            <a:r>
              <a:rPr lang="en-US" sz="3200" b="1" baseline="30000" dirty="0" smtClean="0"/>
              <a:t>17</a:t>
            </a:r>
            <a:r>
              <a:rPr lang="en-US" sz="3200" b="1" dirty="0" smtClean="0"/>
              <a:t> </a:t>
            </a:r>
            <a:r>
              <a:rPr lang="en-US" sz="3200" b="1" dirty="0"/>
              <a:t>Obey your leaders and submit to them, for they are keeping watch over your souls, as those who will have to give an account. Let them do this with joy and not with groaning, for that would be of no advantage to you. </a:t>
            </a:r>
          </a:p>
        </p:txBody>
      </p:sp>
    </p:spTree>
    <p:extLst>
      <p:ext uri="{BB962C8B-B14F-4D97-AF65-F5344CB8AC3E}">
        <p14:creationId xmlns:p14="http://schemas.microsoft.com/office/powerpoint/2010/main" val="350605064"/>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Growth</a:t>
            </a:r>
            <a:endParaRPr lang="en-US" dirty="0"/>
          </a:p>
        </p:txBody>
      </p:sp>
      <p:sp>
        <p:nvSpPr>
          <p:cNvPr id="3" name="Content Placeholder 2"/>
          <p:cNvSpPr>
            <a:spLocks noGrp="1"/>
          </p:cNvSpPr>
          <p:nvPr>
            <p:ph idx="1"/>
          </p:nvPr>
        </p:nvSpPr>
        <p:spPr/>
        <p:txBody>
          <a:bodyPr>
            <a:normAutofit lnSpcReduction="10000"/>
          </a:bodyPr>
          <a:lstStyle/>
          <a:p>
            <a:r>
              <a:rPr lang="en-US" dirty="0" smtClean="0"/>
              <a:t>Attendance is an indicator of maturity.</a:t>
            </a:r>
          </a:p>
          <a:p>
            <a:pPr lvl="1"/>
            <a:r>
              <a:rPr lang="en-US" dirty="0" smtClean="0"/>
              <a:t>Hebrews 10:24–25; John 4:23–24</a:t>
            </a:r>
          </a:p>
          <a:p>
            <a:pPr lvl="1"/>
            <a:r>
              <a:rPr lang="en-US" dirty="0" smtClean="0"/>
              <a:t>In 2014, every member will receive</a:t>
            </a:r>
            <a:br>
              <a:rPr lang="en-US" dirty="0" smtClean="0"/>
            </a:br>
            <a:r>
              <a:rPr lang="en-US" dirty="0" smtClean="0"/>
              <a:t> quarterly attendance reports.</a:t>
            </a:r>
          </a:p>
          <a:p>
            <a:r>
              <a:rPr lang="en-US" dirty="0" smtClean="0"/>
              <a:t>2013 Restoration: </a:t>
            </a:r>
          </a:p>
          <a:p>
            <a:pPr lvl="1"/>
            <a:r>
              <a:rPr lang="en-US" dirty="0" smtClean="0"/>
              <a:t>6 baptisms</a:t>
            </a:r>
          </a:p>
          <a:p>
            <a:pPr lvl="1"/>
            <a:r>
              <a:rPr lang="en-US" dirty="0" smtClean="0"/>
              <a:t>6 restorations</a:t>
            </a:r>
          </a:p>
          <a:p>
            <a:r>
              <a:rPr lang="en-US" dirty="0" smtClean="0"/>
              <a:t>We are available to help you with </a:t>
            </a:r>
            <a:br>
              <a:rPr lang="en-US" dirty="0" smtClean="0"/>
            </a:br>
            <a:r>
              <a:rPr lang="en-US" dirty="0" smtClean="0"/>
              <a:t>your spiritual needs (James 5:3–16).</a:t>
            </a:r>
          </a:p>
          <a:p>
            <a:endParaRPr lang="en-US" dirty="0"/>
          </a:p>
        </p:txBody>
      </p:sp>
    </p:spTree>
    <p:extLst>
      <p:ext uri="{BB962C8B-B14F-4D97-AF65-F5344CB8AC3E}">
        <p14:creationId xmlns:p14="http://schemas.microsoft.com/office/powerpoint/2010/main" val="276064623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righ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righ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righ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Spiritual Growth Plans</a:t>
            </a:r>
            <a:endParaRPr lang="en-US" dirty="0"/>
          </a:p>
        </p:txBody>
      </p:sp>
      <p:sp>
        <p:nvSpPr>
          <p:cNvPr id="3" name="Content Placeholder 2"/>
          <p:cNvSpPr>
            <a:spLocks noGrp="1"/>
          </p:cNvSpPr>
          <p:nvPr>
            <p:ph idx="1"/>
          </p:nvPr>
        </p:nvSpPr>
        <p:spPr/>
        <p:txBody>
          <a:bodyPr/>
          <a:lstStyle/>
          <a:p>
            <a:r>
              <a:rPr lang="en-US" dirty="0" smtClean="0"/>
              <a:t>Question &amp; Answer Lessons on fifth Sundays.</a:t>
            </a:r>
          </a:p>
          <a:p>
            <a:r>
              <a:rPr lang="en-US" dirty="0" smtClean="0"/>
              <a:t>Prayer &amp; Praise assemblies quarterly.</a:t>
            </a:r>
          </a:p>
          <a:p>
            <a:r>
              <a:rPr lang="en-US" dirty="0" smtClean="0"/>
              <a:t>Marriage Class quarterly.</a:t>
            </a:r>
          </a:p>
          <a:p>
            <a:r>
              <a:rPr lang="en-US" dirty="0" smtClean="0"/>
              <a:t>Jr. High and High School Training Class on the third Wednesday of every month. </a:t>
            </a:r>
            <a:endParaRPr lang="en-US" dirty="0"/>
          </a:p>
        </p:txBody>
      </p:sp>
    </p:spTree>
    <p:extLst>
      <p:ext uri="{BB962C8B-B14F-4D97-AF65-F5344CB8AC3E}">
        <p14:creationId xmlns:p14="http://schemas.microsoft.com/office/powerpoint/2010/main" val="243922003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REMEMBER.ser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582866"/>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a:t>
            </a:r>
            <a:endParaRPr lang="en-US" dirty="0"/>
          </a:p>
        </p:txBody>
      </p:sp>
      <p:sp>
        <p:nvSpPr>
          <p:cNvPr id="3" name="Content Placeholder 2"/>
          <p:cNvSpPr>
            <a:spLocks noGrp="1"/>
          </p:cNvSpPr>
          <p:nvPr>
            <p:ph idx="1"/>
          </p:nvPr>
        </p:nvSpPr>
        <p:spPr/>
        <p:txBody>
          <a:bodyPr>
            <a:normAutofit/>
          </a:bodyPr>
          <a:lstStyle/>
          <a:p>
            <a:r>
              <a:rPr lang="en-US" dirty="0" smtClean="0"/>
              <a:t>In 2012, we ended the year with a slight positive cash flow. </a:t>
            </a:r>
          </a:p>
          <a:p>
            <a:r>
              <a:rPr lang="en-US" dirty="0" smtClean="0"/>
              <a:t>In 2013, we have been blessed financially.</a:t>
            </a:r>
          </a:p>
          <a:p>
            <a:pPr lvl="1"/>
            <a:r>
              <a:rPr lang="en-US" dirty="0" smtClean="0"/>
              <a:t>2 Corinthians 9:6–7</a:t>
            </a:r>
          </a:p>
          <a:p>
            <a:r>
              <a:rPr lang="en-US" dirty="0" smtClean="0"/>
              <a:t>In 2013 we have:</a:t>
            </a:r>
          </a:p>
          <a:p>
            <a:pPr lvl="1"/>
            <a:r>
              <a:rPr lang="en-US" dirty="0" smtClean="0"/>
              <a:t>Made significant improvements </a:t>
            </a:r>
            <a:br>
              <a:rPr lang="en-US" dirty="0" smtClean="0"/>
            </a:br>
            <a:r>
              <a:rPr lang="en-US" dirty="0" smtClean="0"/>
              <a:t>to the building.</a:t>
            </a:r>
          </a:p>
          <a:p>
            <a:pPr lvl="1"/>
            <a:r>
              <a:rPr lang="en-US" dirty="0" smtClean="0"/>
              <a:t>Set aside a capital improvement fund. </a:t>
            </a:r>
            <a:endParaRPr lang="en-US" dirty="0"/>
          </a:p>
        </p:txBody>
      </p:sp>
    </p:spTree>
    <p:extLst>
      <p:ext uri="{BB962C8B-B14F-4D97-AF65-F5344CB8AC3E}">
        <p14:creationId xmlns:p14="http://schemas.microsoft.com/office/powerpoint/2010/main" val="278980441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500"/>
                                        <p:tgtEl>
                                          <p:spTgt spid="3">
                                            <p:txEl>
                                              <p:pRg st="3" end="3"/>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500"/>
                                        <p:tgtEl>
                                          <p:spTgt spid="3">
                                            <p:txEl>
                                              <p:pRg st="4" end="4"/>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righ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a:t>
            </a:r>
            <a:endParaRPr lang="en-US" dirty="0"/>
          </a:p>
        </p:txBody>
      </p:sp>
      <p:sp>
        <p:nvSpPr>
          <p:cNvPr id="3" name="Content Placeholder 2"/>
          <p:cNvSpPr>
            <a:spLocks noGrp="1"/>
          </p:cNvSpPr>
          <p:nvPr>
            <p:ph idx="1"/>
          </p:nvPr>
        </p:nvSpPr>
        <p:spPr/>
        <p:txBody>
          <a:bodyPr/>
          <a:lstStyle/>
          <a:p>
            <a:r>
              <a:rPr lang="en-US" dirty="0" smtClean="0"/>
              <a:t>The church is not a money-making business.</a:t>
            </a:r>
          </a:p>
          <a:p>
            <a:r>
              <a:rPr lang="en-US" dirty="0" smtClean="0"/>
              <a:t>We are immediately adding $24,000.00</a:t>
            </a:r>
            <a:br>
              <a:rPr lang="en-US" dirty="0" smtClean="0"/>
            </a:br>
            <a:r>
              <a:rPr lang="en-US" dirty="0" smtClean="0"/>
              <a:t> in outside support. </a:t>
            </a:r>
            <a:endParaRPr lang="en-US" dirty="0"/>
          </a:p>
        </p:txBody>
      </p:sp>
    </p:spTree>
    <p:extLst>
      <p:ext uri="{BB962C8B-B14F-4D97-AF65-F5344CB8AC3E}">
        <p14:creationId xmlns:p14="http://schemas.microsoft.com/office/powerpoint/2010/main" val="212632685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y fami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064434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morris fami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585995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a:t>
            </a:r>
            <a:endParaRPr lang="en-US" dirty="0"/>
          </a:p>
        </p:txBody>
      </p:sp>
      <p:sp>
        <p:nvSpPr>
          <p:cNvPr id="3" name="Content Placeholder 2"/>
          <p:cNvSpPr>
            <a:spLocks noGrp="1"/>
          </p:cNvSpPr>
          <p:nvPr>
            <p:ph idx="1"/>
          </p:nvPr>
        </p:nvSpPr>
        <p:spPr/>
        <p:txBody>
          <a:bodyPr/>
          <a:lstStyle/>
          <a:p>
            <a:r>
              <a:rPr lang="en-US" dirty="0" smtClean="0"/>
              <a:t>The church is not a money-making business.</a:t>
            </a:r>
          </a:p>
          <a:p>
            <a:r>
              <a:rPr lang="en-US" dirty="0" smtClean="0"/>
              <a:t>We are immediately adding $24,000.00</a:t>
            </a:r>
            <a:br>
              <a:rPr lang="en-US" dirty="0" smtClean="0"/>
            </a:br>
            <a:r>
              <a:rPr lang="en-US" dirty="0" smtClean="0"/>
              <a:t> in outside support.</a:t>
            </a:r>
          </a:p>
          <a:p>
            <a:r>
              <a:rPr lang="en-US" dirty="0" smtClean="0"/>
              <a:t>Our weekly budgeted contribution will remain at $7,700.00 weekly. </a:t>
            </a:r>
            <a:endParaRPr lang="en-US" dirty="0"/>
          </a:p>
        </p:txBody>
      </p:sp>
    </p:spTree>
    <p:extLst>
      <p:ext uri="{BB962C8B-B14F-4D97-AF65-F5344CB8AC3E}">
        <p14:creationId xmlns:p14="http://schemas.microsoft.com/office/powerpoint/2010/main" val="1604152313"/>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lstStyle/>
          <a:p>
            <a:r>
              <a:rPr lang="en-US" dirty="0" smtClean="0"/>
              <a:t>Since 2012, we have emphasized the shepherding model of leadership.</a:t>
            </a:r>
          </a:p>
          <a:p>
            <a:r>
              <a:rPr lang="en-US" dirty="0" smtClean="0"/>
              <a:t>In 2014, we will actively pursue the possibility of adding more shepherds.</a:t>
            </a:r>
          </a:p>
          <a:p>
            <a:pPr lvl="1"/>
            <a:r>
              <a:rPr lang="en-US" dirty="0" smtClean="0"/>
              <a:t>A series of lessons will be </a:t>
            </a:r>
            <a:br>
              <a:rPr lang="en-US" dirty="0" smtClean="0"/>
            </a:br>
            <a:r>
              <a:rPr lang="en-US" dirty="0" smtClean="0"/>
              <a:t>presented on the eldership.</a:t>
            </a:r>
          </a:p>
          <a:p>
            <a:pPr lvl="1"/>
            <a:r>
              <a:rPr lang="en-US" dirty="0" smtClean="0"/>
              <a:t>We will ask you to submit names of those </a:t>
            </a:r>
            <a:br>
              <a:rPr lang="en-US" dirty="0" smtClean="0"/>
            </a:br>
            <a:r>
              <a:rPr lang="en-US" dirty="0" smtClean="0"/>
              <a:t>who are qualified to shepherd this flock. </a:t>
            </a:r>
            <a:endParaRPr lang="en-US" dirty="0"/>
          </a:p>
        </p:txBody>
      </p:sp>
    </p:spTree>
    <p:extLst>
      <p:ext uri="{BB962C8B-B14F-4D97-AF65-F5344CB8AC3E}">
        <p14:creationId xmlns:p14="http://schemas.microsoft.com/office/powerpoint/2010/main" val="20837290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Leadership</a:t>
            </a:r>
            <a:endParaRPr lang="en-US" dirty="0"/>
          </a:p>
        </p:txBody>
      </p:sp>
      <p:sp>
        <p:nvSpPr>
          <p:cNvPr id="3" name="Content Placeholder 2"/>
          <p:cNvSpPr>
            <a:spLocks noGrp="1"/>
          </p:cNvSpPr>
          <p:nvPr>
            <p:ph idx="1"/>
          </p:nvPr>
        </p:nvSpPr>
        <p:spPr/>
        <p:txBody>
          <a:bodyPr/>
          <a:lstStyle/>
          <a:p>
            <a:r>
              <a:rPr lang="en-US" dirty="0" smtClean="0"/>
              <a:t>1 Peter 5:1–3</a:t>
            </a:r>
          </a:p>
          <a:p>
            <a:r>
              <a:rPr lang="en-US" dirty="0" smtClean="0"/>
              <a:t>Ephesians 4:11–16</a:t>
            </a:r>
            <a:endParaRPr lang="en-US" dirty="0"/>
          </a:p>
        </p:txBody>
      </p:sp>
    </p:spTree>
    <p:extLst>
      <p:ext uri="{BB962C8B-B14F-4D97-AF65-F5344CB8AC3E}">
        <p14:creationId xmlns:p14="http://schemas.microsoft.com/office/powerpoint/2010/main" val="23859055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354198"/>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48371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Elders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417495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GROWTH</a:t>
            </a:r>
            <a:endParaRPr lang="en-US" dirty="0"/>
          </a:p>
        </p:txBody>
      </p:sp>
      <p:sp>
        <p:nvSpPr>
          <p:cNvPr id="3" name="Content Placeholder 2"/>
          <p:cNvSpPr>
            <a:spLocks noGrp="1"/>
          </p:cNvSpPr>
          <p:nvPr>
            <p:ph idx="1"/>
          </p:nvPr>
        </p:nvSpPr>
        <p:spPr/>
        <p:txBody>
          <a:bodyPr/>
          <a:lstStyle/>
          <a:p>
            <a:r>
              <a:rPr lang="en-US" dirty="0" smtClean="0"/>
              <a:t>Attendance is an indicator of maturity.</a:t>
            </a:r>
          </a:p>
          <a:p>
            <a:pPr lvl="1"/>
            <a:r>
              <a:rPr lang="en-US" dirty="0" smtClean="0"/>
              <a:t>Hebrews 10:24–25; John 4:23–24</a:t>
            </a:r>
          </a:p>
          <a:p>
            <a:endParaRPr lang="en-US" dirty="0"/>
          </a:p>
        </p:txBody>
      </p:sp>
    </p:spTree>
    <p:extLst>
      <p:ext uri="{BB962C8B-B14F-4D97-AF65-F5344CB8AC3E}">
        <p14:creationId xmlns:p14="http://schemas.microsoft.com/office/powerpoint/2010/main" val="5136494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4-01-02 at 10.25.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15" y="1096211"/>
            <a:ext cx="8512796" cy="4013868"/>
          </a:xfrm>
          <a:prstGeom prst="rect">
            <a:avLst/>
          </a:prstGeom>
        </p:spPr>
      </p:pic>
    </p:spTree>
    <p:extLst>
      <p:ext uri="{BB962C8B-B14F-4D97-AF65-F5344CB8AC3E}">
        <p14:creationId xmlns:p14="http://schemas.microsoft.com/office/powerpoint/2010/main" val="212136772"/>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Attendance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6681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35826" y="3158435"/>
            <a:ext cx="1314174" cy="769441"/>
          </a:xfrm>
          <a:prstGeom prst="rect">
            <a:avLst/>
          </a:prstGeom>
          <a:noFill/>
        </p:spPr>
        <p:txBody>
          <a:bodyPr wrap="square" rtlCol="0">
            <a:spAutoFit/>
          </a:bodyPr>
          <a:lstStyle/>
          <a:p>
            <a:r>
              <a:rPr lang="en-US" sz="4400" b="1" dirty="0" smtClean="0"/>
              <a:t>55%</a:t>
            </a:r>
            <a:endParaRPr lang="en-US" sz="4400" b="1" dirty="0"/>
          </a:p>
        </p:txBody>
      </p:sp>
    </p:spTree>
    <p:extLst>
      <p:ext uri="{BB962C8B-B14F-4D97-AF65-F5344CB8AC3E}">
        <p14:creationId xmlns:p14="http://schemas.microsoft.com/office/powerpoint/2010/main" val="393301975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Attendance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11658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35826" y="3158435"/>
            <a:ext cx="1314174" cy="769441"/>
          </a:xfrm>
          <a:prstGeom prst="rect">
            <a:avLst/>
          </a:prstGeom>
          <a:noFill/>
        </p:spPr>
        <p:txBody>
          <a:bodyPr wrap="square" rtlCol="0">
            <a:spAutoFit/>
          </a:bodyPr>
          <a:lstStyle/>
          <a:p>
            <a:r>
              <a:rPr lang="en-US" sz="4400" b="1" dirty="0" smtClean="0"/>
              <a:t>58%</a:t>
            </a:r>
            <a:endParaRPr lang="en-US" sz="4400" b="1" dirty="0"/>
          </a:p>
        </p:txBody>
      </p:sp>
    </p:spTree>
    <p:extLst>
      <p:ext uri="{BB962C8B-B14F-4D97-AF65-F5344CB8AC3E}">
        <p14:creationId xmlns:p14="http://schemas.microsoft.com/office/powerpoint/2010/main" val="3059235278"/>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Attendance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3438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35826" y="3158435"/>
            <a:ext cx="1314174" cy="769441"/>
          </a:xfrm>
          <a:prstGeom prst="rect">
            <a:avLst/>
          </a:prstGeom>
          <a:noFill/>
        </p:spPr>
        <p:txBody>
          <a:bodyPr wrap="square" rtlCol="0">
            <a:spAutoFit/>
          </a:bodyPr>
          <a:lstStyle/>
          <a:p>
            <a:r>
              <a:rPr lang="en-US" sz="4400" b="1" dirty="0" smtClean="0"/>
              <a:t>73%</a:t>
            </a:r>
            <a:endParaRPr lang="en-US" sz="4400" b="1" dirty="0"/>
          </a:p>
        </p:txBody>
      </p:sp>
    </p:spTree>
    <p:extLst>
      <p:ext uri="{BB962C8B-B14F-4D97-AF65-F5344CB8AC3E}">
        <p14:creationId xmlns:p14="http://schemas.microsoft.com/office/powerpoint/2010/main" val="173081392"/>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Attendance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2972568"/>
              </p:ext>
            </p:extLst>
          </p:nvPr>
        </p:nvGraphicFramePr>
        <p:xfrm>
          <a:off x="512416" y="1600200"/>
          <a:ext cx="8174383" cy="2949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5454853"/>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TotalTime>
  <Words>260</Words>
  <Application>Microsoft Office PowerPoint</Application>
  <PresentationFormat>On-screen Show (4:3)</PresentationFormat>
  <Paragraphs>50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Hebrews 13:17</vt:lpstr>
      <vt:lpstr>PowerPoint Presentation</vt:lpstr>
      <vt:lpstr>PowerPoint Presentation</vt:lpstr>
      <vt:lpstr>SPIRITUAL GROWTH</vt:lpstr>
      <vt:lpstr>PowerPoint Presentation</vt:lpstr>
      <vt:lpstr>Member Attendance</vt:lpstr>
      <vt:lpstr>Member Attendance</vt:lpstr>
      <vt:lpstr>Member Attendance</vt:lpstr>
      <vt:lpstr>Member Attendance</vt:lpstr>
      <vt:lpstr>Spiritual Growth</vt:lpstr>
      <vt:lpstr>2014 Spiritual Growth Plans</vt:lpstr>
      <vt:lpstr>PowerPoint Presentation</vt:lpstr>
      <vt:lpstr>FINANCIAL</vt:lpstr>
      <vt:lpstr>2014</vt:lpstr>
      <vt:lpstr>PowerPoint Presentation</vt:lpstr>
      <vt:lpstr>PowerPoint Presentation</vt:lpstr>
      <vt:lpstr>2014</vt:lpstr>
      <vt:lpstr>LEADERSHIP</vt:lpstr>
      <vt:lpstr>Effective Leadership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BoothR</cp:lastModifiedBy>
  <cp:revision>8</cp:revision>
  <dcterms:created xsi:type="dcterms:W3CDTF">2014-01-02T16:13:15Z</dcterms:created>
  <dcterms:modified xsi:type="dcterms:W3CDTF">2014-01-05T15:02:40Z</dcterms:modified>
</cp:coreProperties>
</file>