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62" r:id="rId3"/>
    <p:sldId id="272" r:id="rId4"/>
    <p:sldId id="273" r:id="rId5"/>
    <p:sldId id="274" r:id="rId6"/>
    <p:sldId id="278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421F"/>
    <a:srgbClr val="993300"/>
    <a:srgbClr val="FFFF00"/>
    <a:srgbClr val="009900"/>
    <a:srgbClr val="99FF33"/>
    <a:srgbClr val="FF0000"/>
    <a:srgbClr val="EDBB79"/>
    <a:srgbClr val="FFCC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0" autoAdjust="0"/>
    <p:restoredTop sz="99681" autoAdjust="0"/>
  </p:normalViewPr>
  <p:slideViewPr>
    <p:cSldViewPr snapToGrid="0">
      <p:cViewPr>
        <p:scale>
          <a:sx n="66" d="100"/>
          <a:sy n="66" d="100"/>
        </p:scale>
        <p:origin x="-1302" y="-9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BA87C7-0793-4DB0-944C-482D3720C1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5049088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97B91-E650-41F4-BFA3-28049F4BE0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8981361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AFBEF-35C1-4282-8D5E-09A1FF6C64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6767622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60D5F-A4C3-486C-8D7D-131A20A2F9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4962656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33DD7-4D23-4D59-9C10-E280116E70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9952120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E90244-99ED-4291-98A9-11579BE619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5871029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9C2A6-BA0D-4DCE-BDFD-30D1F40075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1320535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A38F0-76BD-4804-A65B-D358872268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0518139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2DB0E1-3E7B-484D-86AC-27F1140FF2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8168327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D0D75-C0C7-4FBB-A48C-B67FB215F3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6376976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AAC1F7-97BC-4AB1-83F2-6544B51170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1697935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1B45E30-EC38-4B36-B10F-062B9A3E51E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698543" y="3878698"/>
            <a:ext cx="4967785" cy="787790"/>
          </a:xfrm>
          <a:prstGeom prst="rect">
            <a:avLst/>
          </a:prstGeom>
          <a:noFill/>
        </p:spPr>
        <p:txBody>
          <a:bodyPr>
            <a:prstTxWarp prst="textDeflateBottom">
              <a:avLst>
                <a:gd name="adj" fmla="val 59464"/>
              </a:avLst>
            </a:prstTxWarp>
            <a:spAutoFit/>
          </a:bodyPr>
          <a:lstStyle/>
          <a:p>
            <a:pPr fontAlgn="auto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  <a:cs typeface="+mn-cs"/>
              </a:rPr>
              <a:t>Proverbs 1:8-9</a:t>
            </a:r>
          </a:p>
        </p:txBody>
      </p:sp>
      <p:pic>
        <p:nvPicPr>
          <p:cNvPr id="2051" name="Picture 2" descr="\\psf\Home\Documents\Dowlen Road Files\Sermons\2011\Meetings 2011\East Shelby\youth-2.weekend.0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505054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489200" y="1841500"/>
            <a:ext cx="6654800" cy="5016500"/>
          </a:xfrm>
          <a:prstGeom prst="rect">
            <a:avLst/>
          </a:prstGeom>
          <a:gradFill rotWithShape="1">
            <a:gsLst>
              <a:gs pos="0">
                <a:srgbClr val="996633"/>
              </a:gs>
              <a:gs pos="100000">
                <a:srgbClr val="996633">
                  <a:gamma/>
                  <a:shade val="0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651125" y="101600"/>
            <a:ext cx="6234113" cy="11906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E6B77E"/>
                </a:solidFill>
                <a:latin typeface="Copperplate Gothic Bold" pitchFamily="34" charset="0"/>
              </a:rPr>
              <a:t>Protecting The Purity of Our Children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2463800" y="1828800"/>
            <a:ext cx="6680200" cy="5029200"/>
          </a:xfrm>
          <a:prstGeom prst="rect">
            <a:avLst/>
          </a:prstGeom>
          <a:solidFill>
            <a:schemeClr val="tx1">
              <a:alpha val="41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667000" y="3884613"/>
            <a:ext cx="64770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000" b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Arial Narrow" pitchFamily="34" charset="0"/>
              </a:rPr>
              <a:t>KNOW what your kids feed the minds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000" b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Arial Narrow" pitchFamily="34" charset="0"/>
              </a:rPr>
              <a:t>BLOCK corrupt material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000" b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Arial Narrow" pitchFamily="34" charset="0"/>
              </a:rPr>
              <a:t>EXPLAIN the reasons for the rules</a:t>
            </a:r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2768600" y="2133600"/>
            <a:ext cx="6184900" cy="1566863"/>
          </a:xfrm>
          <a:prstGeom prst="rect">
            <a:avLst/>
          </a:prstGeom>
          <a:noFill/>
          <a:ln w="38100">
            <a:solidFill>
              <a:srgbClr val="EDBB7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2452688" y="1335088"/>
            <a:ext cx="6691312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2508250" y="1357313"/>
            <a:ext cx="6635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 b="1">
                <a:latin typeface="Arial Narrow" pitchFamily="34" charset="0"/>
              </a:rPr>
              <a:t>THE BATTLE FOR THE MIND</a:t>
            </a: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2786063" y="2249488"/>
            <a:ext cx="616743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Arial Narrow" pitchFamily="34" charset="0"/>
              </a:rPr>
              <a:t>Watch over your heart with all diligence, 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Arial Narrow" pitchFamily="34" charset="0"/>
              </a:rPr>
              <a:t>For from it flow the springs of life.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Arial Narrow" pitchFamily="34" charset="0"/>
              </a:rPr>
              <a:t>- Proverbs 4:23</a:t>
            </a:r>
            <a:endParaRPr lang="en-US" sz="2400" dirty="0">
              <a:effectLst>
                <a:glow rad="127000">
                  <a:schemeClr val="tx1"/>
                </a:glow>
              </a:effectLst>
              <a:latin typeface="Arial Narrow" pitchFamily="34" charset="0"/>
            </a:endParaRPr>
          </a:p>
        </p:txBody>
      </p:sp>
      <p:pic>
        <p:nvPicPr>
          <p:cNvPr id="9243" name="Picture 27" descr="bible_readi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254500"/>
            <a:ext cx="245745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244" name="Rectangle 28"/>
          <p:cNvSpPr>
            <a:spLocks noChangeArrowheads="1"/>
          </p:cNvSpPr>
          <p:nvPr/>
        </p:nvSpPr>
        <p:spPr bwMode="auto">
          <a:xfrm>
            <a:off x="0" y="4216400"/>
            <a:ext cx="2451100" cy="11176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245" name="Picture 29" descr="bible-pag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47925" cy="163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246" name="Rectangle 30"/>
          <p:cNvSpPr>
            <a:spLocks noChangeArrowheads="1"/>
          </p:cNvSpPr>
          <p:nvPr/>
        </p:nvSpPr>
        <p:spPr bwMode="auto">
          <a:xfrm flipV="1">
            <a:off x="0" y="927100"/>
            <a:ext cx="2451100" cy="9144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7" name="Line 31"/>
          <p:cNvSpPr>
            <a:spLocks noChangeShapeType="1"/>
          </p:cNvSpPr>
          <p:nvPr/>
        </p:nvSpPr>
        <p:spPr bwMode="auto">
          <a:xfrm>
            <a:off x="2463800" y="0"/>
            <a:ext cx="12700" cy="68961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12700" y="1676400"/>
            <a:ext cx="2336800" cy="307498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>
                <a:solidFill>
                  <a:schemeClr val="bg1"/>
                </a:solidFill>
                <a:latin typeface="Arial Narrow" pitchFamily="34" charset="0"/>
              </a:rPr>
              <a:t>Fathers, do not provoke your children to anger, but bring them up in the discipline and instruction of the Lord.</a:t>
            </a:r>
          </a:p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Arial Narrow" pitchFamily="34" charset="0"/>
              </a:rPr>
              <a:t>- Ephesians 6:4</a:t>
            </a:r>
          </a:p>
          <a:p>
            <a:pPr>
              <a:spcBef>
                <a:spcPct val="50000"/>
              </a:spcBef>
            </a:pPr>
            <a:endParaRPr lang="en-US" sz="1400" b="1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1" uiExpand="1" build="p"/>
      <p:bldP spid="9237" grpId="0" animBg="1"/>
      <p:bldP spid="9238" grpId="0" animBg="1"/>
      <p:bldP spid="9240" grpId="0"/>
      <p:bldP spid="92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489200" y="1841500"/>
            <a:ext cx="6654800" cy="5016500"/>
          </a:xfrm>
          <a:prstGeom prst="rect">
            <a:avLst/>
          </a:prstGeom>
          <a:gradFill rotWithShape="1">
            <a:gsLst>
              <a:gs pos="0">
                <a:srgbClr val="996633"/>
              </a:gs>
              <a:gs pos="100000">
                <a:srgbClr val="996633">
                  <a:gamma/>
                  <a:shade val="0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651125" y="101600"/>
            <a:ext cx="6234113" cy="11906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E6B77E"/>
                </a:solidFill>
                <a:latin typeface="Copperplate Gothic Bold" pitchFamily="34" charset="0"/>
              </a:rPr>
              <a:t>Protecting The Purity of Our Children</a:t>
            </a:r>
          </a:p>
        </p:txBody>
      </p:sp>
      <p:pic>
        <p:nvPicPr>
          <p:cNvPr id="21509" name="Picture 5" descr="bible_readi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254500"/>
            <a:ext cx="245745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4216400"/>
            <a:ext cx="2451100" cy="11176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2463800" y="1828800"/>
            <a:ext cx="6680200" cy="5029200"/>
          </a:xfrm>
          <a:prstGeom prst="rect">
            <a:avLst/>
          </a:prstGeom>
          <a:solidFill>
            <a:schemeClr val="tx1">
              <a:alpha val="41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2452688" y="1335088"/>
            <a:ext cx="6691312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2552700" y="1357313"/>
            <a:ext cx="65913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 b="1">
                <a:latin typeface="Arial Narrow" pitchFamily="34" charset="0"/>
              </a:rPr>
              <a:t>THE BATTLE FOR THE BODY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2667000" y="2205038"/>
            <a:ext cx="6477000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 b="1" u="sng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Arial Narrow" pitchFamily="34" charset="0"/>
              </a:rPr>
              <a:t>PROBLEM #1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Arial Narrow" pitchFamily="34" charset="0"/>
              </a:rPr>
              <a:t>DRUGS &amp; ALCOHOL</a:t>
            </a:r>
          </a:p>
          <a:p>
            <a:pPr algn="ctr"/>
            <a:endParaRPr lang="en-US" sz="1400" b="1" dirty="0">
              <a:solidFill>
                <a:schemeClr val="bg1"/>
              </a:solidFill>
              <a:effectLst>
                <a:glow rad="127000">
                  <a:schemeClr val="tx1"/>
                </a:glow>
              </a:effectLst>
              <a:latin typeface="Arial Narrow" pitchFamily="34" charset="0"/>
            </a:endParaRPr>
          </a:p>
          <a:p>
            <a:pPr>
              <a:buFontTx/>
              <a:buAutoNum type="arabicPeriod"/>
            </a:pPr>
            <a:r>
              <a:rPr lang="en-US" sz="3200" b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Arial Narrow" pitchFamily="34" charset="0"/>
              </a:rPr>
              <a:t>Kids are told many lies.</a:t>
            </a:r>
          </a:p>
          <a:p>
            <a:endParaRPr lang="en-US" sz="1000" b="1" dirty="0">
              <a:solidFill>
                <a:schemeClr val="bg1"/>
              </a:solidFill>
              <a:effectLst>
                <a:glow rad="127000">
                  <a:schemeClr val="tx1"/>
                </a:glow>
              </a:effectLst>
              <a:latin typeface="Arial Narrow" pitchFamily="34" charset="0"/>
            </a:endParaRPr>
          </a:p>
          <a:p>
            <a:r>
              <a:rPr lang="en-US" sz="3200" b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Arial Narrow" pitchFamily="34" charset="0"/>
              </a:rPr>
              <a:t>2. Parents must teach the truth.</a:t>
            </a:r>
          </a:p>
          <a:p>
            <a:endParaRPr lang="en-US" sz="2800" b="1" dirty="0">
              <a:solidFill>
                <a:schemeClr val="bg1"/>
              </a:solidFill>
              <a:effectLst>
                <a:glow rad="127000">
                  <a:schemeClr val="tx1"/>
                </a:glow>
              </a:effectLst>
              <a:latin typeface="Arial Narrow" pitchFamily="34" charset="0"/>
            </a:endParaRPr>
          </a:p>
          <a:p>
            <a:pPr lvl="1">
              <a:buFontTx/>
              <a:buChar char="•"/>
            </a:pPr>
            <a:r>
              <a:rPr lang="en-US" sz="2800" b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Arial Narrow" pitchFamily="34" charset="0"/>
              </a:rPr>
              <a:t>Teach what the Bible says</a:t>
            </a:r>
          </a:p>
          <a:p>
            <a:pPr lvl="1">
              <a:buFontTx/>
              <a:buChar char="•"/>
            </a:pPr>
            <a:r>
              <a:rPr lang="en-US" sz="2800" b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Arial Narrow" pitchFamily="34" charset="0"/>
              </a:rPr>
              <a:t>Illustrate with examples</a:t>
            </a: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2768600" y="2170113"/>
            <a:ext cx="6184900" cy="1041400"/>
          </a:xfrm>
          <a:prstGeom prst="rect">
            <a:avLst/>
          </a:prstGeom>
          <a:noFill/>
          <a:ln w="38100">
            <a:solidFill>
              <a:srgbClr val="EDBB7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1523" name="Picture 19" descr="bible-pag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47925" cy="163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 flipV="1">
            <a:off x="0" y="927100"/>
            <a:ext cx="2451100" cy="9144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2463800" y="0"/>
            <a:ext cx="12700" cy="68961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12700" y="1676400"/>
            <a:ext cx="2336800" cy="307498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>
                <a:solidFill>
                  <a:schemeClr val="bg1"/>
                </a:solidFill>
                <a:latin typeface="Arial Narrow" pitchFamily="34" charset="0"/>
              </a:rPr>
              <a:t>Fathers, do not provoke your children to anger, but bring them up in the discipline and instruction of the Lord.</a:t>
            </a:r>
          </a:p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Arial Narrow" pitchFamily="34" charset="0"/>
              </a:rPr>
              <a:t>- Ephesians 6:4</a:t>
            </a:r>
          </a:p>
          <a:p>
            <a:pPr>
              <a:spcBef>
                <a:spcPct val="50000"/>
              </a:spcBef>
            </a:pPr>
            <a:endParaRPr lang="en-US" sz="1400" b="1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1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1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15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15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15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7" grpId="0" animBg="1"/>
      <p:bldP spid="21518" grpId="0"/>
      <p:bldP spid="21520" grpId="0" uiExpand="1" build="p"/>
      <p:bldP spid="215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2489200" y="1841500"/>
            <a:ext cx="6654800" cy="5016500"/>
          </a:xfrm>
          <a:prstGeom prst="rect">
            <a:avLst/>
          </a:prstGeom>
          <a:gradFill rotWithShape="1">
            <a:gsLst>
              <a:gs pos="0">
                <a:srgbClr val="996633"/>
              </a:gs>
              <a:gs pos="100000">
                <a:srgbClr val="996633">
                  <a:gamma/>
                  <a:shade val="0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651125" y="101600"/>
            <a:ext cx="6234113" cy="11906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E6B77E"/>
                </a:solidFill>
                <a:latin typeface="Copperplate Gothic Bold" pitchFamily="34" charset="0"/>
              </a:rPr>
              <a:t>Protecting The Purity of Our Children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2463800" y="1828800"/>
            <a:ext cx="6680200" cy="5029200"/>
          </a:xfrm>
          <a:prstGeom prst="rect">
            <a:avLst/>
          </a:prstGeom>
          <a:solidFill>
            <a:schemeClr val="tx1">
              <a:alpha val="41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2452688" y="1335088"/>
            <a:ext cx="6691312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2768600" y="2170113"/>
            <a:ext cx="6184900" cy="1041400"/>
          </a:xfrm>
          <a:prstGeom prst="rect">
            <a:avLst/>
          </a:prstGeom>
          <a:noFill/>
          <a:ln w="38100">
            <a:solidFill>
              <a:srgbClr val="EDBB7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2667000" y="2014538"/>
            <a:ext cx="647700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sz="1200" b="1" i="1" dirty="0">
              <a:solidFill>
                <a:srgbClr val="EDBB79"/>
              </a:solidFill>
              <a:effectLst>
                <a:glow rad="127000">
                  <a:schemeClr val="tx1"/>
                </a:glow>
              </a:effectLst>
              <a:latin typeface="Arial Narrow" pitchFamily="34" charset="0"/>
            </a:endParaRPr>
          </a:p>
          <a:p>
            <a:pPr algn="ctr"/>
            <a:r>
              <a:rPr lang="en-US" sz="2400" b="1" u="sng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Arial Narrow" pitchFamily="34" charset="0"/>
              </a:rPr>
              <a:t>PROBLEM #2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Arial Narrow" pitchFamily="34" charset="0"/>
              </a:rPr>
              <a:t>SEXUAL IMMORALITY</a:t>
            </a:r>
            <a:endParaRPr lang="en-US" sz="1400" b="1" dirty="0">
              <a:solidFill>
                <a:schemeClr val="bg1"/>
              </a:solidFill>
              <a:effectLst>
                <a:glow rad="127000">
                  <a:schemeClr val="tx1"/>
                </a:glow>
              </a:effectLst>
              <a:latin typeface="Arial Narrow" pitchFamily="34" charset="0"/>
            </a:endParaRP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2667000" y="3090863"/>
            <a:ext cx="6084888" cy="298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sz="1400" b="1" dirty="0">
              <a:solidFill>
                <a:schemeClr val="bg1"/>
              </a:solidFill>
              <a:effectLst>
                <a:glow rad="127000">
                  <a:schemeClr val="tx1"/>
                </a:glow>
              </a:effectLst>
              <a:latin typeface="Arial Narrow" pitchFamily="34" charset="0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200" b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Arial Narrow" pitchFamily="34" charset="0"/>
              </a:rPr>
              <a:t>Kids hear a lot about sex.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200" b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Arial Narrow" pitchFamily="34" charset="0"/>
              </a:rPr>
              <a:t>Much of what they hear is not true.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200" b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Arial Narrow" pitchFamily="34" charset="0"/>
              </a:rPr>
              <a:t>Those who know the truth are often silent.</a:t>
            </a: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2552700" y="1357313"/>
            <a:ext cx="65913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 b="1">
                <a:latin typeface="Arial Narrow" pitchFamily="34" charset="0"/>
              </a:rPr>
              <a:t>THE BATTLE FOR THE BODY</a:t>
            </a:r>
          </a:p>
        </p:txBody>
      </p:sp>
      <p:pic>
        <p:nvPicPr>
          <p:cNvPr id="22546" name="Picture 18" descr="bible_readi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254500"/>
            <a:ext cx="245745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0" y="4216400"/>
            <a:ext cx="2451100" cy="11176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2548" name="Picture 20" descr="bible-pag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47925" cy="163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2549" name="Rectangle 21"/>
          <p:cNvSpPr>
            <a:spLocks noChangeArrowheads="1"/>
          </p:cNvSpPr>
          <p:nvPr/>
        </p:nvSpPr>
        <p:spPr bwMode="auto">
          <a:xfrm flipV="1">
            <a:off x="0" y="927100"/>
            <a:ext cx="2451100" cy="9144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>
            <a:off x="2463800" y="0"/>
            <a:ext cx="12700" cy="68961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12700" y="1676400"/>
            <a:ext cx="2336800" cy="307498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>
                <a:solidFill>
                  <a:schemeClr val="bg1"/>
                </a:solidFill>
                <a:latin typeface="Arial Narrow" pitchFamily="34" charset="0"/>
              </a:rPr>
              <a:t>Fathers, do not provoke your children to anger, but bring them up in the discipline and instruction of the Lord.</a:t>
            </a:r>
          </a:p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Arial Narrow" pitchFamily="34" charset="0"/>
              </a:rPr>
              <a:t>- Ephesians 6:4</a:t>
            </a:r>
          </a:p>
          <a:p>
            <a:pPr>
              <a:spcBef>
                <a:spcPct val="50000"/>
              </a:spcBef>
            </a:pPr>
            <a:endParaRPr lang="en-US" sz="1400" b="1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5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25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5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5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5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5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5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5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2" grpId="0" animBg="1"/>
      <p:bldP spid="22543" grpId="0" uiExpand="1" build="p"/>
      <p:bldP spid="2254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489200" y="1841500"/>
            <a:ext cx="6654800" cy="5016500"/>
          </a:xfrm>
          <a:prstGeom prst="rect">
            <a:avLst/>
          </a:prstGeom>
          <a:gradFill rotWithShape="1">
            <a:gsLst>
              <a:gs pos="0">
                <a:srgbClr val="996633"/>
              </a:gs>
              <a:gs pos="100000">
                <a:srgbClr val="996633">
                  <a:gamma/>
                  <a:shade val="0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651125" y="101600"/>
            <a:ext cx="6234113" cy="11906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E6B77E"/>
                </a:solidFill>
                <a:latin typeface="Copperplate Gothic Bold" pitchFamily="34" charset="0"/>
              </a:rPr>
              <a:t>Protecting The Purity of Our Children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2463800" y="1828800"/>
            <a:ext cx="6680200" cy="5029200"/>
          </a:xfrm>
          <a:prstGeom prst="rect">
            <a:avLst/>
          </a:prstGeom>
          <a:solidFill>
            <a:schemeClr val="tx1">
              <a:alpha val="41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2452688" y="1335088"/>
            <a:ext cx="6691312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2552700" y="1357313"/>
            <a:ext cx="65913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 b="1">
                <a:latin typeface="Arial Narrow" pitchFamily="34" charset="0"/>
              </a:rPr>
              <a:t>THE BATTLE FOR THE BODY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2667000" y="3089275"/>
            <a:ext cx="6477000" cy="323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sz="1400" b="1" dirty="0">
              <a:solidFill>
                <a:schemeClr val="bg1"/>
              </a:solidFill>
              <a:effectLst>
                <a:glow rad="127000">
                  <a:schemeClr val="tx1">
                    <a:alpha val="80000"/>
                  </a:schemeClr>
                </a:glow>
              </a:effectLst>
              <a:latin typeface="Arial Narrow" pitchFamily="34" charset="0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200" b="1" dirty="0">
                <a:solidFill>
                  <a:schemeClr val="bg1"/>
                </a:solidFill>
                <a:effectLst>
                  <a:glow rad="127000">
                    <a:schemeClr val="tx1">
                      <a:alpha val="80000"/>
                    </a:schemeClr>
                  </a:glow>
                </a:effectLst>
                <a:latin typeface="Arial Narrow" pitchFamily="34" charset="0"/>
              </a:rPr>
              <a:t> Open a dialog.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200" b="1" dirty="0">
                <a:solidFill>
                  <a:schemeClr val="bg1"/>
                </a:solidFill>
                <a:effectLst>
                  <a:glow rad="127000">
                    <a:schemeClr val="tx1">
                      <a:alpha val="80000"/>
                    </a:schemeClr>
                  </a:glow>
                </a:effectLst>
                <a:latin typeface="Arial Narrow" pitchFamily="34" charset="0"/>
              </a:rPr>
              <a:t> Start early.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200" b="1" dirty="0">
                <a:solidFill>
                  <a:schemeClr val="bg1"/>
                </a:solidFill>
                <a:effectLst>
                  <a:glow rad="127000">
                    <a:schemeClr val="tx1">
                      <a:alpha val="80000"/>
                    </a:schemeClr>
                  </a:glow>
                </a:effectLst>
                <a:latin typeface="Arial Narrow" pitchFamily="34" charset="0"/>
              </a:rPr>
              <a:t> Be candid.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200" b="1" dirty="0">
                <a:solidFill>
                  <a:schemeClr val="bg1"/>
                </a:solidFill>
                <a:effectLst>
                  <a:glow rad="127000">
                    <a:schemeClr val="tx1">
                      <a:alpha val="80000"/>
                    </a:schemeClr>
                  </a:glow>
                </a:effectLst>
                <a:latin typeface="Arial Narrow" pitchFamily="34" charset="0"/>
              </a:rPr>
              <a:t> Keep talking.</a:t>
            </a:r>
          </a:p>
        </p:txBody>
      </p:sp>
      <p:sp>
        <p:nvSpPr>
          <p:cNvPr id="23568" name="AutoShape 16"/>
          <p:cNvSpPr>
            <a:spLocks noChangeArrowheads="1"/>
          </p:cNvSpPr>
          <p:nvPr/>
        </p:nvSpPr>
        <p:spPr bwMode="auto">
          <a:xfrm>
            <a:off x="4979988" y="4122738"/>
            <a:ext cx="4178300" cy="1727200"/>
          </a:xfrm>
          <a:prstGeom prst="leftArrow">
            <a:avLst>
              <a:gd name="adj1" fmla="val 65620"/>
              <a:gd name="adj2" fmla="val 59739"/>
            </a:avLst>
          </a:prstGeom>
          <a:solidFill>
            <a:srgbClr val="EDBB79"/>
          </a:solidFill>
          <a:ln w="9525">
            <a:solidFill>
              <a:srgbClr val="EDBB79"/>
            </a:solidFill>
            <a:miter lim="800000"/>
            <a:headEnd/>
            <a:tailEnd/>
          </a:ln>
          <a:effectLst>
            <a:outerShdw dist="40161" dir="6506097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6110288" y="4389438"/>
            <a:ext cx="2946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latin typeface="Arial Narrow" pitchFamily="34" charset="0"/>
              </a:rPr>
              <a:t>Things Parents Should Do</a:t>
            </a:r>
          </a:p>
        </p:txBody>
      </p:sp>
      <p:sp>
        <p:nvSpPr>
          <p:cNvPr id="23570" name="WordArt 18"/>
          <p:cNvSpPr>
            <a:spLocks noChangeArrowheads="1" noChangeShapeType="1" noTextEdit="1"/>
          </p:cNvSpPr>
          <p:nvPr/>
        </p:nvSpPr>
        <p:spPr bwMode="auto">
          <a:xfrm>
            <a:off x="5359400" y="4530725"/>
            <a:ext cx="663575" cy="885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tx1">
                      <a:alpha val="80000"/>
                    </a:schemeClr>
                  </a:outerShdw>
                </a:effectLst>
                <a:latin typeface="Dark Crystal"/>
              </a:rPr>
              <a:t>4</a:t>
            </a:r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2768600" y="2170113"/>
            <a:ext cx="6184900" cy="1041400"/>
          </a:xfrm>
          <a:prstGeom prst="rect">
            <a:avLst/>
          </a:prstGeom>
          <a:noFill/>
          <a:ln w="38100">
            <a:solidFill>
              <a:srgbClr val="EDBB7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2667000" y="2014538"/>
            <a:ext cx="647700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sz="1200" b="1" i="1" dirty="0">
              <a:solidFill>
                <a:srgbClr val="EDBB79"/>
              </a:solidFill>
              <a:effectLst>
                <a:glow rad="127000">
                  <a:schemeClr val="tx1">
                    <a:alpha val="80000"/>
                  </a:schemeClr>
                </a:glow>
              </a:effectLst>
              <a:latin typeface="Arial Narrow" pitchFamily="34" charset="0"/>
            </a:endParaRPr>
          </a:p>
          <a:p>
            <a:pPr algn="ctr"/>
            <a:r>
              <a:rPr lang="en-US" sz="2400" b="1" u="sng" dirty="0">
                <a:solidFill>
                  <a:schemeClr val="bg1"/>
                </a:solidFill>
                <a:effectLst>
                  <a:glow rad="127000">
                    <a:schemeClr val="tx1">
                      <a:alpha val="80000"/>
                    </a:schemeClr>
                  </a:glow>
                </a:effectLst>
                <a:latin typeface="Arial Narrow" pitchFamily="34" charset="0"/>
              </a:rPr>
              <a:t>PROBLEM #2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glow rad="127000">
                    <a:schemeClr val="tx1">
                      <a:alpha val="80000"/>
                    </a:schemeClr>
                  </a:glow>
                </a:effectLst>
                <a:latin typeface="Arial Narrow" pitchFamily="34" charset="0"/>
              </a:rPr>
              <a:t>SEXUAL IMMORALITY</a:t>
            </a:r>
            <a:endParaRPr lang="en-US" sz="1400" b="1" dirty="0">
              <a:solidFill>
                <a:schemeClr val="bg1"/>
              </a:solidFill>
              <a:effectLst>
                <a:glow rad="127000">
                  <a:schemeClr val="tx1">
                    <a:alpha val="80000"/>
                  </a:schemeClr>
                </a:glow>
              </a:effectLst>
              <a:latin typeface="Arial Narrow" pitchFamily="34" charset="0"/>
            </a:endParaRPr>
          </a:p>
        </p:txBody>
      </p:sp>
      <p:pic>
        <p:nvPicPr>
          <p:cNvPr id="23574" name="Picture 22" descr="bible_readi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254500"/>
            <a:ext cx="245745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0" y="4216400"/>
            <a:ext cx="2451100" cy="11176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3576" name="Picture 24" descr="bible-pag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47925" cy="163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3577" name="Rectangle 25"/>
          <p:cNvSpPr>
            <a:spLocks noChangeArrowheads="1"/>
          </p:cNvSpPr>
          <p:nvPr/>
        </p:nvSpPr>
        <p:spPr bwMode="auto">
          <a:xfrm flipV="1">
            <a:off x="0" y="927100"/>
            <a:ext cx="2451100" cy="9144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>
            <a:off x="2463800" y="0"/>
            <a:ext cx="12700" cy="68961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12700" y="1676400"/>
            <a:ext cx="2336800" cy="307498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>
                <a:solidFill>
                  <a:schemeClr val="bg1"/>
                </a:solidFill>
                <a:latin typeface="Arial Narrow" pitchFamily="34" charset="0"/>
              </a:rPr>
              <a:t>Fathers, do not provoke your children to anger, but bring them up in the discipline and instruction of the Lord.</a:t>
            </a:r>
          </a:p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Arial Narrow" pitchFamily="34" charset="0"/>
              </a:rPr>
              <a:t>- Ephesians 6:4</a:t>
            </a:r>
          </a:p>
          <a:p>
            <a:pPr>
              <a:spcBef>
                <a:spcPct val="50000"/>
              </a:spcBef>
            </a:pPr>
            <a:endParaRPr lang="en-US" sz="1400" b="1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5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5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698543" y="3878698"/>
            <a:ext cx="4967785" cy="787790"/>
          </a:xfrm>
          <a:prstGeom prst="rect">
            <a:avLst/>
          </a:prstGeom>
          <a:noFill/>
        </p:spPr>
        <p:txBody>
          <a:bodyPr>
            <a:prstTxWarp prst="textDeflateBottom">
              <a:avLst>
                <a:gd name="adj" fmla="val 59464"/>
              </a:avLst>
            </a:prstTxWarp>
            <a:spAutoFit/>
          </a:bodyPr>
          <a:lstStyle/>
          <a:p>
            <a:pPr fontAlgn="auto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  <a:cs typeface="+mn-cs"/>
              </a:rPr>
              <a:t>Proverbs 1:8-9</a:t>
            </a:r>
          </a:p>
        </p:txBody>
      </p:sp>
      <p:pic>
        <p:nvPicPr>
          <p:cNvPr id="2051" name="Picture 2" descr="\\psf\Home\Documents\Dowlen Road Files\Sermons\2011\Meetings 2011\East Shelby\youth-2.weekend.0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119424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7882</TotalTime>
  <Words>273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Company>Dowlen Road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Protecting The Purity Of Our Children</dc:title>
  <dc:creator>David A. Banning</dc:creator>
  <cp:lastModifiedBy>BoothRight</cp:lastModifiedBy>
  <cp:revision>40</cp:revision>
  <dcterms:created xsi:type="dcterms:W3CDTF">2007-08-30T20:24:04Z</dcterms:created>
  <dcterms:modified xsi:type="dcterms:W3CDTF">2011-07-16T17:13:50Z</dcterms:modified>
</cp:coreProperties>
</file>