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B3535"/>
    <a:srgbClr val="B6C4C4"/>
    <a:srgbClr val="678D9A"/>
    <a:srgbClr val="83B08F"/>
    <a:srgbClr val="C6AD84"/>
    <a:srgbClr val="777777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5" autoAdjust="0"/>
    <p:restoredTop sz="86349" autoAdjust="0"/>
  </p:normalViewPr>
  <p:slideViewPr>
    <p:cSldViewPr>
      <p:cViewPr varScale="1">
        <p:scale>
          <a:sx n="71" d="100"/>
          <a:sy n="71" d="100"/>
        </p:scale>
        <p:origin x="-1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82" name="Picture 110" descr="PPP_SBUSC_TLE_On_Bullseye_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295400"/>
            <a:ext cx="5943600" cy="914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286000"/>
            <a:ext cx="5943600" cy="838200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118" name="Rectangle 4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119" name="Rectangle 4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D8CDB5-C0C0-482C-A212-01B527189D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5E189-3EF3-4002-9166-B3318C2630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A4652-B51F-499F-B736-70F91B8762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524000"/>
            <a:ext cx="4257675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524000"/>
            <a:ext cx="4259263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64338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08F0B73F-5313-4681-B1B6-D5671503C5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F8C35-2489-465A-A4C4-14F73AB012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5B362-B219-4562-B81F-0E20DB99C4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257675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524000"/>
            <a:ext cx="4259263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89B5A-1A51-46C1-B862-21EE64B44A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7E9E4-E556-438A-B90A-5A1D5F7390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D0C6F-BE94-492B-959B-F189345BFB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1AE7E-9917-4F46-BC2B-56D23EBDF8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0412B-8ED6-49D8-A68B-13ED21E664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3469F-4540-417E-8906-6E5CC1C5A1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1" name="Picture 187" descr="PPP_SBUSC_PRT_On_Bullseye_R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524000"/>
            <a:ext cx="8669338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106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92875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64338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517C709-81C9-4954-8807-34895D0A6E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heel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3581400" cy="609600"/>
          </a:xfrm>
          <a:noFill/>
          <a:ln/>
        </p:spPr>
        <p:txBody>
          <a:bodyPr anchorCtr="1"/>
          <a:lstStyle/>
          <a:p>
            <a:r>
              <a:rPr lang="en-US" b="1"/>
              <a:t>Feb 28 – March 3, 2010</a:t>
            </a:r>
          </a:p>
        </p:txBody>
      </p:sp>
      <p:sp>
        <p:nvSpPr>
          <p:cNvPr id="206851" name="WordArt 3"/>
          <p:cNvSpPr>
            <a:spLocks noChangeArrowheads="1" noChangeShapeType="1" noTextEdit="1"/>
          </p:cNvSpPr>
          <p:nvPr/>
        </p:nvSpPr>
        <p:spPr bwMode="auto">
          <a:xfrm>
            <a:off x="228600" y="609600"/>
            <a:ext cx="5791200" cy="1735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DDDDDD"/>
                </a:solidFill>
                <a:effectLst>
                  <a:outerShdw dist="35921" dir="2700000" algn="ctr" rotWithShape="0">
                    <a:srgbClr val="000000"/>
                  </a:outerShdw>
                </a:effectLst>
                <a:latin typeface="Impact"/>
              </a:rPr>
              <a:t>Getting on Target</a:t>
            </a:r>
          </a:p>
        </p:txBody>
      </p:sp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381000" y="2466975"/>
            <a:ext cx="4953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>
            <a:spAutoFit/>
          </a:bodyPr>
          <a:lstStyle/>
          <a:p>
            <a:pPr algn="ctr"/>
            <a:r>
              <a:rPr lang="en-US" sz="3600" b="1" i="1">
                <a:solidFill>
                  <a:srgbClr val="C0C0C0"/>
                </a:solidFill>
              </a:rPr>
              <a:t>Helping us center </a:t>
            </a:r>
            <a:br>
              <a:rPr lang="en-US" sz="3600" b="1" i="1">
                <a:solidFill>
                  <a:srgbClr val="C0C0C0"/>
                </a:solidFill>
              </a:rPr>
            </a:br>
            <a:r>
              <a:rPr lang="en-US" sz="3600" b="1" i="1">
                <a:solidFill>
                  <a:srgbClr val="C0C0C0"/>
                </a:solidFill>
              </a:rPr>
              <a:t>on following Christ</a:t>
            </a:r>
            <a:br>
              <a:rPr lang="en-US" sz="3600" b="1" i="1">
                <a:solidFill>
                  <a:srgbClr val="C0C0C0"/>
                </a:solidFill>
              </a:rPr>
            </a:br>
            <a:endParaRPr lang="en-US" sz="3600" b="1" i="1">
              <a:solidFill>
                <a:srgbClr val="C0C0C0"/>
              </a:solidFill>
            </a:endParaRPr>
          </a:p>
        </p:txBody>
      </p:sp>
      <p:pic>
        <p:nvPicPr>
          <p:cNvPr id="206853" name="Picture 5" descr="east%20shelby%20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867400"/>
            <a:ext cx="1905000" cy="766763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334000"/>
            <a:ext cx="3365500" cy="533400"/>
          </a:xfrm>
        </p:spPr>
        <p:txBody>
          <a:bodyPr/>
          <a:lstStyle/>
          <a:p>
            <a:r>
              <a:rPr lang="en-US" b="1" dirty="0"/>
              <a:t>One Marshmallow or Two?</a:t>
            </a:r>
            <a:br>
              <a:rPr lang="en-US" b="1" dirty="0"/>
            </a:br>
            <a:r>
              <a:rPr lang="en-US" b="1" i="1" dirty="0"/>
              <a:t/>
            </a:r>
            <a:br>
              <a:rPr lang="en-US" b="1" i="1" dirty="0"/>
            </a:br>
            <a:r>
              <a:rPr lang="en-US" b="1" i="1" dirty="0"/>
              <a:t>The Key to Raising </a:t>
            </a:r>
            <a:br>
              <a:rPr lang="en-US" b="1" i="1" dirty="0"/>
            </a:br>
            <a:r>
              <a:rPr lang="en-US" b="1" i="1" dirty="0"/>
              <a:t>Kids to Follow Jesus </a:t>
            </a:r>
          </a:p>
        </p:txBody>
      </p:sp>
      <p:sp>
        <p:nvSpPr>
          <p:cNvPr id="208900" name="WordArt 4"/>
          <p:cNvSpPr>
            <a:spLocks noChangeArrowheads="1" noChangeShapeType="1" noTextEdit="1"/>
          </p:cNvSpPr>
          <p:nvPr/>
        </p:nvSpPr>
        <p:spPr bwMode="auto">
          <a:xfrm rot="-277317">
            <a:off x="152400" y="457200"/>
            <a:ext cx="7597775" cy="3352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15875">
                  <a:solidFill>
                    <a:schemeClr val="tx2"/>
                  </a:solidFill>
                  <a:round/>
                  <a:headEnd/>
                  <a:tailEnd/>
                </a:ln>
                <a:effectLst>
                  <a:outerShdw dist="53882" dir="2700000" algn="ctr" rotWithShape="0">
                    <a:schemeClr val="bg2">
                      <a:alpha val="80000"/>
                    </a:schemeClr>
                  </a:outerShdw>
                </a:effectLst>
                <a:latin typeface="Impact"/>
              </a:rPr>
              <a:t>The Marshmallow</a:t>
            </a:r>
          </a:p>
          <a:p>
            <a:pPr algn="ctr"/>
            <a:r>
              <a:rPr lang="en-US" sz="3600" kern="10">
                <a:ln w="15875">
                  <a:solidFill>
                    <a:schemeClr val="tx2"/>
                  </a:solidFill>
                  <a:round/>
                  <a:headEnd/>
                  <a:tailEnd/>
                </a:ln>
                <a:effectLst>
                  <a:outerShdw dist="53882" dir="2700000" algn="ctr" rotWithShape="0">
                    <a:schemeClr val="bg2">
                      <a:alpha val="80000"/>
                    </a:schemeClr>
                  </a:outerShdw>
                </a:effectLst>
                <a:latin typeface="Impact"/>
              </a:rPr>
              <a:t>Principle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0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Text Box 3"/>
          <p:cNvSpPr txBox="1">
            <a:spLocks noChangeArrowheads="1"/>
          </p:cNvSpPr>
          <p:nvPr/>
        </p:nvSpPr>
        <p:spPr bwMode="auto">
          <a:xfrm>
            <a:off x="0" y="6096000"/>
            <a:ext cx="9144000" cy="579438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50000">
                <a:srgbClr val="CC0000"/>
              </a:gs>
              <a:gs pos="100000">
                <a:srgbClr val="80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chemeClr val="tx2"/>
                </a:solidFill>
              </a:rPr>
              <a:t>You can learn self-discipline.</a:t>
            </a:r>
          </a:p>
        </p:txBody>
      </p:sp>
      <p:sp>
        <p:nvSpPr>
          <p:cNvPr id="209926" name="Rectangle 6"/>
          <p:cNvSpPr>
            <a:spLocks noChangeArrowheads="1"/>
          </p:cNvSpPr>
          <p:nvPr/>
        </p:nvSpPr>
        <p:spPr bwMode="auto">
          <a:xfrm>
            <a:off x="762000" y="2743200"/>
            <a:ext cx="2743200" cy="2743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3600" b="1">
                <a:solidFill>
                  <a:srgbClr val="EAEAEA"/>
                </a:solidFill>
              </a:rPr>
              <a:t>God and the Bible love self-control</a:t>
            </a:r>
          </a:p>
        </p:txBody>
      </p:sp>
      <p:sp>
        <p:nvSpPr>
          <p:cNvPr id="209928" name="Rectangle 8"/>
          <p:cNvSpPr>
            <a:spLocks noChangeArrowheads="1"/>
          </p:cNvSpPr>
          <p:nvPr/>
        </p:nvSpPr>
        <p:spPr bwMode="auto">
          <a:xfrm>
            <a:off x="5410200" y="2743200"/>
            <a:ext cx="2743200" cy="274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3600" b="1"/>
              <a:t>Society</a:t>
            </a:r>
            <a:br>
              <a:rPr lang="en-US" sz="3600" b="1"/>
            </a:br>
            <a:r>
              <a:rPr lang="en-US" sz="3600" b="1"/>
              <a:t>hates</a:t>
            </a:r>
            <a:br>
              <a:rPr lang="en-US" sz="3600" b="1"/>
            </a:br>
            <a:r>
              <a:rPr lang="en-US" sz="3600" b="1"/>
              <a:t>self-control</a:t>
            </a:r>
          </a:p>
        </p:txBody>
      </p:sp>
      <p:sp>
        <p:nvSpPr>
          <p:cNvPr id="209929" name="Text Box 9"/>
          <p:cNvSpPr txBox="1">
            <a:spLocks noChangeArrowheads="1"/>
          </p:cNvSpPr>
          <p:nvPr/>
        </p:nvSpPr>
        <p:spPr bwMode="auto">
          <a:xfrm>
            <a:off x="3505200" y="3962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/>
              <a:t>versus</a:t>
            </a:r>
          </a:p>
        </p:txBody>
      </p:sp>
      <p:sp>
        <p:nvSpPr>
          <p:cNvPr id="209930" name="WordArt 10"/>
          <p:cNvSpPr>
            <a:spLocks noChangeArrowheads="1" noChangeShapeType="1" noTextEdit="1"/>
          </p:cNvSpPr>
          <p:nvPr/>
        </p:nvSpPr>
        <p:spPr bwMode="auto">
          <a:xfrm>
            <a:off x="304800" y="152400"/>
            <a:ext cx="5867400" cy="2438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15875">
                  <a:solidFill>
                    <a:schemeClr val="tx2"/>
                  </a:solidFill>
                  <a:round/>
                  <a:headEnd/>
                  <a:tailEnd/>
                </a:ln>
                <a:effectLst>
                  <a:outerShdw dist="53882" dir="2700000" algn="ctr" rotWithShape="0">
                    <a:schemeClr val="bg2">
                      <a:alpha val="80000"/>
                    </a:schemeClr>
                  </a:outerShdw>
                </a:effectLst>
                <a:latin typeface="Impact"/>
              </a:rPr>
              <a:t>The Marshmallow</a:t>
            </a:r>
          </a:p>
          <a:p>
            <a:pPr algn="ctr"/>
            <a:r>
              <a:rPr lang="en-US" sz="3600" kern="10">
                <a:ln w="15875">
                  <a:solidFill>
                    <a:schemeClr val="tx2"/>
                  </a:solidFill>
                  <a:round/>
                  <a:headEnd/>
                  <a:tailEnd/>
                </a:ln>
                <a:effectLst>
                  <a:outerShdw dist="53882" dir="2700000" algn="ctr" rotWithShape="0">
                    <a:schemeClr val="bg2">
                      <a:alpha val="80000"/>
                    </a:schemeClr>
                  </a:outerShdw>
                </a:effectLst>
                <a:latin typeface="Impact"/>
              </a:rPr>
              <a:t>Principle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9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9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animBg="1"/>
      <p:bldP spid="209926" grpId="0" animBg="1"/>
      <p:bldP spid="209928" grpId="0" animBg="1"/>
      <p:bldP spid="2099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667000"/>
            <a:ext cx="7924800" cy="3733800"/>
          </a:xfrm>
        </p:spPr>
        <p:txBody>
          <a:bodyPr/>
          <a:lstStyle/>
          <a:p>
            <a:pPr>
              <a:lnSpc>
                <a:spcPct val="125000"/>
              </a:lnSpc>
              <a:spcBef>
                <a:spcPct val="45000"/>
              </a:spcBef>
              <a:buClr>
                <a:srgbClr val="A50021"/>
              </a:buClr>
              <a:buFont typeface="Wingdings" pitchFamily="2" charset="2"/>
              <a:buChar char="§"/>
            </a:pPr>
            <a:r>
              <a:rPr lang="en-US" sz="2800" b="1" dirty="0"/>
              <a:t>Teach the Marshmallow Principle all the time, every time</a:t>
            </a:r>
          </a:p>
          <a:p>
            <a:pPr>
              <a:lnSpc>
                <a:spcPct val="125000"/>
              </a:lnSpc>
              <a:spcBef>
                <a:spcPct val="45000"/>
              </a:spcBef>
              <a:buClr>
                <a:srgbClr val="A50021"/>
              </a:buClr>
              <a:buFont typeface="Wingdings" pitchFamily="2" charset="2"/>
              <a:buChar char="§"/>
            </a:pPr>
            <a:r>
              <a:rPr lang="en-US" sz="2800" b="1" dirty="0"/>
              <a:t>Model two marshmallows</a:t>
            </a:r>
          </a:p>
          <a:p>
            <a:pPr>
              <a:lnSpc>
                <a:spcPct val="125000"/>
              </a:lnSpc>
              <a:spcBef>
                <a:spcPct val="45000"/>
              </a:spcBef>
              <a:buClr>
                <a:srgbClr val="A50021"/>
              </a:buClr>
              <a:buFont typeface="Wingdings" pitchFamily="2" charset="2"/>
              <a:buChar char="§"/>
            </a:pPr>
            <a:r>
              <a:rPr lang="en-US" sz="2800" b="1" dirty="0"/>
              <a:t>Teach the skills necessary to deny the one marshmallow</a:t>
            </a:r>
          </a:p>
          <a:p>
            <a:pPr>
              <a:lnSpc>
                <a:spcPct val="125000"/>
              </a:lnSpc>
              <a:spcBef>
                <a:spcPct val="45000"/>
              </a:spcBef>
              <a:buClr>
                <a:srgbClr val="A50021"/>
              </a:buClr>
              <a:buFont typeface="Wingdings" pitchFamily="2" charset="2"/>
              <a:buChar char="§"/>
            </a:pPr>
            <a:r>
              <a:rPr lang="en-US" sz="2800" b="1" dirty="0"/>
              <a:t>Reward self-discipline</a:t>
            </a:r>
          </a:p>
        </p:txBody>
      </p:sp>
      <p:sp>
        <p:nvSpPr>
          <p:cNvPr id="210952" name="WordArt 8"/>
          <p:cNvSpPr>
            <a:spLocks noChangeArrowheads="1" noChangeShapeType="1" noTextEdit="1"/>
          </p:cNvSpPr>
          <p:nvPr/>
        </p:nvSpPr>
        <p:spPr bwMode="auto">
          <a:xfrm>
            <a:off x="304800" y="152400"/>
            <a:ext cx="5867400" cy="2438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15875">
                  <a:solidFill>
                    <a:schemeClr val="tx2"/>
                  </a:solidFill>
                  <a:round/>
                  <a:headEnd/>
                  <a:tailEnd/>
                </a:ln>
                <a:effectLst>
                  <a:outerShdw dist="53882" dir="2700000" algn="ctr" rotWithShape="0">
                    <a:schemeClr val="bg2">
                      <a:alpha val="80000"/>
                    </a:schemeClr>
                  </a:outerShdw>
                </a:effectLst>
                <a:latin typeface="Impact"/>
              </a:rPr>
              <a:t>The Marshmallow</a:t>
            </a:r>
          </a:p>
          <a:p>
            <a:pPr algn="ctr"/>
            <a:r>
              <a:rPr lang="en-US" sz="3600" kern="10">
                <a:ln w="15875">
                  <a:solidFill>
                    <a:schemeClr val="tx2"/>
                  </a:solidFill>
                  <a:round/>
                  <a:headEnd/>
                  <a:tailEnd/>
                </a:ln>
                <a:effectLst>
                  <a:outerShdw dist="53882" dir="2700000" algn="ctr" rotWithShape="0">
                    <a:schemeClr val="bg2">
                      <a:alpha val="80000"/>
                    </a:schemeClr>
                  </a:outerShdw>
                </a:effectLst>
                <a:latin typeface="Impact"/>
              </a:rPr>
              <a:t>Principle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0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0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10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0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0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0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10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0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0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0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10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0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0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0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10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0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6" grpId="0" build="p"/>
    </p:bldLst>
  </p:timing>
</p:sld>
</file>

<file path=ppt/theme/theme1.xml><?xml version="1.0" encoding="utf-8"?>
<a:theme xmlns:a="http://schemas.openxmlformats.org/drawingml/2006/main" name="PPP_SABST_TXT_Vertex_Grid_Green">
  <a:themeElements>
    <a:clrScheme name="PPP_SABST_TXT_Vertex_Grid_Green 16">
      <a:dk1>
        <a:srgbClr val="000000"/>
      </a:dk1>
      <a:lt1>
        <a:srgbClr val="B2B2B2"/>
      </a:lt1>
      <a:dk2>
        <a:srgbClr val="FFFFFF"/>
      </a:dk2>
      <a:lt2>
        <a:srgbClr val="B2B2B2"/>
      </a:lt2>
      <a:accent1>
        <a:srgbClr val="BBE0E3"/>
      </a:accent1>
      <a:accent2>
        <a:srgbClr val="333399"/>
      </a:accent2>
      <a:accent3>
        <a:srgbClr val="D5D5D5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P_SABST_TXT_Vertex_Grid_G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SABST_TXT_Vertex_Grid_Gre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ABST_TXT_Vertex_Grid_Gre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ABST_TXT_Vertex_Grid_Gre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ABST_TXT_Vertex_Grid_Gre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ABST_TXT_Vertex_Grid_Gre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ABST_TXT_Vertex_Grid_Gre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ABST_TXT_Vertex_Grid_Gre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ABST_TXT_Vertex_Grid_Gre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ABST_TXT_Vertex_Grid_Gre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ABST_TXT_Vertex_Grid_Gre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ABST_TXT_Vertex_Grid_Gre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ABST_TXT_Vertex_Grid_Gre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ABST_TXT_Vertex_Grid_Green 13">
        <a:dk1>
          <a:srgbClr val="000000"/>
        </a:dk1>
        <a:lt1>
          <a:srgbClr val="FFFFFF"/>
        </a:lt1>
        <a:dk2>
          <a:srgbClr val="660033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ABST_TXT_Vertex_Grid_Green 14">
        <a:dk1>
          <a:srgbClr val="000000"/>
        </a:dk1>
        <a:lt1>
          <a:srgbClr val="FFFFFF"/>
        </a:lt1>
        <a:dk2>
          <a:srgbClr val="8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ABST_TXT_Vertex_Grid_Green 1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ABST_TXT_Vertex_Grid_Green 16">
        <a:dk1>
          <a:srgbClr val="000000"/>
        </a:dk1>
        <a:lt1>
          <a:srgbClr val="B2B2B2"/>
        </a:lt1>
        <a:dk2>
          <a:srgbClr val="FFFFFF"/>
        </a:dk2>
        <a:lt2>
          <a:srgbClr val="B2B2B2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64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Wingdings</vt:lpstr>
      <vt:lpstr>PPP_SABST_TXT_Vertex_Grid_Green</vt:lpstr>
      <vt:lpstr>Slide 1</vt:lpstr>
      <vt:lpstr>Slide 2</vt:lpstr>
      <vt:lpstr>Slide 3</vt:lpstr>
      <vt:lpstr>Slide 4</vt:lpstr>
    </vt:vector>
  </TitlesOfParts>
  <Company>PresentationPRO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Conference</dc:creator>
  <cp:lastModifiedBy>BoothRight</cp:lastModifiedBy>
  <cp:revision>48</cp:revision>
  <dcterms:created xsi:type="dcterms:W3CDTF">2007-12-05T13:40:06Z</dcterms:created>
  <dcterms:modified xsi:type="dcterms:W3CDTF">2010-03-03T14:14:40Z</dcterms:modified>
</cp:coreProperties>
</file>