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4" r:id="rId8"/>
    <p:sldId id="265" r:id="rId9"/>
    <p:sldId id="266"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3"/>
    <p:restoredTop sz="94694"/>
  </p:normalViewPr>
  <p:slideViewPr>
    <p:cSldViewPr snapToGrid="0" snapToObjects="1">
      <p:cViewPr varScale="1">
        <p:scale>
          <a:sx n="108" d="100"/>
          <a:sy n="108" d="100"/>
        </p:scale>
        <p:origin x="21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FE4D-8EC5-1480-92B7-0E014FC318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548D9-72C8-9C4F-3D20-0F9982553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DA0AD-27AE-BDF3-8FD2-D79138B095BB}"/>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0C8A252D-8F0E-2455-252C-C981EBEB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78578-9DCB-0FD1-D604-7AF4335901BF}"/>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19719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59F6-36B5-ECBF-8742-AF9BDE8A7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31FCB-7106-98DA-F606-D119C33432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47AC1-058A-2975-8733-81A2F4D87994}"/>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AF3D32B3-3F53-74BC-59CD-88A187211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34264-2048-3291-DE06-E1411C32C5CF}"/>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228002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CD0BC5-430D-BA1A-9352-612FDD9D7C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FA617-AB85-A21E-510C-5D8B594345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11D0B-837C-F9D2-CD8D-FA88576ADC0F}"/>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08F187BF-1F72-4D33-1D2E-4D15631A9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ACD98-8A62-7454-AE15-47A4017D0242}"/>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251301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F079-6B66-7FAD-B446-19D4E2BA5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DA84D-A45B-43E2-7837-833EE66AA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CDDC2-61E2-7ADA-1E2E-21023F325179}"/>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1D7D7B80-6BC9-26AB-F934-8C051DD38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7E12C-DA81-126E-FDAE-DDBBEE0713F5}"/>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265340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1A64-0BBE-A6F9-895A-146903B4C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A7980C-2D4F-9714-AF47-B6441CEBB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E45A5-E0A3-07F7-2D52-F9A37EC8EBAF}"/>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0587EFA3-656E-5B48-60A8-0604AA4FB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0D546-CC12-79FB-8C6C-A656BB71EE92}"/>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69455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113B-B45D-AC92-0939-2B0FFA1E2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915DD-DBF3-B2B0-6940-7CEE2E1D94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4C107-F526-EDAE-7A6B-4807C5D26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F6D82-CE2B-9B78-F26C-FDF6F7275845}"/>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6" name="Footer Placeholder 5">
            <a:extLst>
              <a:ext uri="{FF2B5EF4-FFF2-40B4-BE49-F238E27FC236}">
                <a16:creationId xmlns:a16="http://schemas.microsoft.com/office/drawing/2014/main" id="{A706EF30-12E4-164E-7D50-3C53D5BAD6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E0706-539B-7E69-7758-BF4323C0F278}"/>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1268344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F31D-419E-8C0F-6712-2183A8DBFA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916D2-04E9-955F-50C0-23853E269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D6D81-13DB-1DEF-5F84-525886371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28C7D-5A02-FD23-DF94-0CD7B8163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D9A41D-407A-CA82-691C-399AB4FB01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F749C9-260A-1CAF-5CA9-347DA52E1D44}"/>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8" name="Footer Placeholder 7">
            <a:extLst>
              <a:ext uri="{FF2B5EF4-FFF2-40B4-BE49-F238E27FC236}">
                <a16:creationId xmlns:a16="http://schemas.microsoft.com/office/drawing/2014/main" id="{24F4BFEB-CFED-3E46-1BFF-7F74BC3341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C6B0B-9DE7-689F-3914-8D887E345724}"/>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6582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4EC3-EF17-7133-91B5-3065726840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0B3187-3391-8011-525D-83132B4FE3F7}"/>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4" name="Footer Placeholder 3">
            <a:extLst>
              <a:ext uri="{FF2B5EF4-FFF2-40B4-BE49-F238E27FC236}">
                <a16:creationId xmlns:a16="http://schemas.microsoft.com/office/drawing/2014/main" id="{748E6D31-3053-FF2E-CEDF-C8DFCFD557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8ED30C-984D-794D-582B-22D6BAC5EACC}"/>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258738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A9161-0EB3-32DC-D235-3A06E92F5C75}"/>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3" name="Footer Placeholder 2">
            <a:extLst>
              <a:ext uri="{FF2B5EF4-FFF2-40B4-BE49-F238E27FC236}">
                <a16:creationId xmlns:a16="http://schemas.microsoft.com/office/drawing/2014/main" id="{FA299FA1-A926-2979-286C-A8CDABA083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903B60-C681-F5F1-4077-19A08D4AAC8D}"/>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407246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A495-1639-0DEF-74A4-678840781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F0C10-D9E1-0B92-F0ED-C3C42052A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357F3-0FDF-1C85-054A-881071AEE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4AC3D-AD56-FE2E-8B70-9309B643F6B8}"/>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6" name="Footer Placeholder 5">
            <a:extLst>
              <a:ext uri="{FF2B5EF4-FFF2-40B4-BE49-F238E27FC236}">
                <a16:creationId xmlns:a16="http://schemas.microsoft.com/office/drawing/2014/main" id="{D0C3D4B5-8F9D-0C6E-3249-66D28DADE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4BF8-4123-4F57-B21B-939EA5F30304}"/>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405352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F699C-36F8-4712-56A0-73C7CC3C0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CB3FD8-A367-1288-61F7-769A216E6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758A44-86AC-B525-C28D-D9C70F99B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B7E0-3E99-12A9-A124-C5BF2EBEB65E}"/>
              </a:ext>
            </a:extLst>
          </p:cNvPr>
          <p:cNvSpPr>
            <a:spLocks noGrp="1"/>
          </p:cNvSpPr>
          <p:nvPr>
            <p:ph type="dt" sz="half" idx="10"/>
          </p:nvPr>
        </p:nvSpPr>
        <p:spPr/>
        <p:txBody>
          <a:bodyPr/>
          <a:lstStyle/>
          <a:p>
            <a:fld id="{9731791C-64EE-7049-910F-203076179D89}" type="datetimeFigureOut">
              <a:rPr lang="en-US" smtClean="0"/>
              <a:t>4/29/22</a:t>
            </a:fld>
            <a:endParaRPr lang="en-US"/>
          </a:p>
        </p:txBody>
      </p:sp>
      <p:sp>
        <p:nvSpPr>
          <p:cNvPr id="6" name="Footer Placeholder 5">
            <a:extLst>
              <a:ext uri="{FF2B5EF4-FFF2-40B4-BE49-F238E27FC236}">
                <a16:creationId xmlns:a16="http://schemas.microsoft.com/office/drawing/2014/main" id="{1A5282EA-5CD0-99AB-6182-7156A7BC4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076DE-8EA2-2285-8813-25780BF8CDCC}"/>
              </a:ext>
            </a:extLst>
          </p:cNvPr>
          <p:cNvSpPr>
            <a:spLocks noGrp="1"/>
          </p:cNvSpPr>
          <p:nvPr>
            <p:ph type="sldNum" sz="quarter" idx="12"/>
          </p:nvPr>
        </p:nvSpPr>
        <p:spPr/>
        <p:txBody>
          <a:bodyPr/>
          <a:lstStyle/>
          <a:p>
            <a:fld id="{08BAF528-4B65-8F49-ABEE-8D61916492E3}" type="slidenum">
              <a:rPr lang="en-US" smtClean="0"/>
              <a:t>‹#›</a:t>
            </a:fld>
            <a:endParaRPr lang="en-US"/>
          </a:p>
        </p:txBody>
      </p:sp>
    </p:spTree>
    <p:extLst>
      <p:ext uri="{BB962C8B-B14F-4D97-AF65-F5344CB8AC3E}">
        <p14:creationId xmlns:p14="http://schemas.microsoft.com/office/powerpoint/2010/main" val="123865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0BF6D-6366-83FA-C742-8770BD709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8282C-6794-C072-D386-B6758A6B8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EA50E-BB6B-9AF3-A087-85E8F6CB7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1791C-64EE-7049-910F-203076179D89}" type="datetimeFigureOut">
              <a:rPr lang="en-US" smtClean="0"/>
              <a:t>4/29/22</a:t>
            </a:fld>
            <a:endParaRPr lang="en-US"/>
          </a:p>
        </p:txBody>
      </p:sp>
      <p:sp>
        <p:nvSpPr>
          <p:cNvPr id="5" name="Footer Placeholder 4">
            <a:extLst>
              <a:ext uri="{FF2B5EF4-FFF2-40B4-BE49-F238E27FC236}">
                <a16:creationId xmlns:a16="http://schemas.microsoft.com/office/drawing/2014/main" id="{98F624BD-109F-15FA-B852-4F54A275E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8C973C-59B3-890C-ECE2-36EB2BC0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AF528-4B65-8F49-ABEE-8D61916492E3}" type="slidenum">
              <a:rPr lang="en-US" smtClean="0"/>
              <a:t>‹#›</a:t>
            </a:fld>
            <a:endParaRPr lang="en-US"/>
          </a:p>
        </p:txBody>
      </p:sp>
    </p:spTree>
    <p:extLst>
      <p:ext uri="{BB962C8B-B14F-4D97-AF65-F5344CB8AC3E}">
        <p14:creationId xmlns:p14="http://schemas.microsoft.com/office/powerpoint/2010/main" val="80285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9BCC4-07D2-C1B4-25C4-6B0FC780CA56}"/>
              </a:ext>
            </a:extLst>
          </p:cNvPr>
          <p:cNvPicPr>
            <a:picLocks noChangeAspect="1"/>
          </p:cNvPicPr>
          <p:nvPr/>
        </p:nvPicPr>
        <p:blipFill rotWithShape="1">
          <a:blip r:embed="rId2"/>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90688A96-CEBE-6B7B-F47C-132FA50F0BA1}"/>
              </a:ext>
            </a:extLst>
          </p:cNvPr>
          <p:cNvSpPr/>
          <p:nvPr/>
        </p:nvSpPr>
        <p:spPr>
          <a:xfrm>
            <a:off x="4600876" y="820043"/>
            <a:ext cx="7591124" cy="1376413"/>
          </a:xfrm>
          <a:prstGeom prst="parallelogram">
            <a:avLst>
              <a:gd name="adj" fmla="val 45979"/>
            </a:avLst>
          </a:prstGeom>
          <a:solidFill>
            <a:schemeClr val="accent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5CF90-B9BB-D02F-95DD-E4433F80CF71}"/>
              </a:ext>
            </a:extLst>
          </p:cNvPr>
          <p:cNvSpPr>
            <a:spLocks noGrp="1"/>
          </p:cNvSpPr>
          <p:nvPr>
            <p:ph type="ctrTitle"/>
          </p:nvPr>
        </p:nvSpPr>
        <p:spPr>
          <a:xfrm>
            <a:off x="2932497" y="0"/>
            <a:ext cx="9144000" cy="3016500"/>
          </a:xfrm>
        </p:spPr>
        <p:txBody>
          <a:bodyPr>
            <a:noAutofit/>
          </a:bodyPr>
          <a:lstStyle/>
          <a:p>
            <a:pPr algn="r"/>
            <a:r>
              <a:rPr lang="en-US" sz="9600" i="1" dirty="0">
                <a:ln w="0"/>
                <a:solidFill>
                  <a:srgbClr val="FFF8E9"/>
                </a:solidFill>
                <a:effectLst>
                  <a:outerShdw blurRad="38100" dist="19050" dir="2700000" algn="tl" rotWithShape="0">
                    <a:schemeClr val="dk1">
                      <a:alpha val="40000"/>
                    </a:schemeClr>
                  </a:outerShdw>
                </a:effectLst>
                <a:latin typeface="Elephant Pro" pitchFamily="2" charset="0"/>
                <a:cs typeface="Jumble" panose="020F0502020204030204" pitchFamily="34" charset="0"/>
              </a:rPr>
              <a:t>Spring Cleaning</a:t>
            </a:r>
          </a:p>
        </p:txBody>
      </p:sp>
    </p:spTree>
    <p:extLst>
      <p:ext uri="{BB962C8B-B14F-4D97-AF65-F5344CB8AC3E}">
        <p14:creationId xmlns:p14="http://schemas.microsoft.com/office/powerpoint/2010/main" val="97113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6762-75A9-DB91-FACB-D900B7598533}"/>
              </a:ext>
            </a:extLst>
          </p:cNvPr>
          <p:cNvSpPr>
            <a:spLocks noGrp="1"/>
          </p:cNvSpPr>
          <p:nvPr>
            <p:ph type="title"/>
          </p:nvPr>
        </p:nvSpPr>
        <p:spPr>
          <a:xfrm>
            <a:off x="4687503" y="385010"/>
            <a:ext cx="6637421" cy="1325563"/>
          </a:xfrm>
        </p:spPr>
        <p:txBody>
          <a:bodyPr/>
          <a:lstStyle/>
          <a:p>
            <a:r>
              <a:rPr lang="en-US" i="1" dirty="0">
                <a:ln w="0"/>
                <a:solidFill>
                  <a:srgbClr val="FFF8E9"/>
                </a:solidFill>
                <a:effectLst>
                  <a:outerShdw blurRad="38100" dist="19050" dir="2700000" algn="tl" rotWithShape="0">
                    <a:schemeClr val="dk1">
                      <a:alpha val="40000"/>
                    </a:schemeClr>
                  </a:outerShdw>
                </a:effectLst>
                <a:latin typeface="Elephant Pro" pitchFamily="2" charset="0"/>
              </a:rPr>
              <a:t>Take stuff to the dump</a:t>
            </a:r>
          </a:p>
        </p:txBody>
      </p:sp>
      <p:sp>
        <p:nvSpPr>
          <p:cNvPr id="3" name="Content Placeholder 2">
            <a:extLst>
              <a:ext uri="{FF2B5EF4-FFF2-40B4-BE49-F238E27FC236}">
                <a16:creationId xmlns:a16="http://schemas.microsoft.com/office/drawing/2014/main" id="{A8AB1B0D-361E-5816-29A5-BD3D5B8398F9}"/>
              </a:ext>
            </a:extLst>
          </p:cNvPr>
          <p:cNvSpPr>
            <a:spLocks noGrp="1"/>
          </p:cNvSpPr>
          <p:nvPr>
            <p:ph idx="1"/>
          </p:nvPr>
        </p:nvSpPr>
        <p:spPr>
          <a:xfrm>
            <a:off x="4687503" y="1588168"/>
            <a:ext cx="7315200" cy="5269831"/>
          </a:xfrm>
        </p:spPr>
        <p:txBody>
          <a:bodyPr>
            <a:noAutofit/>
          </a:bodyPr>
          <a:lstStyle/>
          <a:p>
            <a:pPr algn="just"/>
            <a:r>
              <a:rPr lang="en-US" alt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2 Kings 23:4-14</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Toxic – Like used oil or expired chemicals, we sometimes find very toxic attitudes that need to be disposed of immediately and properly (Luke 17:2-3, James 3:13-18).</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Outdated – Similarly, holding on to immature attitudes, youthful lusts (2 Timothy 2:22, 1 Timothy 6:11), and rebellion only brings heartache. </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Refuse – Most people have piles of old boxes, cans, bottles, papers, and other refuse items that just need to be thrown away. Spiritually speaking, these would be unproductive, wasted moments. Consider Martha (Luke 10:38-42).</a:t>
            </a:r>
          </a:p>
        </p:txBody>
      </p:sp>
      <p:pic>
        <p:nvPicPr>
          <p:cNvPr id="4" name="Picture 3">
            <a:extLst>
              <a:ext uri="{FF2B5EF4-FFF2-40B4-BE49-F238E27FC236}">
                <a16:creationId xmlns:a16="http://schemas.microsoft.com/office/drawing/2014/main" id="{41172A4D-6C06-BD7F-7A9A-DC90D8214C43}"/>
              </a:ext>
            </a:extLst>
          </p:cNvPr>
          <p:cNvPicPr>
            <a:picLocks noChangeAspect="1"/>
          </p:cNvPicPr>
          <p:nvPr/>
        </p:nvPicPr>
        <p:blipFill>
          <a:blip r:embed="rId2"/>
          <a:stretch>
            <a:fillRect/>
          </a:stretch>
        </p:blipFill>
        <p:spPr>
          <a:xfrm>
            <a:off x="0" y="0"/>
            <a:ext cx="4571347" cy="6858000"/>
          </a:xfrm>
          <a:prstGeom prst="rect">
            <a:avLst/>
          </a:prstGeom>
        </p:spPr>
      </p:pic>
    </p:spTree>
    <p:extLst>
      <p:ext uri="{BB962C8B-B14F-4D97-AF65-F5344CB8AC3E}">
        <p14:creationId xmlns:p14="http://schemas.microsoft.com/office/powerpoint/2010/main" val="4058342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9B587-30A7-3F34-3F31-1D7002FA9E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8000"/>
                    </a14:imgEffect>
                  </a14:imgLayer>
                </a14:imgProps>
              </a:ext>
            </a:extLst>
          </a:blip>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B7EBF5A3-B268-20F2-F839-F480907467ED}"/>
              </a:ext>
            </a:extLst>
          </p:cNvPr>
          <p:cNvSpPr/>
          <p:nvPr/>
        </p:nvSpPr>
        <p:spPr>
          <a:xfrm>
            <a:off x="462013" y="693020"/>
            <a:ext cx="11114972" cy="625642"/>
          </a:xfrm>
          <a:prstGeom prst="parallelogram">
            <a:avLst>
              <a:gd name="adj" fmla="val 45979"/>
            </a:avLst>
          </a:prstGeom>
          <a:solidFill>
            <a:schemeClr val="accent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FE81-680F-D01C-F4DC-62146D821E20}"/>
              </a:ext>
            </a:extLst>
          </p:cNvPr>
          <p:cNvSpPr>
            <a:spLocks noGrp="1"/>
          </p:cNvSpPr>
          <p:nvPr>
            <p:ph type="title"/>
          </p:nvPr>
        </p:nvSpPr>
        <p:spPr>
          <a:xfrm>
            <a:off x="615015" y="134937"/>
            <a:ext cx="11185558" cy="1741989"/>
          </a:xfrm>
        </p:spPr>
        <p:txBody>
          <a:bodyPr>
            <a:noAutofit/>
          </a:bodyPr>
          <a:lstStyle/>
          <a:p>
            <a:r>
              <a:rPr lang="en-US" altLang="en-US" sz="6000" i="1" dirty="0">
                <a:ln w="0"/>
                <a:solidFill>
                  <a:srgbClr val="FFF8E9"/>
                </a:solidFill>
                <a:effectLst>
                  <a:outerShdw blurRad="38100" dist="19050" dir="2700000" algn="tl" rotWithShape="0">
                    <a:schemeClr val="dk1">
                      <a:alpha val="40000"/>
                    </a:schemeClr>
                  </a:outerShdw>
                </a:effectLst>
                <a:latin typeface="Elephant Pro" pitchFamily="2" charset="0"/>
              </a:rPr>
              <a:t>Have a spiritual garage sale</a:t>
            </a:r>
            <a:endParaRPr lang="en-US" sz="6000" i="1" dirty="0">
              <a:ln w="0"/>
              <a:solidFill>
                <a:srgbClr val="FFF8E9"/>
              </a:solidFill>
              <a:effectLst>
                <a:outerShdw blurRad="38100" dist="19050" dir="2700000" algn="tl" rotWithShape="0">
                  <a:schemeClr val="dk1">
                    <a:alpha val="40000"/>
                  </a:schemeClr>
                </a:outerShdw>
              </a:effectLst>
              <a:latin typeface="Elephant Pro" pitchFamily="2" charset="0"/>
            </a:endParaRPr>
          </a:p>
        </p:txBody>
      </p:sp>
      <p:sp>
        <p:nvSpPr>
          <p:cNvPr id="3" name="Content Placeholder 2">
            <a:extLst>
              <a:ext uri="{FF2B5EF4-FFF2-40B4-BE49-F238E27FC236}">
                <a16:creationId xmlns:a16="http://schemas.microsoft.com/office/drawing/2014/main" id="{62CD09CD-ECD5-2DEE-3F35-831905A78732}"/>
              </a:ext>
            </a:extLst>
          </p:cNvPr>
          <p:cNvSpPr>
            <a:spLocks noGrp="1"/>
          </p:cNvSpPr>
          <p:nvPr>
            <p:ph idx="1"/>
          </p:nvPr>
        </p:nvSpPr>
        <p:spPr>
          <a:xfrm>
            <a:off x="615015" y="1876745"/>
            <a:ext cx="10961970" cy="4778759"/>
          </a:xfrm>
        </p:spPr>
        <p:txBody>
          <a:bodyPr>
            <a:normAutofit/>
          </a:bodyPr>
          <a:lstStyle/>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Share your old treasures (at a rock-bottom price!) with people who need them more than you (2 Kings 23:21-23):</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Parenting advice to young couples (Titus 2:3-5);</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Experiences you have had which made you stronger;</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Basically EVERYTHING from Romans 12;</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Marital advice;</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Insight into the Bible (2 Peter 1:12-13);</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Financial wisdom;</a:t>
            </a:r>
          </a:p>
          <a:p>
            <a:pPr lvl="1"/>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Your faith with unbelievers (2 Timothy 2:2).</a:t>
            </a:r>
          </a:p>
        </p:txBody>
      </p:sp>
    </p:spTree>
    <p:extLst>
      <p:ext uri="{BB962C8B-B14F-4D97-AF65-F5344CB8AC3E}">
        <p14:creationId xmlns:p14="http://schemas.microsoft.com/office/powerpoint/2010/main" val="816928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9B587-30A7-3F34-3F31-1D7002FA9E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8000"/>
                    </a14:imgEffect>
                  </a14:imgLayer>
                </a14:imgProps>
              </a:ext>
            </a:extLst>
          </a:blip>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B7EBF5A3-B268-20F2-F839-F480907467ED}"/>
              </a:ext>
            </a:extLst>
          </p:cNvPr>
          <p:cNvSpPr/>
          <p:nvPr/>
        </p:nvSpPr>
        <p:spPr>
          <a:xfrm>
            <a:off x="615015" y="989045"/>
            <a:ext cx="10961970" cy="526215"/>
          </a:xfrm>
          <a:prstGeom prst="parallelogram">
            <a:avLst>
              <a:gd name="adj" fmla="val 45979"/>
            </a:avLst>
          </a:prstGeom>
          <a:solidFill>
            <a:schemeClr val="accent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FE81-680F-D01C-F4DC-62146D821E20}"/>
              </a:ext>
            </a:extLst>
          </p:cNvPr>
          <p:cNvSpPr>
            <a:spLocks noGrp="1"/>
          </p:cNvSpPr>
          <p:nvPr>
            <p:ph type="title"/>
          </p:nvPr>
        </p:nvSpPr>
        <p:spPr>
          <a:xfrm>
            <a:off x="838200" y="673133"/>
            <a:ext cx="10515600" cy="1325563"/>
          </a:xfrm>
        </p:spPr>
        <p:txBody>
          <a:bodyPr>
            <a:normAutofit/>
          </a:bodyPr>
          <a:lstStyle/>
          <a:p>
            <a:r>
              <a:rPr lang="en-US" altLang="en-US" sz="7200" i="1" dirty="0">
                <a:ln w="0"/>
                <a:solidFill>
                  <a:srgbClr val="FFF8E9"/>
                </a:solidFill>
                <a:effectLst>
                  <a:outerShdw blurRad="38100" dist="19050" dir="2700000" algn="tl" rotWithShape="0">
                    <a:schemeClr val="dk1">
                      <a:alpha val="40000"/>
                    </a:schemeClr>
                  </a:outerShdw>
                </a:effectLst>
                <a:latin typeface="Elephant Pro" pitchFamily="2" charset="0"/>
              </a:rPr>
              <a:t>Spring Cleaning</a:t>
            </a:r>
            <a:endParaRPr lang="en-US" sz="7200" i="1" dirty="0">
              <a:ln w="0"/>
              <a:solidFill>
                <a:srgbClr val="FFF8E9"/>
              </a:solidFill>
              <a:effectLst>
                <a:outerShdw blurRad="38100" dist="19050" dir="2700000" algn="tl" rotWithShape="0">
                  <a:schemeClr val="dk1">
                    <a:alpha val="40000"/>
                  </a:schemeClr>
                </a:outerShdw>
              </a:effectLst>
              <a:latin typeface="Elephant Pro" pitchFamily="2" charset="0"/>
            </a:endParaRPr>
          </a:p>
        </p:txBody>
      </p:sp>
      <p:sp>
        <p:nvSpPr>
          <p:cNvPr id="3" name="Content Placeholder 2">
            <a:extLst>
              <a:ext uri="{FF2B5EF4-FFF2-40B4-BE49-F238E27FC236}">
                <a16:creationId xmlns:a16="http://schemas.microsoft.com/office/drawing/2014/main" id="{62CD09CD-ECD5-2DEE-3F35-831905A78732}"/>
              </a:ext>
            </a:extLst>
          </p:cNvPr>
          <p:cNvSpPr>
            <a:spLocks noGrp="1"/>
          </p:cNvSpPr>
          <p:nvPr>
            <p:ph idx="1"/>
          </p:nvPr>
        </p:nvSpPr>
        <p:spPr>
          <a:xfrm>
            <a:off x="838200" y="2371725"/>
            <a:ext cx="10515600" cy="4351338"/>
          </a:xfrm>
        </p:spPr>
        <p:txBody>
          <a:bodyPr>
            <a:normAutofit/>
          </a:bodyPr>
          <a:lstStyle/>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“You blind Pharisee, first clean the inside of the cup and of the dish, so that the outside of it may become clean also” (Matthew 23:25-26).</a:t>
            </a:r>
          </a:p>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“Clean out the old leaven, that you may be a new lump of dough…” (1 Corinthians 5:7).</a:t>
            </a:r>
          </a:p>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“Set in order the things that are lacking” (Titus 1:5).</a:t>
            </a:r>
          </a:p>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“Cleanse your hands, you sinners; and purify your hearts, you double-minded” (James 4:8).</a:t>
            </a:r>
          </a:p>
        </p:txBody>
      </p:sp>
    </p:spTree>
    <p:extLst>
      <p:ext uri="{BB962C8B-B14F-4D97-AF65-F5344CB8AC3E}">
        <p14:creationId xmlns:p14="http://schemas.microsoft.com/office/powerpoint/2010/main" val="303272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0424A-4248-6BE1-5650-9D412F17508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15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A3CB1F-07FB-AC1C-D171-457E681F7ADA}"/>
              </a:ext>
            </a:extLst>
          </p:cNvPr>
          <p:cNvSpPr>
            <a:spLocks noGrp="1"/>
          </p:cNvSpPr>
          <p:nvPr>
            <p:ph type="title"/>
          </p:nvPr>
        </p:nvSpPr>
        <p:spPr>
          <a:xfrm>
            <a:off x="0" y="4480849"/>
            <a:ext cx="12192000" cy="1992430"/>
          </a:xfrm>
        </p:spPr>
        <p:txBody>
          <a:bodyPr>
            <a:noAutofit/>
          </a:bodyPr>
          <a:lstStyle/>
          <a:p>
            <a:pPr algn="ctr"/>
            <a:r>
              <a:rPr lang="en-US" sz="6600" i="1" dirty="0">
                <a:ln w="0"/>
                <a:solidFill>
                  <a:schemeClr val="bg1"/>
                </a:solidFill>
                <a:effectLst>
                  <a:outerShdw blurRad="38100" dist="19050" dir="2700000" algn="tl" rotWithShape="0">
                    <a:schemeClr val="dk1">
                      <a:alpha val="40000"/>
                    </a:schemeClr>
                  </a:outerShdw>
                </a:effectLst>
                <a:latin typeface="Elephant Pro" pitchFamily="2" charset="0"/>
              </a:rPr>
              <a:t>Josiah’s “Spring Cleaning”</a:t>
            </a:r>
          </a:p>
        </p:txBody>
      </p:sp>
      <p:sp>
        <p:nvSpPr>
          <p:cNvPr id="4" name="TextBox 3">
            <a:extLst>
              <a:ext uri="{FF2B5EF4-FFF2-40B4-BE49-F238E27FC236}">
                <a16:creationId xmlns:a16="http://schemas.microsoft.com/office/drawing/2014/main" id="{81D261DE-3C19-87BF-0111-718D3E7E8AF3}"/>
              </a:ext>
            </a:extLst>
          </p:cNvPr>
          <p:cNvSpPr txBox="1"/>
          <p:nvPr/>
        </p:nvSpPr>
        <p:spPr>
          <a:xfrm>
            <a:off x="2164080" y="6011557"/>
            <a:ext cx="7863840" cy="769441"/>
          </a:xfrm>
          <a:prstGeom prst="rect">
            <a:avLst/>
          </a:prstGeom>
          <a:noFill/>
        </p:spPr>
        <p:txBody>
          <a:bodyPr wrap="square" rtlCol="0">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2 Kings 22</a:t>
            </a:r>
          </a:p>
        </p:txBody>
      </p:sp>
    </p:spTree>
    <p:extLst>
      <p:ext uri="{BB962C8B-B14F-4D97-AF65-F5344CB8AC3E}">
        <p14:creationId xmlns:p14="http://schemas.microsoft.com/office/powerpoint/2010/main" val="2316039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9B587-30A7-3F34-3F31-1D7002FA9E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8000"/>
                    </a14:imgEffect>
                  </a14:imgLayer>
                </a14:imgProps>
              </a:ext>
            </a:extLst>
          </a:blip>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B7EBF5A3-B268-20F2-F839-F480907467ED}"/>
              </a:ext>
            </a:extLst>
          </p:cNvPr>
          <p:cNvSpPr/>
          <p:nvPr/>
        </p:nvSpPr>
        <p:spPr>
          <a:xfrm>
            <a:off x="462013" y="462013"/>
            <a:ext cx="11114972" cy="1078029"/>
          </a:xfrm>
          <a:prstGeom prst="parallelogram">
            <a:avLst>
              <a:gd name="adj" fmla="val 45979"/>
            </a:avLst>
          </a:prstGeom>
          <a:solidFill>
            <a:schemeClr val="accent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FE81-680F-D01C-F4DC-62146D821E20}"/>
              </a:ext>
            </a:extLst>
          </p:cNvPr>
          <p:cNvSpPr>
            <a:spLocks noGrp="1"/>
          </p:cNvSpPr>
          <p:nvPr>
            <p:ph type="title"/>
          </p:nvPr>
        </p:nvSpPr>
        <p:spPr>
          <a:xfrm>
            <a:off x="615015" y="134937"/>
            <a:ext cx="10242282" cy="1741989"/>
          </a:xfrm>
        </p:spPr>
        <p:txBody>
          <a:bodyPr>
            <a:noAutofit/>
          </a:bodyPr>
          <a:lstStyle/>
          <a:p>
            <a:r>
              <a:rPr lang="en-US" altLang="en-US" sz="6600" i="1" dirty="0">
                <a:ln w="0"/>
                <a:solidFill>
                  <a:srgbClr val="FFF8E9"/>
                </a:solidFill>
                <a:effectLst>
                  <a:outerShdw blurRad="38100" dist="19050" dir="2700000" algn="tl" rotWithShape="0">
                    <a:schemeClr val="dk1">
                      <a:alpha val="40000"/>
                    </a:schemeClr>
                  </a:outerShdw>
                </a:effectLst>
                <a:latin typeface="Elephant Pro" pitchFamily="2" charset="0"/>
              </a:rPr>
              <a:t>You never know what you will find</a:t>
            </a:r>
            <a:endParaRPr lang="en-US" sz="6600" i="1" dirty="0">
              <a:ln w="0"/>
              <a:solidFill>
                <a:srgbClr val="FFF8E9"/>
              </a:solidFill>
              <a:effectLst>
                <a:outerShdw blurRad="38100" dist="19050" dir="2700000" algn="tl" rotWithShape="0">
                  <a:schemeClr val="dk1">
                    <a:alpha val="40000"/>
                  </a:schemeClr>
                </a:outerShdw>
              </a:effectLst>
              <a:latin typeface="Elephant Pro" pitchFamily="2" charset="0"/>
            </a:endParaRPr>
          </a:p>
        </p:txBody>
      </p:sp>
      <p:sp>
        <p:nvSpPr>
          <p:cNvPr id="3" name="Content Placeholder 2">
            <a:extLst>
              <a:ext uri="{FF2B5EF4-FFF2-40B4-BE49-F238E27FC236}">
                <a16:creationId xmlns:a16="http://schemas.microsoft.com/office/drawing/2014/main" id="{62CD09CD-ECD5-2DEE-3F35-831905A78732}"/>
              </a:ext>
            </a:extLst>
          </p:cNvPr>
          <p:cNvSpPr>
            <a:spLocks noGrp="1"/>
          </p:cNvSpPr>
          <p:nvPr>
            <p:ph idx="1"/>
          </p:nvPr>
        </p:nvSpPr>
        <p:spPr>
          <a:xfrm>
            <a:off x="615015" y="2204002"/>
            <a:ext cx="10961970" cy="4981074"/>
          </a:xfrm>
        </p:spPr>
        <p:txBody>
          <a:bodyPr>
            <a:normAutofit/>
          </a:bodyPr>
          <a:lstStyle/>
          <a:p>
            <a:r>
              <a:rPr lang="en-US" altLang="en-US" sz="32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Spring cleaning often reveals the hidden treasures that were there the entire time:</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Relationships that you thought were lost;</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Attitudes that you used to have before you became bitter;</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Romance that had been set aside and ignored because of the distractions of life;</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Innocence that used to be your constant companion;</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A relationship with God that had been covered in a sheet and shoved to the back;</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A love and zeal for reading the Bible;</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A meaningful prayer life that was muted by the noise of a busy life;</a:t>
            </a:r>
          </a:p>
          <a:p>
            <a:pPr lvl="1"/>
            <a:r>
              <a:rPr lang="en-US" altLang="en-US" sz="30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A sense of usefulness and innate value that comes with participating at church.</a:t>
            </a:r>
          </a:p>
        </p:txBody>
      </p:sp>
    </p:spTree>
    <p:extLst>
      <p:ext uri="{BB962C8B-B14F-4D97-AF65-F5344CB8AC3E}">
        <p14:creationId xmlns:p14="http://schemas.microsoft.com/office/powerpoint/2010/main" val="595516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9BCC4-07D2-C1B4-25C4-6B0FC780CA56}"/>
              </a:ext>
            </a:extLst>
          </p:cNvPr>
          <p:cNvPicPr>
            <a:picLocks noChangeAspect="1"/>
          </p:cNvPicPr>
          <p:nvPr/>
        </p:nvPicPr>
        <p:blipFill rotWithShape="1">
          <a:blip r:embed="rId2"/>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90688A96-CEBE-6B7B-F47C-132FA50F0BA1}"/>
              </a:ext>
            </a:extLst>
          </p:cNvPr>
          <p:cNvSpPr/>
          <p:nvPr/>
        </p:nvSpPr>
        <p:spPr>
          <a:xfrm>
            <a:off x="1857676" y="2552590"/>
            <a:ext cx="10334323" cy="1201263"/>
          </a:xfrm>
          <a:prstGeom prst="parallelogram">
            <a:avLst>
              <a:gd name="adj" fmla="val 45979"/>
            </a:avLst>
          </a:prstGeom>
          <a:solidFill>
            <a:schemeClr val="accent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5CF90-B9BB-D02F-95DD-E4433F80CF71}"/>
              </a:ext>
            </a:extLst>
          </p:cNvPr>
          <p:cNvSpPr>
            <a:spLocks noGrp="1"/>
          </p:cNvSpPr>
          <p:nvPr>
            <p:ph type="ctrTitle"/>
          </p:nvPr>
        </p:nvSpPr>
        <p:spPr>
          <a:xfrm>
            <a:off x="4013735" y="2225331"/>
            <a:ext cx="8017844" cy="1703672"/>
          </a:xfrm>
        </p:spPr>
        <p:txBody>
          <a:bodyPr>
            <a:noAutofit/>
          </a:bodyPr>
          <a:lstStyle/>
          <a:p>
            <a:pPr algn="r"/>
            <a:r>
              <a:rPr lang="en-US" sz="5400" i="1" dirty="0">
                <a:ln w="0"/>
                <a:solidFill>
                  <a:srgbClr val="FFF8E9"/>
                </a:solidFill>
                <a:effectLst>
                  <a:outerShdw blurRad="38100" dist="19050" dir="2700000" algn="tl" rotWithShape="0">
                    <a:schemeClr val="dk1">
                      <a:alpha val="40000"/>
                    </a:schemeClr>
                  </a:outerShdw>
                </a:effectLst>
                <a:latin typeface="Elephant Pro" pitchFamily="2" charset="0"/>
                <a:cs typeface="Jumble" panose="020F0502020204030204" pitchFamily="34" charset="0"/>
              </a:rPr>
              <a:t>The job is never done if you only do it halfway</a:t>
            </a:r>
          </a:p>
        </p:txBody>
      </p:sp>
    </p:spTree>
    <p:extLst>
      <p:ext uri="{BB962C8B-B14F-4D97-AF65-F5344CB8AC3E}">
        <p14:creationId xmlns:p14="http://schemas.microsoft.com/office/powerpoint/2010/main" val="188524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9BCC4-07D2-C1B4-25C4-6B0FC780CA56}"/>
              </a:ext>
            </a:extLst>
          </p:cNvPr>
          <p:cNvPicPr>
            <a:picLocks noChangeAspect="1"/>
          </p:cNvPicPr>
          <p:nvPr/>
        </p:nvPicPr>
        <p:blipFill rotWithShape="1">
          <a:blip r:embed="rId2"/>
          <a:srcRect b="11997"/>
          <a:stretch/>
        </p:blipFill>
        <p:spPr>
          <a:xfrm>
            <a:off x="0" y="0"/>
            <a:ext cx="12192000" cy="6858000"/>
          </a:xfrm>
          <a:prstGeom prst="rect">
            <a:avLst/>
          </a:prstGeom>
        </p:spPr>
      </p:pic>
      <p:sp>
        <p:nvSpPr>
          <p:cNvPr id="5" name="Parallelogram 4">
            <a:extLst>
              <a:ext uri="{FF2B5EF4-FFF2-40B4-BE49-F238E27FC236}">
                <a16:creationId xmlns:a16="http://schemas.microsoft.com/office/drawing/2014/main" id="{90688A96-CEBE-6B7B-F47C-132FA50F0BA1}"/>
              </a:ext>
            </a:extLst>
          </p:cNvPr>
          <p:cNvSpPr/>
          <p:nvPr/>
        </p:nvSpPr>
        <p:spPr>
          <a:xfrm>
            <a:off x="1857676" y="2112822"/>
            <a:ext cx="10334323" cy="2246768"/>
          </a:xfrm>
          <a:prstGeom prst="parallelogram">
            <a:avLst>
              <a:gd name="adj" fmla="val 45979"/>
            </a:avLst>
          </a:prstGeom>
          <a:solidFill>
            <a:schemeClr val="accent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336B93-B566-BBDA-9253-F06A66CC7BFB}"/>
              </a:ext>
            </a:extLst>
          </p:cNvPr>
          <p:cNvSpPr/>
          <p:nvPr/>
        </p:nvSpPr>
        <p:spPr>
          <a:xfrm>
            <a:off x="3606264" y="2112821"/>
            <a:ext cx="7655293" cy="2246769"/>
          </a:xfrm>
          <a:prstGeom prst="rect">
            <a:avLst/>
          </a:prstGeom>
        </p:spPr>
        <p:txBody>
          <a:bodyPr wrap="square">
            <a:spAutoFit/>
          </a:bodyPr>
          <a:lstStyle/>
          <a:p>
            <a:pPr algn="just"/>
            <a:r>
              <a:rPr lang="en-US" altLang="en-US" sz="28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Notice the resolve in Josiah’s voice as he states, quite boldly, that he and the people would “walk after the Lord, and to keep His commandments… with all his heart and all his soul, to carry out the word of this covenant… and all the people entered into the covenant with him” (2 Kings 23:1-3).</a:t>
            </a:r>
            <a:endParaRPr lang="en-US" sz="2800"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endParaRPr>
          </a:p>
        </p:txBody>
      </p:sp>
    </p:spTree>
    <p:extLst>
      <p:ext uri="{BB962C8B-B14F-4D97-AF65-F5344CB8AC3E}">
        <p14:creationId xmlns:p14="http://schemas.microsoft.com/office/powerpoint/2010/main" val="418323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6762-75A9-DB91-FACB-D900B7598533}"/>
              </a:ext>
            </a:extLst>
          </p:cNvPr>
          <p:cNvSpPr>
            <a:spLocks noGrp="1"/>
          </p:cNvSpPr>
          <p:nvPr>
            <p:ph type="title"/>
          </p:nvPr>
        </p:nvSpPr>
        <p:spPr>
          <a:xfrm>
            <a:off x="4687503" y="385010"/>
            <a:ext cx="6637421" cy="1325563"/>
          </a:xfrm>
        </p:spPr>
        <p:txBody>
          <a:bodyPr/>
          <a:lstStyle/>
          <a:p>
            <a:r>
              <a:rPr lang="en-US" i="1" dirty="0">
                <a:ln w="0"/>
                <a:solidFill>
                  <a:srgbClr val="FFF8E9"/>
                </a:solidFill>
                <a:effectLst>
                  <a:outerShdw blurRad="38100" dist="19050" dir="2700000" algn="tl" rotWithShape="0">
                    <a:schemeClr val="dk1">
                      <a:alpha val="40000"/>
                    </a:schemeClr>
                  </a:outerShdw>
                </a:effectLst>
                <a:latin typeface="Elephant Pro" pitchFamily="2" charset="0"/>
              </a:rPr>
              <a:t>Take stuff to the dump</a:t>
            </a:r>
          </a:p>
        </p:txBody>
      </p:sp>
      <p:sp>
        <p:nvSpPr>
          <p:cNvPr id="3" name="Content Placeholder 2">
            <a:extLst>
              <a:ext uri="{FF2B5EF4-FFF2-40B4-BE49-F238E27FC236}">
                <a16:creationId xmlns:a16="http://schemas.microsoft.com/office/drawing/2014/main" id="{A8AB1B0D-361E-5816-29A5-BD3D5B8398F9}"/>
              </a:ext>
            </a:extLst>
          </p:cNvPr>
          <p:cNvSpPr>
            <a:spLocks noGrp="1"/>
          </p:cNvSpPr>
          <p:nvPr>
            <p:ph idx="1"/>
          </p:nvPr>
        </p:nvSpPr>
        <p:spPr>
          <a:xfrm>
            <a:off x="4687503" y="1588168"/>
            <a:ext cx="7315200" cy="5269831"/>
          </a:xfrm>
        </p:spPr>
        <p:txBody>
          <a:bodyPr>
            <a:noAutofit/>
          </a:bodyPr>
          <a:lstStyle/>
          <a:p>
            <a:pPr algn="just"/>
            <a:r>
              <a:rPr lang="en-US" alt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2 Kings 23:4-14</a:t>
            </a:r>
          </a:p>
        </p:txBody>
      </p:sp>
      <p:pic>
        <p:nvPicPr>
          <p:cNvPr id="4" name="Picture 3">
            <a:extLst>
              <a:ext uri="{FF2B5EF4-FFF2-40B4-BE49-F238E27FC236}">
                <a16:creationId xmlns:a16="http://schemas.microsoft.com/office/drawing/2014/main" id="{41172A4D-6C06-BD7F-7A9A-DC90D8214C43}"/>
              </a:ext>
            </a:extLst>
          </p:cNvPr>
          <p:cNvPicPr>
            <a:picLocks noChangeAspect="1"/>
          </p:cNvPicPr>
          <p:nvPr/>
        </p:nvPicPr>
        <p:blipFill>
          <a:blip r:embed="rId2"/>
          <a:stretch>
            <a:fillRect/>
          </a:stretch>
        </p:blipFill>
        <p:spPr>
          <a:xfrm>
            <a:off x="0" y="0"/>
            <a:ext cx="4571347" cy="6858000"/>
          </a:xfrm>
          <a:prstGeom prst="rect">
            <a:avLst/>
          </a:prstGeom>
        </p:spPr>
      </p:pic>
    </p:spTree>
    <p:extLst>
      <p:ext uri="{BB962C8B-B14F-4D97-AF65-F5344CB8AC3E}">
        <p14:creationId xmlns:p14="http://schemas.microsoft.com/office/powerpoint/2010/main" val="2943445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6762-75A9-DB91-FACB-D900B7598533}"/>
              </a:ext>
            </a:extLst>
          </p:cNvPr>
          <p:cNvSpPr>
            <a:spLocks noGrp="1"/>
          </p:cNvSpPr>
          <p:nvPr>
            <p:ph type="title"/>
          </p:nvPr>
        </p:nvSpPr>
        <p:spPr>
          <a:xfrm>
            <a:off x="4687503" y="385010"/>
            <a:ext cx="6637421" cy="1325563"/>
          </a:xfrm>
        </p:spPr>
        <p:txBody>
          <a:bodyPr/>
          <a:lstStyle/>
          <a:p>
            <a:r>
              <a:rPr lang="en-US" i="1" dirty="0">
                <a:ln w="0"/>
                <a:solidFill>
                  <a:srgbClr val="FFF8E9"/>
                </a:solidFill>
                <a:effectLst>
                  <a:outerShdw blurRad="38100" dist="19050" dir="2700000" algn="tl" rotWithShape="0">
                    <a:schemeClr val="dk1">
                      <a:alpha val="40000"/>
                    </a:schemeClr>
                  </a:outerShdw>
                </a:effectLst>
                <a:latin typeface="Elephant Pro" pitchFamily="2" charset="0"/>
              </a:rPr>
              <a:t>Take stuff to the dump</a:t>
            </a:r>
          </a:p>
        </p:txBody>
      </p:sp>
      <p:sp>
        <p:nvSpPr>
          <p:cNvPr id="3" name="Content Placeholder 2">
            <a:extLst>
              <a:ext uri="{FF2B5EF4-FFF2-40B4-BE49-F238E27FC236}">
                <a16:creationId xmlns:a16="http://schemas.microsoft.com/office/drawing/2014/main" id="{A8AB1B0D-361E-5816-29A5-BD3D5B8398F9}"/>
              </a:ext>
            </a:extLst>
          </p:cNvPr>
          <p:cNvSpPr>
            <a:spLocks noGrp="1"/>
          </p:cNvSpPr>
          <p:nvPr>
            <p:ph idx="1"/>
          </p:nvPr>
        </p:nvSpPr>
        <p:spPr>
          <a:xfrm>
            <a:off x="4687503" y="1588168"/>
            <a:ext cx="7315200" cy="5269831"/>
          </a:xfrm>
        </p:spPr>
        <p:txBody>
          <a:bodyPr>
            <a:noAutofit/>
          </a:bodyPr>
          <a:lstStyle/>
          <a:p>
            <a:pPr algn="just"/>
            <a:r>
              <a:rPr lang="en-US" alt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2 Kings 23:4-14</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Toxic – Like used oil or expired chemicals, we sometimes find very toxic attitudes that need to be disposed of immediately and properly (Luke 17:2-3, James 3:13-18).</a:t>
            </a:r>
          </a:p>
        </p:txBody>
      </p:sp>
      <p:pic>
        <p:nvPicPr>
          <p:cNvPr id="4" name="Picture 3">
            <a:extLst>
              <a:ext uri="{FF2B5EF4-FFF2-40B4-BE49-F238E27FC236}">
                <a16:creationId xmlns:a16="http://schemas.microsoft.com/office/drawing/2014/main" id="{41172A4D-6C06-BD7F-7A9A-DC90D8214C43}"/>
              </a:ext>
            </a:extLst>
          </p:cNvPr>
          <p:cNvPicPr>
            <a:picLocks noChangeAspect="1"/>
          </p:cNvPicPr>
          <p:nvPr/>
        </p:nvPicPr>
        <p:blipFill>
          <a:blip r:embed="rId2"/>
          <a:stretch>
            <a:fillRect/>
          </a:stretch>
        </p:blipFill>
        <p:spPr>
          <a:xfrm>
            <a:off x="0" y="0"/>
            <a:ext cx="4571347" cy="6858000"/>
          </a:xfrm>
          <a:prstGeom prst="rect">
            <a:avLst/>
          </a:prstGeom>
        </p:spPr>
      </p:pic>
    </p:spTree>
    <p:extLst>
      <p:ext uri="{BB962C8B-B14F-4D97-AF65-F5344CB8AC3E}">
        <p14:creationId xmlns:p14="http://schemas.microsoft.com/office/powerpoint/2010/main" val="323468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6762-75A9-DB91-FACB-D900B7598533}"/>
              </a:ext>
            </a:extLst>
          </p:cNvPr>
          <p:cNvSpPr>
            <a:spLocks noGrp="1"/>
          </p:cNvSpPr>
          <p:nvPr>
            <p:ph type="title"/>
          </p:nvPr>
        </p:nvSpPr>
        <p:spPr>
          <a:xfrm>
            <a:off x="4687503" y="385010"/>
            <a:ext cx="6637421" cy="1325563"/>
          </a:xfrm>
        </p:spPr>
        <p:txBody>
          <a:bodyPr/>
          <a:lstStyle/>
          <a:p>
            <a:r>
              <a:rPr lang="en-US" i="1" dirty="0">
                <a:ln w="0"/>
                <a:solidFill>
                  <a:srgbClr val="FFF8E9"/>
                </a:solidFill>
                <a:effectLst>
                  <a:outerShdw blurRad="38100" dist="19050" dir="2700000" algn="tl" rotWithShape="0">
                    <a:schemeClr val="dk1">
                      <a:alpha val="40000"/>
                    </a:schemeClr>
                  </a:outerShdw>
                </a:effectLst>
                <a:latin typeface="Elephant Pro" pitchFamily="2" charset="0"/>
              </a:rPr>
              <a:t>Take stuff to the dump</a:t>
            </a:r>
          </a:p>
        </p:txBody>
      </p:sp>
      <p:sp>
        <p:nvSpPr>
          <p:cNvPr id="3" name="Content Placeholder 2">
            <a:extLst>
              <a:ext uri="{FF2B5EF4-FFF2-40B4-BE49-F238E27FC236}">
                <a16:creationId xmlns:a16="http://schemas.microsoft.com/office/drawing/2014/main" id="{A8AB1B0D-361E-5816-29A5-BD3D5B8398F9}"/>
              </a:ext>
            </a:extLst>
          </p:cNvPr>
          <p:cNvSpPr>
            <a:spLocks noGrp="1"/>
          </p:cNvSpPr>
          <p:nvPr>
            <p:ph idx="1"/>
          </p:nvPr>
        </p:nvSpPr>
        <p:spPr>
          <a:xfrm>
            <a:off x="4687503" y="1588168"/>
            <a:ext cx="7315200" cy="5269831"/>
          </a:xfrm>
        </p:spPr>
        <p:txBody>
          <a:bodyPr>
            <a:noAutofit/>
          </a:bodyPr>
          <a:lstStyle/>
          <a:p>
            <a:pPr algn="just"/>
            <a:r>
              <a:rPr lang="en-US" alt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2 Kings 23:4-14</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Toxic – Like used oil or expired chemicals, we sometimes find very toxic attitudes that need to be disposed of immediately and properly (Luke 17:2-3, James 3:13-18).</a:t>
            </a:r>
          </a:p>
          <a:p>
            <a:pPr algn="just"/>
            <a:r>
              <a:rPr lang="en-US" dirty="0">
                <a:ln w="0"/>
                <a:solidFill>
                  <a:srgbClr val="FFF8E9"/>
                </a:solidFill>
                <a:effectLst>
                  <a:outerShdw blurRad="38100" dist="19050" dir="2700000" algn="tl" rotWithShape="0">
                    <a:schemeClr val="dk1">
                      <a:alpha val="40000"/>
                    </a:schemeClr>
                  </a:outerShdw>
                </a:effectLst>
                <a:latin typeface="Futura Condensed Medium" panose="020B0602020204020303" pitchFamily="34" charset="-79"/>
                <a:cs typeface="Futura Condensed Medium" panose="020B0602020204020303" pitchFamily="34" charset="-79"/>
              </a:rPr>
              <a:t>Outdated – Similarly, holding on to immature attitudes, youthful lusts (2 Timothy 2:22, 1 Timothy 6:11), and rebellion only brings heartache. </a:t>
            </a:r>
          </a:p>
        </p:txBody>
      </p:sp>
      <p:pic>
        <p:nvPicPr>
          <p:cNvPr id="4" name="Picture 3">
            <a:extLst>
              <a:ext uri="{FF2B5EF4-FFF2-40B4-BE49-F238E27FC236}">
                <a16:creationId xmlns:a16="http://schemas.microsoft.com/office/drawing/2014/main" id="{41172A4D-6C06-BD7F-7A9A-DC90D8214C43}"/>
              </a:ext>
            </a:extLst>
          </p:cNvPr>
          <p:cNvPicPr>
            <a:picLocks noChangeAspect="1"/>
          </p:cNvPicPr>
          <p:nvPr/>
        </p:nvPicPr>
        <p:blipFill>
          <a:blip r:embed="rId2"/>
          <a:stretch>
            <a:fillRect/>
          </a:stretch>
        </p:blipFill>
        <p:spPr>
          <a:xfrm>
            <a:off x="0" y="0"/>
            <a:ext cx="4571347" cy="6858000"/>
          </a:xfrm>
          <a:prstGeom prst="rect">
            <a:avLst/>
          </a:prstGeom>
        </p:spPr>
      </p:pic>
    </p:spTree>
    <p:extLst>
      <p:ext uri="{BB962C8B-B14F-4D97-AF65-F5344CB8AC3E}">
        <p14:creationId xmlns:p14="http://schemas.microsoft.com/office/powerpoint/2010/main" val="3861257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594</Words>
  <Application>Microsoft Macintosh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Elephant Pro</vt:lpstr>
      <vt:lpstr>Futura Condensed Medium</vt:lpstr>
      <vt:lpstr>Office Theme</vt:lpstr>
      <vt:lpstr>Spring Cleaning</vt:lpstr>
      <vt:lpstr>Spring Cleaning</vt:lpstr>
      <vt:lpstr>Josiah’s “Spring Cleaning”</vt:lpstr>
      <vt:lpstr>You never know what you will find</vt:lpstr>
      <vt:lpstr>The job is never done if you only do it halfway</vt:lpstr>
      <vt:lpstr>PowerPoint Presentation</vt:lpstr>
      <vt:lpstr>Take stuff to the dump</vt:lpstr>
      <vt:lpstr>Take stuff to the dump</vt:lpstr>
      <vt:lpstr>Take stuff to the dump</vt:lpstr>
      <vt:lpstr>Take stuff to the dump</vt:lpstr>
      <vt:lpstr>Have a spiritual garage sale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Cleaning</dc:title>
  <dc:creator>Ryan Goodwin</dc:creator>
  <cp:lastModifiedBy>Ryan Goodwin</cp:lastModifiedBy>
  <cp:revision>4</cp:revision>
  <dcterms:created xsi:type="dcterms:W3CDTF">2022-04-28T16:53:49Z</dcterms:created>
  <dcterms:modified xsi:type="dcterms:W3CDTF">2022-04-29T17:04:42Z</dcterms:modified>
</cp:coreProperties>
</file>