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58" r:id="rId5"/>
    <p:sldId id="271" r:id="rId6"/>
    <p:sldId id="272" r:id="rId7"/>
    <p:sldId id="27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64" autoAdjust="0"/>
  </p:normalViewPr>
  <p:slideViewPr>
    <p:cSldViewPr>
      <p:cViewPr varScale="1">
        <p:scale>
          <a:sx n="81" d="100"/>
          <a:sy n="81" d="100"/>
        </p:scale>
        <p:origin x="-1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366102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2801759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8193609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28416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1044219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166205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2603497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805855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910941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755372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0780084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BC89-4496-4DD7-A5AB-EFF5241EF90B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9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Acts 16:30–34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848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baseline="30000" dirty="0" smtClean="0">
                <a:latin typeface="Cambria" pitchFamily="18" charset="0"/>
              </a:rPr>
              <a:t>30</a:t>
            </a:r>
            <a:r>
              <a:rPr lang="en-US" sz="3200" b="1" dirty="0" smtClean="0">
                <a:latin typeface="Cambria" pitchFamily="18" charset="0"/>
              </a:rPr>
              <a:t>Then </a:t>
            </a:r>
            <a:r>
              <a:rPr lang="en-US" sz="3200" b="1" dirty="0">
                <a:latin typeface="Cambria" pitchFamily="18" charset="0"/>
              </a:rPr>
              <a:t>he brought them out and said, "Sirs, what must I do to be saved?"  </a:t>
            </a:r>
            <a:r>
              <a:rPr lang="en-US" sz="3200" b="1" baseline="30000" dirty="0" smtClean="0">
                <a:latin typeface="Cambria" pitchFamily="18" charset="0"/>
              </a:rPr>
              <a:t>31</a:t>
            </a:r>
            <a:r>
              <a:rPr lang="en-US" sz="3200" b="1" dirty="0" smtClean="0">
                <a:latin typeface="Cambria" pitchFamily="18" charset="0"/>
              </a:rPr>
              <a:t>And </a:t>
            </a:r>
            <a:r>
              <a:rPr lang="en-US" sz="3200" b="1" dirty="0">
                <a:latin typeface="Cambria" pitchFamily="18" charset="0"/>
              </a:rPr>
              <a:t>they said, "Believe in the Lord Jesus, and you will be saved, you and your household."  </a:t>
            </a:r>
            <a:r>
              <a:rPr lang="en-US" sz="3200" b="1" baseline="30000" dirty="0">
                <a:latin typeface="Cambria" pitchFamily="18" charset="0"/>
              </a:rPr>
              <a:t>32 </a:t>
            </a:r>
            <a:r>
              <a:rPr lang="en-US" sz="3200" b="1" dirty="0" smtClean="0">
                <a:latin typeface="Cambria" pitchFamily="18" charset="0"/>
              </a:rPr>
              <a:t>And </a:t>
            </a:r>
            <a:r>
              <a:rPr lang="en-US" sz="3200" b="1" dirty="0">
                <a:latin typeface="Cambria" pitchFamily="18" charset="0"/>
              </a:rPr>
              <a:t>they spoke the 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3200" b="1" dirty="0" smtClean="0">
                <a:latin typeface="Cambria" pitchFamily="18" charset="0"/>
              </a:rPr>
              <a:t>word </a:t>
            </a:r>
            <a:r>
              <a:rPr lang="en-US" sz="3200" b="1" dirty="0">
                <a:latin typeface="Cambria" pitchFamily="18" charset="0"/>
              </a:rPr>
              <a:t>of the Lord to him and 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3200" b="1" dirty="0" smtClean="0">
                <a:latin typeface="Cambria" pitchFamily="18" charset="0"/>
              </a:rPr>
              <a:t>to </a:t>
            </a:r>
            <a:r>
              <a:rPr lang="en-US" sz="3200" b="1" dirty="0">
                <a:latin typeface="Cambria" pitchFamily="18" charset="0"/>
              </a:rPr>
              <a:t>all who were in 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3200" b="1" dirty="0" smtClean="0">
                <a:latin typeface="Cambria" pitchFamily="18" charset="0"/>
              </a:rPr>
              <a:t>his </a:t>
            </a:r>
            <a:r>
              <a:rPr lang="en-US" sz="3200" b="1" dirty="0">
                <a:latin typeface="Cambria" pitchFamily="18" charset="0"/>
              </a:rPr>
              <a:t>house.  </a:t>
            </a:r>
            <a:endParaRPr lang="en-US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16019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Acts 16:33–34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baseline="30000" dirty="0" smtClean="0">
                <a:latin typeface="Cambria" pitchFamily="18" charset="0"/>
              </a:rPr>
              <a:t>33</a:t>
            </a:r>
            <a:r>
              <a:rPr lang="en-US" sz="3200" b="1" dirty="0" smtClean="0">
                <a:latin typeface="Cambria" pitchFamily="18" charset="0"/>
              </a:rPr>
              <a:t>And </a:t>
            </a:r>
            <a:r>
              <a:rPr lang="en-US" sz="3200" b="1" dirty="0">
                <a:latin typeface="Cambria" pitchFamily="18" charset="0"/>
              </a:rPr>
              <a:t>he took them the same hour of the night and washed their wounds; and he was baptized at once, he and all his family.  </a:t>
            </a:r>
            <a:r>
              <a:rPr lang="en-US" sz="3200" b="1" baseline="30000" dirty="0" smtClean="0">
                <a:latin typeface="Cambria" pitchFamily="18" charset="0"/>
              </a:rPr>
              <a:t>34</a:t>
            </a:r>
            <a:r>
              <a:rPr lang="en-US" sz="3200" b="1" dirty="0" smtClean="0">
                <a:latin typeface="Cambria" pitchFamily="18" charset="0"/>
              </a:rPr>
              <a:t>Then </a:t>
            </a:r>
            <a:r>
              <a:rPr lang="en-US" sz="3200" b="1" dirty="0">
                <a:latin typeface="Cambria" pitchFamily="18" charset="0"/>
              </a:rPr>
              <a:t>he brought them up into his house and set food before them. 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3200" b="1" dirty="0" smtClean="0">
                <a:latin typeface="Cambria" pitchFamily="18" charset="0"/>
              </a:rPr>
              <a:t>And </a:t>
            </a:r>
            <a:r>
              <a:rPr lang="en-US" sz="3200" b="1" dirty="0">
                <a:latin typeface="Cambria" pitchFamily="18" charset="0"/>
              </a:rPr>
              <a:t>he rejoiced along with 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3200" b="1" dirty="0" smtClean="0">
                <a:latin typeface="Cambria" pitchFamily="18" charset="0"/>
              </a:rPr>
              <a:t>his </a:t>
            </a:r>
            <a:r>
              <a:rPr lang="en-US" sz="3200" b="1" dirty="0">
                <a:latin typeface="Cambria" pitchFamily="18" charset="0"/>
              </a:rPr>
              <a:t>entire household that he 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3200" b="1" dirty="0" smtClean="0">
                <a:latin typeface="Cambria" pitchFamily="18" charset="0"/>
              </a:rPr>
              <a:t>had </a:t>
            </a:r>
            <a:r>
              <a:rPr lang="en-US" sz="3200" b="1" dirty="0">
                <a:latin typeface="Cambria" pitchFamily="18" charset="0"/>
              </a:rPr>
              <a:t>believed in God.</a:t>
            </a:r>
          </a:p>
          <a:p>
            <a:endParaRPr lang="en-US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202887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645275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461192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Truths About Christianity: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historical faith.</a:t>
            </a:r>
          </a:p>
          <a:p>
            <a:pPr lvl="1"/>
            <a:r>
              <a:rPr lang="en-US" dirty="0" smtClean="0"/>
              <a:t>Luke 1:1; 2:1–2; 3:1–2</a:t>
            </a:r>
          </a:p>
          <a:p>
            <a:pPr lvl="1"/>
            <a:r>
              <a:rPr lang="en-US" dirty="0" smtClean="0"/>
              <a:t>2 Peter 1:16; 1 John 1:1–3 </a:t>
            </a:r>
          </a:p>
          <a:p>
            <a:r>
              <a:rPr lang="en-US" dirty="0" smtClean="0"/>
              <a:t>It is an objective faith.</a:t>
            </a:r>
          </a:p>
          <a:p>
            <a:pPr lvl="1"/>
            <a:r>
              <a:rPr lang="en-US" dirty="0" smtClean="0"/>
              <a:t>2 Timothy 1:12</a:t>
            </a:r>
          </a:p>
          <a:p>
            <a:r>
              <a:rPr lang="en-US" dirty="0" smtClean="0"/>
              <a:t>It is an open faith.</a:t>
            </a:r>
          </a:p>
          <a:p>
            <a:pPr lvl="1"/>
            <a:r>
              <a:rPr lang="en-US" dirty="0" smtClean="0"/>
              <a:t>1 Corinthians 15:4–8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987018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“What must I do to be saved?”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“Saved” implies that I am lost.</a:t>
            </a:r>
          </a:p>
          <a:p>
            <a:r>
              <a:rPr lang="en-US" dirty="0" smtClean="0"/>
              <a:t>“Do” implies action on my part. </a:t>
            </a:r>
          </a:p>
          <a:p>
            <a:r>
              <a:rPr lang="en-US" dirty="0" smtClean="0"/>
              <a:t>“I” implies personal accountability.</a:t>
            </a:r>
          </a:p>
          <a:p>
            <a:r>
              <a:rPr lang="en-US" dirty="0" smtClean="0"/>
              <a:t>“Must” implies conviction</a:t>
            </a:r>
            <a:br>
              <a:rPr lang="en-US" dirty="0" smtClean="0"/>
            </a:br>
            <a:r>
              <a:rPr lang="en-US" dirty="0" smtClean="0"/>
              <a:t> and immediacy.</a:t>
            </a:r>
            <a:endParaRPr lang="en-US" dirty="0"/>
          </a:p>
          <a:p>
            <a:r>
              <a:rPr lang="en-US" dirty="0" smtClean="0"/>
              <a:t>“What” implies a search.</a:t>
            </a:r>
          </a:p>
          <a:p>
            <a:r>
              <a:rPr lang="en-US" dirty="0" smtClean="0"/>
              <a:t>The Answer? </a:t>
            </a:r>
          </a:p>
          <a:p>
            <a:pPr lvl="1"/>
            <a:r>
              <a:rPr lang="en-US" dirty="0" smtClean="0"/>
              <a:t>“Believe in the Lord Jesus…”</a:t>
            </a:r>
          </a:p>
        </p:txBody>
      </p:sp>
    </p:spTree>
    <p:extLst>
      <p:ext uri="{BB962C8B-B14F-4D97-AF65-F5344CB8AC3E}">
        <p14:creationId xmlns:p14="http://schemas.microsoft.com/office/powerpoint/2010/main" xmlns="" val="42370459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Grace is God’s part; </a:t>
            </a:r>
            <a:br>
              <a:rPr lang="en-US" dirty="0" smtClean="0"/>
            </a:br>
            <a:r>
              <a:rPr lang="en-US" dirty="0" smtClean="0"/>
              <a:t>Faith is our part.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Saving faith leads to repentance.</a:t>
            </a:r>
          </a:p>
          <a:p>
            <a:pPr lvl="1"/>
            <a:r>
              <a:rPr lang="en-US" dirty="0" smtClean="0"/>
              <a:t>Acts 2:38</a:t>
            </a:r>
          </a:p>
          <a:p>
            <a:r>
              <a:rPr lang="en-US" dirty="0" smtClean="0"/>
              <a:t>Saving faith leads to confession.</a:t>
            </a:r>
          </a:p>
          <a:p>
            <a:pPr lvl="1"/>
            <a:r>
              <a:rPr lang="en-US" dirty="0" smtClean="0"/>
              <a:t>1 Timothy 6:12–13; Matthew 10:32; </a:t>
            </a:r>
            <a:br>
              <a:rPr lang="en-US" dirty="0" smtClean="0"/>
            </a:br>
            <a:r>
              <a:rPr lang="en-US" dirty="0" smtClean="0"/>
              <a:t>Acts 8:37</a:t>
            </a:r>
          </a:p>
          <a:p>
            <a:r>
              <a:rPr lang="en-US" dirty="0" smtClean="0"/>
              <a:t>Saving faith leads to baptism </a:t>
            </a:r>
            <a:br>
              <a:rPr lang="en-US" dirty="0" smtClean="0"/>
            </a:br>
            <a:r>
              <a:rPr lang="en-US" dirty="0" smtClean="0"/>
              <a:t>for the remission of sins.</a:t>
            </a:r>
          </a:p>
          <a:p>
            <a:pPr lvl="1"/>
            <a:r>
              <a:rPr lang="en-US" dirty="0" smtClean="0"/>
              <a:t>Acts 22:16; Galatians 3:27; </a:t>
            </a:r>
            <a:br>
              <a:rPr lang="en-US" dirty="0" smtClean="0"/>
            </a:br>
            <a:r>
              <a:rPr lang="en-US" dirty="0" smtClean="0"/>
              <a:t>Romans 6:23</a:t>
            </a:r>
          </a:p>
        </p:txBody>
      </p:sp>
    </p:spTree>
    <p:extLst>
      <p:ext uri="{BB962C8B-B14F-4D97-AF65-F5344CB8AC3E}">
        <p14:creationId xmlns:p14="http://schemas.microsoft.com/office/powerpoint/2010/main" xmlns="" val="161137800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745333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199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Acts 16:30–34</vt:lpstr>
      <vt:lpstr>Acts 16:33–34</vt:lpstr>
      <vt:lpstr>Slide 3</vt:lpstr>
      <vt:lpstr>Slide 4</vt:lpstr>
      <vt:lpstr>Three Truths About Christianity:</vt:lpstr>
      <vt:lpstr>“What must I do to be saved?”</vt:lpstr>
      <vt:lpstr>Grace is God’s part;  Faith is our part.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BoothRight</cp:lastModifiedBy>
  <cp:revision>9</cp:revision>
  <dcterms:created xsi:type="dcterms:W3CDTF">2013-01-27T13:33:57Z</dcterms:created>
  <dcterms:modified xsi:type="dcterms:W3CDTF">2013-03-24T17:01:29Z</dcterms:modified>
</cp:coreProperties>
</file>