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75" r:id="rId3"/>
    <p:sldMasterId id="2147483687" r:id="rId4"/>
    <p:sldMasterId id="2147483699" r:id="rId5"/>
    <p:sldMasterId id="2147483770" r:id="rId6"/>
  </p:sldMasterIdLst>
  <p:sldIdLst>
    <p:sldId id="256" r:id="rId7"/>
    <p:sldId id="257" r:id="rId8"/>
    <p:sldId id="270" r:id="rId9"/>
    <p:sldId id="266" r:id="rId10"/>
    <p:sldId id="260" r:id="rId11"/>
    <p:sldId id="269" r:id="rId12"/>
    <p:sldId id="262" r:id="rId13"/>
    <p:sldId id="264" r:id="rId14"/>
    <p:sldId id="271" r:id="rId15"/>
    <p:sldId id="258" r:id="rId16"/>
    <p:sldId id="265" r:id="rId17"/>
    <p:sldId id="272" r:id="rId18"/>
    <p:sldId id="259" r:id="rId19"/>
    <p:sldId id="268" r:id="rId20"/>
    <p:sldId id="267" r:id="rId21"/>
    <p:sldId id="261" r:id="rId22"/>
    <p:sldId id="275" r:id="rId23"/>
    <p:sldId id="274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FFB3"/>
    <a:srgbClr val="66FF33"/>
    <a:srgbClr val="FFFB47"/>
    <a:srgbClr val="FCF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64" autoAdjust="0"/>
  </p:normalViewPr>
  <p:slideViewPr>
    <p:cSldViewPr>
      <p:cViewPr varScale="1">
        <p:scale>
          <a:sx n="81" d="100"/>
          <a:sy n="81" d="100"/>
        </p:scale>
        <p:origin x="-102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5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FD6E3-7690-4F96-B723-3B8A8E2AC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1C1C3-CB7B-4006-90AC-FF5175FCB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344C9-7A60-4F57-91AF-18B85E4C8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F1C54-2D8A-4E9D-BF35-843C2A8EF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1E7E4-4404-4F97-A334-62EE77653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D0529-64B1-4372-946C-EB4B2A7BD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74DD3-D8B5-4EEE-BE91-065AEE93E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37E04-BA45-4FB6-A787-15AB64C23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BD4DC-E831-4049-BBBC-5E335DB65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04FA3-F6B7-429A-AF6A-9D99D9F90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3B5EE-F434-4B10-B99C-161EEF6BF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25348-734A-4E8D-8D3C-ABA2D7CC4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0540C-A668-4A1C-ACFC-618FAA5E1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2A55C-ADE1-410F-B98B-5EE9D3AC9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E5FC6-D7A0-4A62-BF02-9F72A5A9E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2E6B9-968D-4049-9D75-957C93E9D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F412D-A3DD-4596-9E79-E53F5CEF8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325AF-3927-40B3-94E2-D4CA53E73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13CBB-0B26-4108-9ED8-C268D6E2A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3DD3D-B3C7-4140-97F3-6E7843A67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B00B7-0CF7-4405-8B89-A24936B52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8C80A-8FDA-4F3F-A29C-77250D5D7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011CE-7F8B-4783-BC9D-1BDD97C75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74FDC-F074-4CF6-832A-371ED3428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F3B62-7750-4860-BB52-3BE16297E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21B64-8128-4FD9-BDB8-885BE1D66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18B86-7AF9-4775-B729-4F26F9884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2D37B-A69B-4E05-999B-44483BED0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A1B5F-C8D1-4C85-AA3D-7D599690F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B4732-E3B6-45C3-A4E4-3395DC003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6C949-27AD-4AC8-85B4-C927A39A8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EFC01-576F-4463-A611-A01C97006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D9DB9-913A-4102-AE39-67495C98C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CF836-DC14-4935-9CBC-0A9CE43FF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C7D30-B877-41C7-92E8-8EC7F764A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9D42E-E0A1-4107-BBEB-D603A1C00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50F22-F054-4DE4-AB49-F18D78409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0E577-7FA8-4D06-AB7E-117E11E85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6E791-5972-4B63-9080-AAA99E6C0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F5A88-23BB-407D-AC9E-E113AA831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EB16D-750E-49FC-8489-BC45FF46F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1B52F-A333-41FE-825F-110D10B46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45420-8355-4490-BC64-B37FCEBBA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88496-FB7D-492B-882E-D68B91D2F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C1DDD-59CD-404F-8B25-2C40642EA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D9036-1E15-47BB-BED2-41F3EF210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33372-0CE4-4B01-ACB5-041632B2A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8900E-D6C2-4FB9-A641-3921225CF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C0EE-C97D-4E44-A495-3C27FE4A7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D161D-7D3A-461F-BF1A-B150C809D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1D225-9272-46D5-8EAE-BCAC20A44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F10DE-EAF1-47DB-97BE-03EA6A711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30E79-5E3B-44BF-99F0-8C8AD6175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7CB0B-BD57-4644-93F2-5323550F3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30F35-7C79-4047-948A-EA0EBAC5A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95BED-8221-4EAC-99C1-675C9E097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53998-1D83-41CA-A10E-210F22079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F42D3-2006-4133-9163-04A905009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DF90C-BA1F-466F-BAB4-E083112FF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225A4-13AB-461C-BE5C-0FE713A57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F2385-60AF-434E-BCB2-A6B5FC176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3A8AF-1139-4B24-93B4-EA4850B9B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D9CE2-E6B2-4C06-9BF6-CC0948F01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C1219-A83E-402E-8241-FCB4B8301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8CE63-AC52-472A-A57B-A193B5CB9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DB113-1D33-4D76-8836-0101915AE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</p:grpSp>
      <p:sp>
        <p:nvSpPr>
          <p:cNvPr id="41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fld id="{B7E2FBBE-8982-474C-989E-4CD66DD70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8" r:id="rId1"/>
    <p:sldLayoutId id="2147483795" r:id="rId2"/>
    <p:sldLayoutId id="2147483794" r:id="rId3"/>
    <p:sldLayoutId id="2147483793" r:id="rId4"/>
    <p:sldLayoutId id="2147483792" r:id="rId5"/>
    <p:sldLayoutId id="2147483791" r:id="rId6"/>
    <p:sldLayoutId id="2147483790" r:id="rId7"/>
    <p:sldLayoutId id="2147483789" r:id="rId8"/>
    <p:sldLayoutId id="2147483788" r:id="rId9"/>
    <p:sldLayoutId id="2147483787" r:id="rId10"/>
    <p:sldLayoutId id="21474837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22876536-4402-49B3-9BA4-002DBF0EC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5" r:id="rId2"/>
    <p:sldLayoutId id="2147483804" r:id="rId3"/>
    <p:sldLayoutId id="2147483803" r:id="rId4"/>
    <p:sldLayoutId id="2147483802" r:id="rId5"/>
    <p:sldLayoutId id="2147483801" r:id="rId6"/>
    <p:sldLayoutId id="2147483800" r:id="rId7"/>
    <p:sldLayoutId id="2147483799" r:id="rId8"/>
    <p:sldLayoutId id="2147483798" r:id="rId9"/>
    <p:sldLayoutId id="2147483797" r:id="rId10"/>
    <p:sldLayoutId id="21474837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</p:grpSp>
      <p:sp>
        <p:nvSpPr>
          <p:cNvPr id="41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FFFFFF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Tahoma" charset="0"/>
              </a:defRPr>
            </a:lvl1pPr>
          </a:lstStyle>
          <a:p>
            <a:pPr>
              <a:defRPr/>
            </a:pPr>
            <a:fld id="{2EED71DF-EF72-46E0-B634-611B5F16A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9" r:id="rId1"/>
    <p:sldLayoutId id="2147483816" r:id="rId2"/>
    <p:sldLayoutId id="2147483815" r:id="rId3"/>
    <p:sldLayoutId id="2147483814" r:id="rId4"/>
    <p:sldLayoutId id="2147483813" r:id="rId5"/>
    <p:sldLayoutId id="2147483812" r:id="rId6"/>
    <p:sldLayoutId id="2147483811" r:id="rId7"/>
    <p:sldLayoutId id="2147483810" r:id="rId8"/>
    <p:sldLayoutId id="2147483809" r:id="rId9"/>
    <p:sldLayoutId id="2147483808" r:id="rId10"/>
    <p:sldLayoutId id="21474838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</p:grpSp>
      <p:sp>
        <p:nvSpPr>
          <p:cNvPr id="41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FFFFFF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Tahoma" charset="0"/>
              </a:defRPr>
            </a:lvl1pPr>
          </a:lstStyle>
          <a:p>
            <a:pPr>
              <a:defRPr/>
            </a:pPr>
            <a:fld id="{85321FB9-15FF-4EAF-A190-AD9975BA7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0" r:id="rId1"/>
    <p:sldLayoutId id="2147483826" r:id="rId2"/>
    <p:sldLayoutId id="2147483825" r:id="rId3"/>
    <p:sldLayoutId id="2147483824" r:id="rId4"/>
    <p:sldLayoutId id="2147483823" r:id="rId5"/>
    <p:sldLayoutId id="2147483822" r:id="rId6"/>
    <p:sldLayoutId id="2147483821" r:id="rId7"/>
    <p:sldLayoutId id="2147483820" r:id="rId8"/>
    <p:sldLayoutId id="2147483819" r:id="rId9"/>
    <p:sldLayoutId id="2147483818" r:id="rId10"/>
    <p:sldLayoutId id="21474838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</p:grpSp>
      <p:sp>
        <p:nvSpPr>
          <p:cNvPr id="41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FFFFFF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Tahoma" charset="0"/>
              </a:defRPr>
            </a:lvl1pPr>
          </a:lstStyle>
          <a:p>
            <a:pPr>
              <a:defRPr/>
            </a:pPr>
            <a:fld id="{3D5614BC-75A1-4669-9291-290C87308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1" r:id="rId1"/>
    <p:sldLayoutId id="2147483836" r:id="rId2"/>
    <p:sldLayoutId id="2147483835" r:id="rId3"/>
    <p:sldLayoutId id="2147483834" r:id="rId4"/>
    <p:sldLayoutId id="2147483833" r:id="rId5"/>
    <p:sldLayoutId id="2147483832" r:id="rId6"/>
    <p:sldLayoutId id="2147483831" r:id="rId7"/>
    <p:sldLayoutId id="2147483830" r:id="rId8"/>
    <p:sldLayoutId id="2147483829" r:id="rId9"/>
    <p:sldLayoutId id="2147483828" r:id="rId10"/>
    <p:sldLayoutId id="21474838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09B64138-62AA-4FD6-BF34-400B43A3B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6" r:id="rId2"/>
    <p:sldLayoutId id="2147483845" r:id="rId3"/>
    <p:sldLayoutId id="2147483844" r:id="rId4"/>
    <p:sldLayoutId id="2147483843" r:id="rId5"/>
    <p:sldLayoutId id="2147483842" r:id="rId6"/>
    <p:sldLayoutId id="2147483841" r:id="rId7"/>
    <p:sldLayoutId id="2147483840" r:id="rId8"/>
    <p:sldLayoutId id="2147483839" r:id="rId9"/>
    <p:sldLayoutId id="2147483838" r:id="rId10"/>
    <p:sldLayoutId id="21474838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47800"/>
            <a:ext cx="9144000" cy="16002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Keeping Our Balance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in this Corrupting Culture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86200"/>
            <a:ext cx="65532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FCF600"/>
                </a:solidFill>
              </a:rPr>
              <a:t>Romans 10:1-4</a:t>
            </a:r>
            <a:endParaRPr lang="en-US" sz="4000" b="1" dirty="0">
              <a:solidFill>
                <a:srgbClr val="FCF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chemeClr val="tx1"/>
                </a:solidFill>
              </a:rPr>
              <a:t>Keeping Our Balance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83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C5FFB3"/>
                </a:solidFill>
              </a:rPr>
              <a:t>The goodness and severity of God – </a:t>
            </a:r>
            <a:r>
              <a:rPr lang="en-US" sz="4000" b="1" dirty="0">
                <a:solidFill>
                  <a:srgbClr val="FFFB47"/>
                </a:solidFill>
              </a:rPr>
              <a:t>Romans 11:22</a:t>
            </a:r>
          </a:p>
          <a:p>
            <a:pPr lvl="1" eaLnBrk="1" hangingPunct="1">
              <a:defRPr/>
            </a:pPr>
            <a:r>
              <a:rPr lang="en-US" sz="3600" b="1" dirty="0">
                <a:solidFill>
                  <a:srgbClr val="C5FFB3"/>
                </a:solidFill>
              </a:rPr>
              <a:t>See also</a:t>
            </a:r>
            <a:r>
              <a:rPr lang="en-US" sz="3600" b="1" dirty="0">
                <a:solidFill>
                  <a:srgbClr val="FFFB47"/>
                </a:solidFill>
              </a:rPr>
              <a:t> Romans </a:t>
            </a:r>
            <a:r>
              <a:rPr lang="en-US" sz="3600" b="1" dirty="0" smtClean="0">
                <a:solidFill>
                  <a:srgbClr val="FFFB47"/>
                </a:solidFill>
              </a:rPr>
              <a:t>2:5-10</a:t>
            </a:r>
            <a:endParaRPr lang="en-US" sz="3600" b="1" dirty="0">
              <a:solidFill>
                <a:srgbClr val="FFFB4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dirty="0" smtClean="0"/>
              <a:t>Keeping Our Balance</a:t>
            </a:r>
          </a:p>
        </p:txBody>
      </p:sp>
      <p:sp>
        <p:nvSpPr>
          <p:cNvPr id="21507" name="AutoShape 4"/>
          <p:cNvSpPr>
            <a:spLocks noChangeArrowheads="1"/>
          </p:cNvSpPr>
          <p:nvPr/>
        </p:nvSpPr>
        <p:spPr bwMode="auto">
          <a:xfrm>
            <a:off x="2895600" y="3962400"/>
            <a:ext cx="3276600" cy="2743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cxnSp>
        <p:nvCxnSpPr>
          <p:cNvPr id="21508" name="Straight Connector 7"/>
          <p:cNvCxnSpPr>
            <a:cxnSpLocks noChangeShapeType="1"/>
          </p:cNvCxnSpPr>
          <p:nvPr/>
        </p:nvCxnSpPr>
        <p:spPr bwMode="auto">
          <a:xfrm>
            <a:off x="763588" y="3929063"/>
            <a:ext cx="7542212" cy="33337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9" name="TextBox 9"/>
          <p:cNvSpPr txBox="1">
            <a:spLocks noChangeArrowheads="1"/>
          </p:cNvSpPr>
          <p:nvPr/>
        </p:nvSpPr>
        <p:spPr bwMode="auto">
          <a:xfrm>
            <a:off x="6324600" y="3505200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2800" b="1"/>
              <a:t>SEVERITY</a:t>
            </a:r>
          </a:p>
        </p:txBody>
      </p:sp>
      <p:sp>
        <p:nvSpPr>
          <p:cNvPr id="21510" name="Text Placeholder 10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646113"/>
          </a:xfrm>
        </p:spPr>
        <p:txBody>
          <a:bodyPr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Romans 11:22</a:t>
            </a:r>
          </a:p>
        </p:txBody>
      </p:sp>
      <p:sp>
        <p:nvSpPr>
          <p:cNvPr id="21511" name="TextBox 11"/>
          <p:cNvSpPr txBox="1">
            <a:spLocks noChangeArrowheads="1"/>
          </p:cNvSpPr>
          <p:nvPr/>
        </p:nvSpPr>
        <p:spPr bwMode="auto">
          <a:xfrm flipH="1">
            <a:off x="762000" y="3505200"/>
            <a:ext cx="251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/>
              <a:t>GOODNESS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chemeClr val="tx1"/>
                </a:solidFill>
              </a:rPr>
              <a:t>Keeping Our Balance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83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C5FFB3"/>
                </a:solidFill>
              </a:rPr>
              <a:t>The goodness and severity of God – </a:t>
            </a:r>
            <a:r>
              <a:rPr lang="en-US" sz="4000" b="1" dirty="0">
                <a:solidFill>
                  <a:srgbClr val="FFFB47"/>
                </a:solidFill>
              </a:rPr>
              <a:t>Romans 11:22</a:t>
            </a:r>
          </a:p>
          <a:p>
            <a:pPr lvl="1" eaLnBrk="1" hangingPunct="1">
              <a:defRPr/>
            </a:pPr>
            <a:r>
              <a:rPr lang="en-US" sz="3600" b="1" dirty="0">
                <a:solidFill>
                  <a:srgbClr val="C5FFB3"/>
                </a:solidFill>
              </a:rPr>
              <a:t>See also</a:t>
            </a:r>
            <a:r>
              <a:rPr lang="en-US" sz="3600" b="1" dirty="0">
                <a:solidFill>
                  <a:srgbClr val="FFFB47"/>
                </a:solidFill>
              </a:rPr>
              <a:t> Romans 2:5-10</a:t>
            </a:r>
          </a:p>
          <a:p>
            <a:pPr lvl="1" eaLnBrk="1" hangingPunct="1">
              <a:defRPr/>
            </a:pPr>
            <a:r>
              <a:rPr lang="en-US" sz="3600" b="1" dirty="0">
                <a:solidFill>
                  <a:srgbClr val="C5FFB3"/>
                </a:solidFill>
              </a:rPr>
              <a:t>We naturally prefer to hear of God’s goodness!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chemeClr val="tx1"/>
                </a:solidFill>
              </a:rPr>
              <a:t>Keeping Our Balance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83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C5FFB3"/>
                </a:solidFill>
              </a:rPr>
              <a:t>The goodness and severity of God – </a:t>
            </a:r>
            <a:r>
              <a:rPr lang="en-US" sz="4000" b="1" dirty="0">
                <a:solidFill>
                  <a:srgbClr val="FFFB47"/>
                </a:solidFill>
              </a:rPr>
              <a:t>Romans 11:22</a:t>
            </a:r>
          </a:p>
          <a:p>
            <a:pPr lvl="1" eaLnBrk="1" hangingPunct="1">
              <a:defRPr/>
            </a:pPr>
            <a:r>
              <a:rPr lang="en-US" sz="3600" b="1" dirty="0">
                <a:solidFill>
                  <a:srgbClr val="C5FFB3"/>
                </a:solidFill>
              </a:rPr>
              <a:t>We must balance that with </a:t>
            </a:r>
            <a:r>
              <a:rPr lang="en-US" sz="3600" b="1" dirty="0" smtClean="0">
                <a:solidFill>
                  <a:srgbClr val="C5FFB3"/>
                </a:solidFill>
              </a:rPr>
              <a:t>hearing about His </a:t>
            </a:r>
            <a:r>
              <a:rPr lang="en-US" sz="3600" b="1" dirty="0">
                <a:solidFill>
                  <a:srgbClr val="C5FFB3"/>
                </a:solidFill>
              </a:rPr>
              <a:t>severity lest we become like those in    </a:t>
            </a:r>
            <a:r>
              <a:rPr lang="en-US" sz="3600" b="1" dirty="0" smtClean="0">
                <a:solidFill>
                  <a:srgbClr val="C5FFB3"/>
                </a:solidFill>
              </a:rPr>
              <a:t>		</a:t>
            </a:r>
            <a:r>
              <a:rPr lang="en-US" sz="3600" b="1" dirty="0" smtClean="0">
                <a:solidFill>
                  <a:srgbClr val="FFFB47"/>
                </a:solidFill>
              </a:rPr>
              <a:t>2 </a:t>
            </a:r>
            <a:r>
              <a:rPr lang="en-US" sz="3600" b="1" dirty="0">
                <a:solidFill>
                  <a:srgbClr val="FFFB47"/>
                </a:solidFill>
              </a:rPr>
              <a:t>Tim. 4:1-4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dirty="0" smtClean="0"/>
              <a:t>Keeping Our Balance</a:t>
            </a:r>
          </a:p>
        </p:txBody>
      </p:sp>
      <p:sp>
        <p:nvSpPr>
          <p:cNvPr id="24579" name="AutoShape 4"/>
          <p:cNvSpPr>
            <a:spLocks noChangeArrowheads="1"/>
          </p:cNvSpPr>
          <p:nvPr/>
        </p:nvSpPr>
        <p:spPr bwMode="auto">
          <a:xfrm>
            <a:off x="2895600" y="3962400"/>
            <a:ext cx="3276600" cy="2743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cxnSp>
        <p:nvCxnSpPr>
          <p:cNvPr id="24580" name="Straight Connector 7"/>
          <p:cNvCxnSpPr>
            <a:cxnSpLocks noChangeShapeType="1"/>
          </p:cNvCxnSpPr>
          <p:nvPr/>
        </p:nvCxnSpPr>
        <p:spPr bwMode="auto">
          <a:xfrm flipV="1">
            <a:off x="965200" y="3165475"/>
            <a:ext cx="7315200" cy="152400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581" name="TextBox 9"/>
          <p:cNvSpPr txBox="1">
            <a:spLocks noChangeArrowheads="1"/>
          </p:cNvSpPr>
          <p:nvPr/>
        </p:nvSpPr>
        <p:spPr bwMode="auto">
          <a:xfrm rot="-744224">
            <a:off x="6056313" y="2984500"/>
            <a:ext cx="22272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2800" b="1"/>
              <a:t>SEVERITY</a:t>
            </a:r>
          </a:p>
        </p:txBody>
      </p:sp>
      <p:sp>
        <p:nvSpPr>
          <p:cNvPr id="24582" name="Text Placeholder 10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646113"/>
          </a:xfrm>
        </p:spPr>
        <p:txBody>
          <a:bodyPr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Romans 11:22: 2 Timothy 4:1-4</a:t>
            </a:r>
          </a:p>
        </p:txBody>
      </p:sp>
      <p:sp>
        <p:nvSpPr>
          <p:cNvPr id="24583" name="TextBox 11"/>
          <p:cNvSpPr txBox="1">
            <a:spLocks noChangeArrowheads="1"/>
          </p:cNvSpPr>
          <p:nvPr/>
        </p:nvSpPr>
        <p:spPr bwMode="auto">
          <a:xfrm rot="20870215" flipH="1">
            <a:off x="901700" y="4014788"/>
            <a:ext cx="23510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/>
              <a:t>GOODNESS</a:t>
            </a:r>
            <a:endParaRPr lang="en-US" sz="28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dirty="0" smtClean="0"/>
              <a:t>Keeping Our Balance</a:t>
            </a:r>
          </a:p>
        </p:txBody>
      </p:sp>
      <p:sp>
        <p:nvSpPr>
          <p:cNvPr id="25603" name="AutoShape 4"/>
          <p:cNvSpPr>
            <a:spLocks noChangeArrowheads="1"/>
          </p:cNvSpPr>
          <p:nvPr/>
        </p:nvSpPr>
        <p:spPr bwMode="auto">
          <a:xfrm>
            <a:off x="2895600" y="3962400"/>
            <a:ext cx="3276600" cy="2743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cxnSp>
        <p:nvCxnSpPr>
          <p:cNvPr id="25604" name="Straight Connector 7"/>
          <p:cNvCxnSpPr>
            <a:cxnSpLocks noChangeShapeType="1"/>
          </p:cNvCxnSpPr>
          <p:nvPr/>
        </p:nvCxnSpPr>
        <p:spPr bwMode="auto">
          <a:xfrm>
            <a:off x="838200" y="3238500"/>
            <a:ext cx="7543800" cy="144780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5605" name="TextBox 9"/>
          <p:cNvSpPr txBox="1">
            <a:spLocks noChangeArrowheads="1"/>
          </p:cNvSpPr>
          <p:nvPr/>
        </p:nvSpPr>
        <p:spPr bwMode="auto">
          <a:xfrm rot="669939">
            <a:off x="6381750" y="4060825"/>
            <a:ext cx="21050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2800" b="1"/>
              <a:t>SEVERITY</a:t>
            </a:r>
          </a:p>
        </p:txBody>
      </p:sp>
      <p:sp>
        <p:nvSpPr>
          <p:cNvPr id="25606" name="Text Placeholder 10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646113"/>
          </a:xfrm>
        </p:spPr>
        <p:txBody>
          <a:bodyPr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Romans 11:22</a:t>
            </a:r>
          </a:p>
        </p:txBody>
      </p:sp>
      <p:sp>
        <p:nvSpPr>
          <p:cNvPr id="25607" name="TextBox 11"/>
          <p:cNvSpPr txBox="1">
            <a:spLocks noChangeArrowheads="1"/>
          </p:cNvSpPr>
          <p:nvPr/>
        </p:nvSpPr>
        <p:spPr bwMode="auto">
          <a:xfrm rot="663058" flipH="1">
            <a:off x="890588" y="3022600"/>
            <a:ext cx="2239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/>
              <a:t>GOODNESS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chemeClr val="tx1"/>
                </a:solidFill>
              </a:rPr>
              <a:t>Keeping Our Balance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000" b="1" dirty="0">
                <a:solidFill>
                  <a:srgbClr val="C5FFB3"/>
                </a:solidFill>
              </a:rPr>
              <a:t>The goodness and severity of God – </a:t>
            </a:r>
            <a:r>
              <a:rPr lang="en-US" sz="4000" b="1" dirty="0">
                <a:solidFill>
                  <a:srgbClr val="FFFB47"/>
                </a:solidFill>
              </a:rPr>
              <a:t>Romans </a:t>
            </a:r>
            <a:r>
              <a:rPr lang="en-US" sz="4000" b="1" dirty="0" smtClean="0">
                <a:solidFill>
                  <a:srgbClr val="FFFB47"/>
                </a:solidFill>
              </a:rPr>
              <a:t>11:22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4000" b="1" dirty="0" smtClean="0">
                <a:solidFill>
                  <a:srgbClr val="C5FFB3"/>
                </a:solidFill>
              </a:rPr>
              <a:t>Note the balance in Paul’s epistles to Timothy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600" b="1" dirty="0" smtClean="0">
                <a:solidFill>
                  <a:srgbClr val="FFFB47"/>
                </a:solidFill>
              </a:rPr>
              <a:t>1 </a:t>
            </a:r>
            <a:r>
              <a:rPr lang="en-US" sz="3600" b="1" dirty="0">
                <a:solidFill>
                  <a:srgbClr val="FFFB47"/>
                </a:solidFill>
              </a:rPr>
              <a:t>Tim. </a:t>
            </a:r>
            <a:r>
              <a:rPr lang="en-US" sz="3600" b="1" dirty="0" smtClean="0">
                <a:solidFill>
                  <a:srgbClr val="FFFB47"/>
                </a:solidFill>
              </a:rPr>
              <a:t>1:12-20</a:t>
            </a:r>
            <a:endParaRPr lang="en-US" sz="3600" b="1" dirty="0">
              <a:solidFill>
                <a:srgbClr val="FFFB47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600" b="1" dirty="0" smtClean="0">
                <a:solidFill>
                  <a:srgbClr val="FFFB47"/>
                </a:solidFill>
              </a:rPr>
              <a:t>2 </a:t>
            </a:r>
            <a:r>
              <a:rPr lang="en-US" sz="3600" b="1" dirty="0">
                <a:solidFill>
                  <a:srgbClr val="FFFB47"/>
                </a:solidFill>
              </a:rPr>
              <a:t>Tim. </a:t>
            </a:r>
            <a:r>
              <a:rPr lang="en-US" sz="3600" b="1" dirty="0" smtClean="0">
                <a:solidFill>
                  <a:srgbClr val="FFFB47"/>
                </a:solidFill>
              </a:rPr>
              <a:t>2:6-19</a:t>
            </a:r>
            <a:endParaRPr lang="en-US" sz="3600" b="1" dirty="0">
              <a:solidFill>
                <a:srgbClr val="FFFB4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dirty="0" smtClean="0"/>
              <a:t>Keeping Our Balance</a:t>
            </a:r>
          </a:p>
        </p:txBody>
      </p:sp>
      <p:sp>
        <p:nvSpPr>
          <p:cNvPr id="27651" name="AutoShape 4"/>
          <p:cNvSpPr>
            <a:spLocks noChangeArrowheads="1"/>
          </p:cNvSpPr>
          <p:nvPr/>
        </p:nvSpPr>
        <p:spPr bwMode="auto">
          <a:xfrm>
            <a:off x="2895600" y="3962400"/>
            <a:ext cx="3276600" cy="2743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27652" name="Straight Connector 7"/>
          <p:cNvCxnSpPr>
            <a:cxnSpLocks noChangeShapeType="1"/>
          </p:cNvCxnSpPr>
          <p:nvPr/>
        </p:nvCxnSpPr>
        <p:spPr bwMode="auto">
          <a:xfrm>
            <a:off x="763588" y="3929063"/>
            <a:ext cx="7542212" cy="33337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7653" name="TextBox 9"/>
          <p:cNvSpPr txBox="1">
            <a:spLocks noChangeArrowheads="1"/>
          </p:cNvSpPr>
          <p:nvPr/>
        </p:nvSpPr>
        <p:spPr bwMode="auto">
          <a:xfrm>
            <a:off x="4876800" y="2514600"/>
            <a:ext cx="3429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2800" b="1">
                <a:solidFill>
                  <a:srgbClr val="000000"/>
                </a:solidFill>
              </a:rPr>
              <a:t>Truth</a:t>
            </a:r>
          </a:p>
          <a:p>
            <a:pPr algn="r" eaLnBrk="0" hangingPunct="0"/>
            <a:r>
              <a:rPr lang="en-US" sz="2800" b="1">
                <a:solidFill>
                  <a:srgbClr val="000000"/>
                </a:solidFill>
              </a:rPr>
              <a:t>Congregation</a:t>
            </a:r>
          </a:p>
          <a:p>
            <a:pPr algn="r" eaLnBrk="0" hangingPunct="0"/>
            <a:r>
              <a:rPr lang="en-US" sz="2800" b="1">
                <a:solidFill>
                  <a:srgbClr val="000000"/>
                </a:solidFill>
              </a:rPr>
              <a:t>Discipline - Soft</a:t>
            </a:r>
          </a:p>
        </p:txBody>
      </p:sp>
      <p:sp>
        <p:nvSpPr>
          <p:cNvPr id="27654" name="Text Placeholder 10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646113"/>
          </a:xfrm>
        </p:spPr>
        <p:txBody>
          <a:bodyPr>
            <a:spAutoFit/>
          </a:bodyPr>
          <a:lstStyle/>
          <a:p>
            <a:pPr marL="0" indent="0" algn="ctr" eaLnBrk="1" hangingPunct="1">
              <a:buFontTx/>
              <a:buNone/>
            </a:pPr>
            <a:endParaRPr lang="en-US" sz="3600" b="1" smtClean="0">
              <a:solidFill>
                <a:srgbClr val="FF0000"/>
              </a:solidFill>
            </a:endParaRPr>
          </a:p>
        </p:txBody>
      </p:sp>
      <p:sp>
        <p:nvSpPr>
          <p:cNvPr id="27655" name="TextBox 11"/>
          <p:cNvSpPr txBox="1">
            <a:spLocks noChangeArrowheads="1"/>
          </p:cNvSpPr>
          <p:nvPr/>
        </p:nvSpPr>
        <p:spPr bwMode="auto">
          <a:xfrm flipH="1">
            <a:off x="685800" y="2514600"/>
            <a:ext cx="3657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</a:rPr>
              <a:t>Sincerity</a:t>
            </a:r>
          </a:p>
          <a:p>
            <a:pPr eaLnBrk="0" hangingPunct="0"/>
            <a:r>
              <a:rPr lang="en-US" sz="2800" b="1">
                <a:solidFill>
                  <a:srgbClr val="000000"/>
                </a:solidFill>
              </a:rPr>
              <a:t>Individual</a:t>
            </a:r>
          </a:p>
          <a:p>
            <a:pPr eaLnBrk="0" hangingPunct="0"/>
            <a:r>
              <a:rPr lang="en-US" sz="2800" b="1">
                <a:solidFill>
                  <a:srgbClr val="000000"/>
                </a:solidFill>
              </a:rPr>
              <a:t>Discipline - Firm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chemeClr val="tx1"/>
                </a:solidFill>
              </a:rPr>
              <a:t>Keeping Our Balance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83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C5FFB3"/>
                </a:solidFill>
              </a:rPr>
              <a:t>God provides a defense to every scheme of Satan</a:t>
            </a:r>
            <a:r>
              <a:rPr lang="en-US" sz="4000" b="1" dirty="0"/>
              <a:t>			</a:t>
            </a:r>
            <a:r>
              <a:rPr lang="en-US" sz="4000" b="1" dirty="0" smtClean="0">
                <a:solidFill>
                  <a:srgbClr val="FFFF00"/>
                </a:solidFill>
              </a:rPr>
              <a:t>Eph</a:t>
            </a:r>
            <a:r>
              <a:rPr lang="en-US" sz="4000" b="1" dirty="0">
                <a:solidFill>
                  <a:srgbClr val="FFFF00"/>
                </a:solidFill>
              </a:rPr>
              <a:t>. </a:t>
            </a:r>
            <a:r>
              <a:rPr lang="en-US" sz="4000" b="1" dirty="0" smtClean="0">
                <a:solidFill>
                  <a:srgbClr val="FFFF00"/>
                </a:solidFill>
              </a:rPr>
              <a:t>6:11-17</a:t>
            </a:r>
            <a:endParaRPr lang="en-US" sz="40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sz="4000" b="1" dirty="0" smtClean="0">
                <a:solidFill>
                  <a:srgbClr val="C5FFB3"/>
                </a:solidFill>
              </a:rPr>
              <a:t>We need not be overcome by any of his temptations!  		</a:t>
            </a:r>
            <a:r>
              <a:rPr lang="en-US" sz="4000" b="1" dirty="0" smtClean="0">
                <a:solidFill>
                  <a:srgbClr val="FFFF00"/>
                </a:solidFill>
              </a:rPr>
              <a:t>1 Corinthians 10:13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chemeClr val="tx1"/>
                </a:solidFill>
              </a:rPr>
              <a:t>Keeping Our Balance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83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C5FFB3"/>
                </a:solidFill>
              </a:rPr>
              <a:t>One of Satan’s favorite devices (schemes) –</a:t>
            </a:r>
            <a:r>
              <a:rPr lang="en-US" sz="4000" b="1" dirty="0"/>
              <a:t> 			</a:t>
            </a:r>
            <a:r>
              <a:rPr lang="en-US" sz="4000" b="1" dirty="0" smtClean="0">
                <a:solidFill>
                  <a:srgbClr val="FFFB47"/>
                </a:solidFill>
              </a:rPr>
              <a:t>Eph</a:t>
            </a:r>
            <a:r>
              <a:rPr lang="en-US" sz="4000" b="1" dirty="0">
                <a:solidFill>
                  <a:srgbClr val="FFFB47"/>
                </a:solidFill>
              </a:rPr>
              <a:t>. </a:t>
            </a:r>
            <a:r>
              <a:rPr lang="en-US" sz="4000" b="1" dirty="0" smtClean="0">
                <a:solidFill>
                  <a:srgbClr val="FFFB47"/>
                </a:solidFill>
              </a:rPr>
              <a:t>6:10-11</a:t>
            </a:r>
            <a:endParaRPr lang="en-US" sz="4000" b="1" dirty="0">
              <a:solidFill>
                <a:srgbClr val="FFFB47"/>
              </a:solidFill>
            </a:endParaRPr>
          </a:p>
          <a:p>
            <a:pPr eaLnBrk="1" hangingPunct="1">
              <a:defRPr/>
            </a:pPr>
            <a:r>
              <a:rPr lang="en-US" sz="4000" b="1" dirty="0">
                <a:solidFill>
                  <a:srgbClr val="C5FFB3"/>
                </a:solidFill>
              </a:rPr>
              <a:t>Using good things and twisting them or overusing them to the point of sin.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chemeClr val="tx1"/>
                </a:solidFill>
              </a:rPr>
              <a:t>Keeping Our Balance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b="1" dirty="0">
                <a:solidFill>
                  <a:srgbClr val="C5FFB3"/>
                </a:solidFill>
              </a:rPr>
              <a:t>Weightier versus Lighter Matters – </a:t>
            </a:r>
            <a:r>
              <a:rPr lang="en-US" sz="4000" b="1" dirty="0">
                <a:solidFill>
                  <a:srgbClr val="FFFB47"/>
                </a:solidFill>
              </a:rPr>
              <a:t>Matt. 23:23-24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b="1" dirty="0">
                <a:solidFill>
                  <a:srgbClr val="C5FFB3"/>
                </a:solidFill>
              </a:rPr>
              <a:t>Pharisee and scribes were out of balance toward the lighter matters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b="1" dirty="0">
                <a:solidFill>
                  <a:srgbClr val="C5FFB3"/>
                </a:solidFill>
              </a:rPr>
              <a:t>We can be too</a:t>
            </a:r>
            <a:r>
              <a:rPr lang="en-US" sz="3600" b="1" dirty="0" smtClean="0">
                <a:solidFill>
                  <a:srgbClr val="C5FFB3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dirty="0" smtClean="0"/>
              <a:t>Keeping Our Balance</a:t>
            </a:r>
          </a:p>
        </p:txBody>
      </p:sp>
      <p:sp>
        <p:nvSpPr>
          <p:cNvPr id="14339" name="AutoShape 4"/>
          <p:cNvSpPr>
            <a:spLocks noChangeArrowheads="1"/>
          </p:cNvSpPr>
          <p:nvPr/>
        </p:nvSpPr>
        <p:spPr bwMode="auto">
          <a:xfrm>
            <a:off x="2895600" y="3962400"/>
            <a:ext cx="3276600" cy="2743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cxnSp>
        <p:nvCxnSpPr>
          <p:cNvPr id="14340" name="Straight Connector 7"/>
          <p:cNvCxnSpPr>
            <a:cxnSpLocks noChangeShapeType="1"/>
          </p:cNvCxnSpPr>
          <p:nvPr/>
        </p:nvCxnSpPr>
        <p:spPr bwMode="auto">
          <a:xfrm>
            <a:off x="838200" y="3962400"/>
            <a:ext cx="7467600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6248400" y="3048000"/>
            <a:ext cx="2057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2800" b="1"/>
              <a:t>Lighter Matters</a:t>
            </a:r>
          </a:p>
        </p:txBody>
      </p:sp>
      <p:sp>
        <p:nvSpPr>
          <p:cNvPr id="14342" name="Text Placeholder 10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646113"/>
          </a:xfrm>
        </p:spPr>
        <p:txBody>
          <a:bodyPr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Matthew 23:23-24</a:t>
            </a:r>
          </a:p>
        </p:txBody>
      </p:sp>
      <p:sp>
        <p:nvSpPr>
          <p:cNvPr id="14343" name="TextBox 11"/>
          <p:cNvSpPr txBox="1">
            <a:spLocks noChangeArrowheads="1"/>
          </p:cNvSpPr>
          <p:nvPr/>
        </p:nvSpPr>
        <p:spPr bwMode="auto">
          <a:xfrm flipH="1">
            <a:off x="838200" y="3048000"/>
            <a:ext cx="2133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/>
              <a:t>Weightier Matters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dirty="0" smtClean="0"/>
              <a:t>Keeping Our Balance</a:t>
            </a:r>
          </a:p>
        </p:txBody>
      </p:sp>
      <p:sp>
        <p:nvSpPr>
          <p:cNvPr id="15363" name="AutoShape 4"/>
          <p:cNvSpPr>
            <a:spLocks noChangeArrowheads="1"/>
          </p:cNvSpPr>
          <p:nvPr/>
        </p:nvSpPr>
        <p:spPr bwMode="auto">
          <a:xfrm>
            <a:off x="2895600" y="3962400"/>
            <a:ext cx="3276600" cy="2743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cxnSp>
        <p:nvCxnSpPr>
          <p:cNvPr id="15364" name="Straight Connector 7"/>
          <p:cNvCxnSpPr>
            <a:cxnSpLocks noChangeShapeType="1"/>
          </p:cNvCxnSpPr>
          <p:nvPr/>
        </p:nvCxnSpPr>
        <p:spPr bwMode="auto">
          <a:xfrm>
            <a:off x="922338" y="3238500"/>
            <a:ext cx="7543800" cy="144780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5365" name="Text Placeholder 10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646113"/>
          </a:xfrm>
        </p:spPr>
        <p:txBody>
          <a:bodyPr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Matthew 23:23-24</a:t>
            </a:r>
          </a:p>
        </p:txBody>
      </p:sp>
      <p:sp>
        <p:nvSpPr>
          <p:cNvPr id="15366" name="Rectangle 1"/>
          <p:cNvSpPr>
            <a:spLocks noChangeArrowheads="1"/>
          </p:cNvSpPr>
          <p:nvPr/>
        </p:nvSpPr>
        <p:spPr bwMode="auto">
          <a:xfrm rot="643931">
            <a:off x="917575" y="2551113"/>
            <a:ext cx="228441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Weightier Matters</a:t>
            </a:r>
          </a:p>
        </p:txBody>
      </p:sp>
      <p:sp>
        <p:nvSpPr>
          <p:cNvPr id="15367" name="Rectangle 2"/>
          <p:cNvSpPr>
            <a:spLocks noChangeArrowheads="1"/>
          </p:cNvSpPr>
          <p:nvPr/>
        </p:nvSpPr>
        <p:spPr bwMode="auto">
          <a:xfrm rot="628402">
            <a:off x="6510338" y="3609975"/>
            <a:ext cx="211455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b="1"/>
              <a:t>Lighter Matters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chemeClr val="tx1"/>
                </a:solidFill>
              </a:rPr>
              <a:t>Keeping Our Balance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b="1" dirty="0">
                <a:solidFill>
                  <a:srgbClr val="C5FFB3"/>
                </a:solidFill>
              </a:rPr>
              <a:t>Weightier versus Lighter Matters – </a:t>
            </a:r>
            <a:r>
              <a:rPr lang="en-US" sz="4000" b="1" dirty="0">
                <a:solidFill>
                  <a:srgbClr val="FFFB47"/>
                </a:solidFill>
              </a:rPr>
              <a:t>Matt. 23:23-24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b="1" dirty="0">
                <a:solidFill>
                  <a:srgbClr val="C5FFB3"/>
                </a:solidFill>
              </a:rPr>
              <a:t>Pharisee and scribes were out of balance toward the lighter matters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b="1" dirty="0">
                <a:solidFill>
                  <a:srgbClr val="C5FFB3"/>
                </a:solidFill>
              </a:rPr>
              <a:t>We can be too</a:t>
            </a:r>
            <a:r>
              <a:rPr lang="en-US" sz="3600" b="1" dirty="0" smtClean="0">
                <a:solidFill>
                  <a:srgbClr val="C5FFB3"/>
                </a:solidFill>
              </a:rPr>
              <a:t>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b="1" dirty="0" smtClean="0">
                <a:solidFill>
                  <a:srgbClr val="C5FFB3"/>
                </a:solidFill>
              </a:rPr>
              <a:t>Danger for religious conservatives</a:t>
            </a:r>
            <a:endParaRPr lang="en-US" sz="3600" b="1" dirty="0">
              <a:solidFill>
                <a:srgbClr val="C5FFB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chemeClr val="tx1"/>
                </a:solidFill>
              </a:rPr>
              <a:t>Keeping Our Balance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b="1" dirty="0">
                <a:solidFill>
                  <a:srgbClr val="C5FFB3"/>
                </a:solidFill>
              </a:rPr>
              <a:t>Weightier versus Lighter Matters – </a:t>
            </a:r>
            <a:r>
              <a:rPr lang="en-US" sz="4000" b="1" dirty="0">
                <a:solidFill>
                  <a:srgbClr val="FFFB47"/>
                </a:solidFill>
              </a:rPr>
              <a:t>Matt. 23:23-24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b="1" dirty="0" smtClean="0">
                <a:solidFill>
                  <a:srgbClr val="C5FFB3"/>
                </a:solidFill>
              </a:rPr>
              <a:t>Others were out of balance another way – </a:t>
            </a:r>
            <a:r>
              <a:rPr lang="en-US" sz="3600" b="1" dirty="0" smtClean="0">
                <a:solidFill>
                  <a:srgbClr val="FFFF00"/>
                </a:solidFill>
              </a:rPr>
              <a:t>Rom. 10:1-4</a:t>
            </a:r>
            <a:endParaRPr lang="en-US" sz="3600" b="1" dirty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b="1" dirty="0">
                <a:solidFill>
                  <a:srgbClr val="C5FFB3"/>
                </a:solidFill>
              </a:rPr>
              <a:t>Can also over-emphasize the weightier </a:t>
            </a:r>
            <a:r>
              <a:rPr lang="en-US" sz="3600" b="1" dirty="0" smtClean="0">
                <a:solidFill>
                  <a:srgbClr val="C5FFB3"/>
                </a:solidFill>
              </a:rPr>
              <a:t>matters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dirty="0" smtClean="0"/>
              <a:t>Keeping Our Balance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2895600" y="3962400"/>
            <a:ext cx="3276600" cy="2743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cxnSp>
        <p:nvCxnSpPr>
          <p:cNvPr id="18436" name="Straight Connector 7"/>
          <p:cNvCxnSpPr>
            <a:cxnSpLocks noChangeShapeType="1"/>
          </p:cNvCxnSpPr>
          <p:nvPr/>
        </p:nvCxnSpPr>
        <p:spPr bwMode="auto">
          <a:xfrm flipV="1">
            <a:off x="990600" y="3152775"/>
            <a:ext cx="7315200" cy="152400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8437" name="TextBox 9"/>
          <p:cNvSpPr txBox="1">
            <a:spLocks noChangeArrowheads="1"/>
          </p:cNvSpPr>
          <p:nvPr/>
        </p:nvSpPr>
        <p:spPr bwMode="auto">
          <a:xfrm rot="-744224">
            <a:off x="6561138" y="2474913"/>
            <a:ext cx="16970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2800" b="1"/>
              <a:t>Lighter Matters</a:t>
            </a:r>
          </a:p>
        </p:txBody>
      </p:sp>
      <p:sp>
        <p:nvSpPr>
          <p:cNvPr id="18438" name="Text Placeholder 10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646113"/>
          </a:xfrm>
        </p:spPr>
        <p:txBody>
          <a:bodyPr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Matthew 23:23-24; Romans 10:1-4</a:t>
            </a:r>
          </a:p>
        </p:txBody>
      </p:sp>
      <p:sp>
        <p:nvSpPr>
          <p:cNvPr id="18439" name="TextBox 11"/>
          <p:cNvSpPr txBox="1">
            <a:spLocks noChangeArrowheads="1"/>
          </p:cNvSpPr>
          <p:nvPr/>
        </p:nvSpPr>
        <p:spPr bwMode="auto">
          <a:xfrm rot="20870215" flipH="1">
            <a:off x="846138" y="3584575"/>
            <a:ext cx="24066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/>
              <a:t>Weightier Matters</a:t>
            </a:r>
            <a:endParaRPr lang="en-US" sz="28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chemeClr val="tx1"/>
                </a:solidFill>
              </a:rPr>
              <a:t>Keeping Our Balance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b="1" dirty="0">
                <a:solidFill>
                  <a:srgbClr val="C5FFB3"/>
                </a:solidFill>
              </a:rPr>
              <a:t>Weightier versus Lighter Matters – </a:t>
            </a:r>
            <a:r>
              <a:rPr lang="en-US" sz="4000" b="1" dirty="0">
                <a:solidFill>
                  <a:srgbClr val="FFFB47"/>
                </a:solidFill>
              </a:rPr>
              <a:t>Matt. 23:23-24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b="1" dirty="0" smtClean="0">
                <a:solidFill>
                  <a:srgbClr val="C5FFB3"/>
                </a:solidFill>
              </a:rPr>
              <a:t>Others were out of balance another way – </a:t>
            </a:r>
            <a:r>
              <a:rPr lang="en-US" sz="3600" b="1" dirty="0" smtClean="0">
                <a:solidFill>
                  <a:srgbClr val="FFFF00"/>
                </a:solidFill>
              </a:rPr>
              <a:t>Rom. 10:1-4</a:t>
            </a:r>
            <a:endParaRPr lang="en-US" sz="3600" b="1" dirty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b="1" dirty="0">
                <a:solidFill>
                  <a:srgbClr val="C5FFB3"/>
                </a:solidFill>
              </a:rPr>
              <a:t>Can also over-emphasize the weightier </a:t>
            </a:r>
            <a:r>
              <a:rPr lang="en-US" sz="3600" b="1" dirty="0" smtClean="0">
                <a:solidFill>
                  <a:srgbClr val="C5FFB3"/>
                </a:solidFill>
              </a:rPr>
              <a:t>matters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b="1" dirty="0" smtClean="0">
                <a:solidFill>
                  <a:srgbClr val="C5FFB3"/>
                </a:solidFill>
              </a:rPr>
              <a:t>Danger for religious liberals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3600" b="1" dirty="0">
              <a:solidFill>
                <a:srgbClr val="C5FFB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198</TotalTime>
  <Words>311</Words>
  <Application>Microsoft Office PowerPoint</Application>
  <PresentationFormat>On-screen Show (4:3)</PresentationFormat>
  <Paragraphs>72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Tahoma</vt:lpstr>
      <vt:lpstr>Arial</vt:lpstr>
      <vt:lpstr>Wingdings</vt:lpstr>
      <vt:lpstr>Calibri</vt:lpstr>
      <vt:lpstr>Balance</vt:lpstr>
      <vt:lpstr>Default Design</vt:lpstr>
      <vt:lpstr>1_Balance</vt:lpstr>
      <vt:lpstr>2_Balance</vt:lpstr>
      <vt:lpstr>3_Balance</vt:lpstr>
      <vt:lpstr>1_Default Design</vt:lpstr>
      <vt:lpstr>Keeping Our Balance in this Corrupting Culture</vt:lpstr>
      <vt:lpstr>Keeping Our Balance</vt:lpstr>
      <vt:lpstr>Keeping Our Balance</vt:lpstr>
      <vt:lpstr>Keeping Our Balance</vt:lpstr>
      <vt:lpstr>Keeping Our Balance</vt:lpstr>
      <vt:lpstr>Keeping Our Balance</vt:lpstr>
      <vt:lpstr>Keeping Our Balance</vt:lpstr>
      <vt:lpstr>Keeping Our Balance</vt:lpstr>
      <vt:lpstr>Keeping Our Balance</vt:lpstr>
      <vt:lpstr>Keeping Our Balance</vt:lpstr>
      <vt:lpstr>Keeping Our Balance</vt:lpstr>
      <vt:lpstr>Keeping Our Balance</vt:lpstr>
      <vt:lpstr>Keeping Our Balance</vt:lpstr>
      <vt:lpstr>Keeping Our Balance</vt:lpstr>
      <vt:lpstr>Keeping Our Balance</vt:lpstr>
      <vt:lpstr>Keeping Our Balance</vt:lpstr>
      <vt:lpstr>Keeping Our Balance</vt:lpstr>
      <vt:lpstr>Keeping Our Balance</vt:lpstr>
    </vt:vector>
  </TitlesOfParts>
  <Company>FLORIDA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Our Balance</dc:title>
  <dc:creator>BUDDY PAYNE</dc:creator>
  <cp:lastModifiedBy>BoothRight</cp:lastModifiedBy>
  <cp:revision>19</cp:revision>
  <dcterms:created xsi:type="dcterms:W3CDTF">2010-03-21T00:58:56Z</dcterms:created>
  <dcterms:modified xsi:type="dcterms:W3CDTF">2012-11-15T02:22:46Z</dcterms:modified>
</cp:coreProperties>
</file>