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C5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169043516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339814487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191058499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3492350168"/>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268979456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88980901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273482425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88855325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52424175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13188837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2F449-66F3-4211-A6EE-8595F36F2AB7}"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170419896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2F449-66F3-4211-A6EE-8595F36F2AB7}" type="datetimeFigureOut">
              <a:rPr lang="en-US" smtClean="0"/>
              <a:pPr/>
              <a:t>10/14/2012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665EB-586B-41AB-BC95-593580F195EC}" type="slidenum">
              <a:rPr lang="en-US" smtClean="0"/>
              <a:pPr/>
              <a:t>‹#›</a:t>
            </a:fld>
            <a:endParaRPr lang="en-US"/>
          </a:p>
        </p:txBody>
      </p:sp>
    </p:spTree>
    <p:extLst>
      <p:ext uri="{BB962C8B-B14F-4D97-AF65-F5344CB8AC3E}">
        <p14:creationId xmlns:p14="http://schemas.microsoft.com/office/powerpoint/2010/main" xmlns="" val="2264842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rgbClr val="EFEC53"/>
          </a:solidFill>
          <a:latin typeface="Cambr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US" dirty="0" smtClean="0"/>
              <a:t>1 Timothy 6:17–19</a:t>
            </a:r>
            <a:endParaRPr lang="en-US" dirty="0"/>
          </a:p>
        </p:txBody>
      </p:sp>
      <p:sp>
        <p:nvSpPr>
          <p:cNvPr id="5" name="TextBox 4"/>
          <p:cNvSpPr txBox="1"/>
          <p:nvPr/>
        </p:nvSpPr>
        <p:spPr>
          <a:xfrm>
            <a:off x="533400" y="1219200"/>
            <a:ext cx="8001000" cy="4832092"/>
          </a:xfrm>
          <a:prstGeom prst="rect">
            <a:avLst/>
          </a:prstGeom>
          <a:noFill/>
        </p:spPr>
        <p:txBody>
          <a:bodyPr wrap="square" rtlCol="0">
            <a:spAutoFit/>
          </a:bodyPr>
          <a:lstStyle/>
          <a:p>
            <a:r>
              <a:rPr lang="en-US" sz="2800" b="1" dirty="0">
                <a:solidFill>
                  <a:schemeClr val="bg1"/>
                </a:solidFill>
                <a:latin typeface="Cambria" pitchFamily="18" charset="0"/>
              </a:rPr>
              <a:t>As for the rich in this present age, charge them not to be haughty, nor to set their hopes on the uncertainty of riches, but on God, who richly provides us with everything to enjoy. They are to do good, to be rich in good works, to be generous and ready to share, </a:t>
            </a:r>
            <a:r>
              <a:rPr lang="en-US" sz="2800" b="1" dirty="0" smtClean="0">
                <a:solidFill>
                  <a:schemeClr val="bg1"/>
                </a:solidFill>
                <a:latin typeface="Cambria" pitchFamily="18" charset="0"/>
              </a:rPr>
              <a:t/>
            </a:r>
            <a:br>
              <a:rPr lang="en-US" sz="2800" b="1" dirty="0" smtClean="0">
                <a:solidFill>
                  <a:schemeClr val="bg1"/>
                </a:solidFill>
                <a:latin typeface="Cambria" pitchFamily="18" charset="0"/>
              </a:rPr>
            </a:br>
            <a:r>
              <a:rPr lang="en-US" sz="2800" b="1" dirty="0" smtClean="0">
                <a:solidFill>
                  <a:schemeClr val="bg1"/>
                </a:solidFill>
                <a:latin typeface="Cambria" pitchFamily="18" charset="0"/>
              </a:rPr>
              <a:t>thus </a:t>
            </a:r>
            <a:r>
              <a:rPr lang="en-US" sz="2800" b="1" dirty="0">
                <a:solidFill>
                  <a:schemeClr val="bg1"/>
                </a:solidFill>
                <a:latin typeface="Cambria" pitchFamily="18" charset="0"/>
              </a:rPr>
              <a:t>storing up treasure for </a:t>
            </a:r>
            <a:r>
              <a:rPr lang="en-US" sz="2800" b="1" dirty="0" smtClean="0">
                <a:solidFill>
                  <a:schemeClr val="bg1"/>
                </a:solidFill>
                <a:latin typeface="Cambria" pitchFamily="18" charset="0"/>
              </a:rPr>
              <a:t/>
            </a:r>
            <a:br>
              <a:rPr lang="en-US" sz="2800" b="1" dirty="0" smtClean="0">
                <a:solidFill>
                  <a:schemeClr val="bg1"/>
                </a:solidFill>
                <a:latin typeface="Cambria" pitchFamily="18" charset="0"/>
              </a:rPr>
            </a:br>
            <a:r>
              <a:rPr lang="en-US" sz="2800" b="1" dirty="0" smtClean="0">
                <a:solidFill>
                  <a:schemeClr val="bg1"/>
                </a:solidFill>
                <a:latin typeface="Cambria" pitchFamily="18" charset="0"/>
              </a:rPr>
              <a:t>themselves </a:t>
            </a:r>
            <a:r>
              <a:rPr lang="en-US" sz="2800" b="1" dirty="0">
                <a:solidFill>
                  <a:schemeClr val="bg1"/>
                </a:solidFill>
                <a:latin typeface="Cambria" pitchFamily="18" charset="0"/>
              </a:rPr>
              <a:t>as a good </a:t>
            </a:r>
            <a:r>
              <a:rPr lang="en-US" sz="2800" b="1" dirty="0" smtClean="0">
                <a:solidFill>
                  <a:schemeClr val="bg1"/>
                </a:solidFill>
                <a:latin typeface="Cambria" pitchFamily="18" charset="0"/>
              </a:rPr>
              <a:t/>
            </a:r>
            <a:br>
              <a:rPr lang="en-US" sz="2800" b="1" dirty="0" smtClean="0">
                <a:solidFill>
                  <a:schemeClr val="bg1"/>
                </a:solidFill>
                <a:latin typeface="Cambria" pitchFamily="18" charset="0"/>
              </a:rPr>
            </a:br>
            <a:r>
              <a:rPr lang="en-US" sz="2800" b="1" dirty="0" smtClean="0">
                <a:solidFill>
                  <a:schemeClr val="bg1"/>
                </a:solidFill>
                <a:latin typeface="Cambria" pitchFamily="18" charset="0"/>
              </a:rPr>
              <a:t>foundation for </a:t>
            </a:r>
            <a:r>
              <a:rPr lang="en-US" sz="2800" b="1" dirty="0">
                <a:solidFill>
                  <a:schemeClr val="bg1"/>
                </a:solidFill>
                <a:latin typeface="Cambria" pitchFamily="18" charset="0"/>
              </a:rPr>
              <a:t>the future, </a:t>
            </a:r>
            <a:r>
              <a:rPr lang="en-US" sz="2800" b="1" dirty="0" smtClean="0">
                <a:solidFill>
                  <a:schemeClr val="bg1"/>
                </a:solidFill>
                <a:latin typeface="Cambria" pitchFamily="18" charset="0"/>
              </a:rPr>
              <a:t/>
            </a:r>
            <a:br>
              <a:rPr lang="en-US" sz="2800" b="1" dirty="0" smtClean="0">
                <a:solidFill>
                  <a:schemeClr val="bg1"/>
                </a:solidFill>
                <a:latin typeface="Cambria" pitchFamily="18" charset="0"/>
              </a:rPr>
            </a:br>
            <a:r>
              <a:rPr lang="en-US" sz="2800" b="1" dirty="0" smtClean="0">
                <a:solidFill>
                  <a:schemeClr val="bg1"/>
                </a:solidFill>
                <a:latin typeface="Cambria" pitchFamily="18" charset="0"/>
              </a:rPr>
              <a:t>so </a:t>
            </a:r>
            <a:r>
              <a:rPr lang="en-US" sz="2800" b="1" dirty="0">
                <a:solidFill>
                  <a:schemeClr val="bg1"/>
                </a:solidFill>
                <a:latin typeface="Cambria" pitchFamily="18" charset="0"/>
              </a:rPr>
              <a:t>that they </a:t>
            </a:r>
            <a:r>
              <a:rPr lang="en-US" sz="2800" b="1" dirty="0" smtClean="0">
                <a:solidFill>
                  <a:schemeClr val="bg1"/>
                </a:solidFill>
                <a:latin typeface="Cambria" pitchFamily="18" charset="0"/>
              </a:rPr>
              <a:t>may take </a:t>
            </a:r>
            <a:r>
              <a:rPr lang="en-US" sz="2800" b="1" dirty="0">
                <a:solidFill>
                  <a:schemeClr val="bg1"/>
                </a:solidFill>
                <a:latin typeface="Cambria" pitchFamily="18" charset="0"/>
              </a:rPr>
              <a:t>hold of </a:t>
            </a:r>
            <a:r>
              <a:rPr lang="en-US" sz="2800" b="1" dirty="0" smtClean="0">
                <a:solidFill>
                  <a:schemeClr val="bg1"/>
                </a:solidFill>
                <a:latin typeface="Cambria" pitchFamily="18" charset="0"/>
              </a:rPr>
              <a:t/>
            </a:r>
            <a:br>
              <a:rPr lang="en-US" sz="2800" b="1" dirty="0" smtClean="0">
                <a:solidFill>
                  <a:schemeClr val="bg1"/>
                </a:solidFill>
                <a:latin typeface="Cambria" pitchFamily="18" charset="0"/>
              </a:rPr>
            </a:br>
            <a:r>
              <a:rPr lang="en-US" sz="2800" b="1" dirty="0" smtClean="0">
                <a:solidFill>
                  <a:schemeClr val="bg1"/>
                </a:solidFill>
                <a:latin typeface="Cambria" pitchFamily="18" charset="0"/>
              </a:rPr>
              <a:t>that </a:t>
            </a:r>
            <a:r>
              <a:rPr lang="en-US" sz="2800" b="1" dirty="0">
                <a:solidFill>
                  <a:schemeClr val="bg1"/>
                </a:solidFill>
                <a:latin typeface="Cambria" pitchFamily="18" charset="0"/>
              </a:rPr>
              <a:t>which is </a:t>
            </a:r>
            <a:r>
              <a:rPr lang="en-US" sz="2800" b="1" dirty="0" smtClean="0">
                <a:solidFill>
                  <a:schemeClr val="bg1"/>
                </a:solidFill>
                <a:latin typeface="Cambria" pitchFamily="18" charset="0"/>
              </a:rPr>
              <a:t>truly </a:t>
            </a:r>
            <a:r>
              <a:rPr lang="en-US" sz="2800" b="1" dirty="0">
                <a:solidFill>
                  <a:schemeClr val="bg1"/>
                </a:solidFill>
                <a:latin typeface="Cambria" pitchFamily="18" charset="0"/>
              </a:rPr>
              <a:t>life. </a:t>
            </a:r>
          </a:p>
        </p:txBody>
      </p:sp>
    </p:spTree>
    <p:extLst>
      <p:ext uri="{BB962C8B-B14F-4D97-AF65-F5344CB8AC3E}">
        <p14:creationId xmlns:p14="http://schemas.microsoft.com/office/powerpoint/2010/main" xmlns="" val="987681477"/>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0529819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17190710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of Materialism</a:t>
            </a:r>
            <a:endParaRPr lang="en-US" dirty="0"/>
          </a:p>
        </p:txBody>
      </p:sp>
      <p:sp>
        <p:nvSpPr>
          <p:cNvPr id="3" name="Content Placeholder 2"/>
          <p:cNvSpPr>
            <a:spLocks noGrp="1"/>
          </p:cNvSpPr>
          <p:nvPr>
            <p:ph idx="1"/>
          </p:nvPr>
        </p:nvSpPr>
        <p:spPr/>
        <p:txBody>
          <a:bodyPr/>
          <a:lstStyle/>
          <a:p>
            <a:r>
              <a:rPr lang="en-US" dirty="0" smtClean="0"/>
              <a:t>Wealth equals happiness.</a:t>
            </a:r>
          </a:p>
          <a:p>
            <a:r>
              <a:rPr lang="en-US" dirty="0" smtClean="0"/>
              <a:t>Wealth equals importance.</a:t>
            </a:r>
          </a:p>
          <a:p>
            <a:r>
              <a:rPr lang="en-US" dirty="0" smtClean="0"/>
              <a:t>Wealth equals security.</a:t>
            </a:r>
            <a:endParaRPr lang="en-US" dirty="0"/>
          </a:p>
        </p:txBody>
      </p:sp>
    </p:spTree>
    <p:extLst>
      <p:ext uri="{BB962C8B-B14F-4D97-AF65-F5344CB8AC3E}">
        <p14:creationId xmlns:p14="http://schemas.microsoft.com/office/powerpoint/2010/main" xmlns="" val="81974900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over “stuff”</a:t>
            </a:r>
            <a:endParaRPr lang="en-US" dirty="0"/>
          </a:p>
        </p:txBody>
      </p:sp>
      <p:sp>
        <p:nvSpPr>
          <p:cNvPr id="3" name="Content Placeholder 2"/>
          <p:cNvSpPr>
            <a:spLocks noGrp="1"/>
          </p:cNvSpPr>
          <p:nvPr>
            <p:ph idx="1"/>
          </p:nvPr>
        </p:nvSpPr>
        <p:spPr/>
        <p:txBody>
          <a:bodyPr/>
          <a:lstStyle/>
          <a:p>
            <a:r>
              <a:rPr lang="en-US" dirty="0" smtClean="0"/>
              <a:t>Trust in God.</a:t>
            </a:r>
          </a:p>
          <a:p>
            <a:r>
              <a:rPr lang="en-US" dirty="0" smtClean="0"/>
              <a:t>Do good. </a:t>
            </a:r>
          </a:p>
          <a:p>
            <a:r>
              <a:rPr lang="en-US" dirty="0" smtClean="0"/>
              <a:t>Store up </a:t>
            </a:r>
            <a:r>
              <a:rPr lang="en-US" smtClean="0"/>
              <a:t>for eternity.</a:t>
            </a:r>
            <a:endParaRPr lang="en-US"/>
          </a:p>
        </p:txBody>
      </p:sp>
    </p:spTree>
    <p:extLst>
      <p:ext uri="{BB962C8B-B14F-4D97-AF65-F5344CB8AC3E}">
        <p14:creationId xmlns:p14="http://schemas.microsoft.com/office/powerpoint/2010/main" xmlns="" val="291207259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34482358"/>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96</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1 Timothy 6:17–19</vt:lpstr>
      <vt:lpstr>Slide 2</vt:lpstr>
      <vt:lpstr>Slide 3</vt:lpstr>
      <vt:lpstr>Myths of Materialism</vt:lpstr>
      <vt:lpstr>Getting over “stuff”</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6:17–19</dc:title>
  <dc:creator>Owner</dc:creator>
  <cp:lastModifiedBy>BoothRight</cp:lastModifiedBy>
  <cp:revision>2</cp:revision>
  <dcterms:created xsi:type="dcterms:W3CDTF">2012-10-14T12:04:29Z</dcterms:created>
  <dcterms:modified xsi:type="dcterms:W3CDTF">2012-10-14T17:39:08Z</dcterms:modified>
</cp:coreProperties>
</file>