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5" r:id="rId2"/>
    <p:sldId id="256" r:id="rId3"/>
    <p:sldId id="257" r:id="rId4"/>
    <p:sldId id="258" r:id="rId5"/>
    <p:sldId id="259" r:id="rId6"/>
    <p:sldId id="260" r:id="rId7"/>
    <p:sldId id="261" r:id="rId8"/>
    <p:sldId id="263" r:id="rId9"/>
    <p:sldId id="262"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86"/>
    <p:restoredTop sz="94670"/>
  </p:normalViewPr>
  <p:slideViewPr>
    <p:cSldViewPr snapToGrid="0" snapToObjects="1">
      <p:cViewPr varScale="1">
        <p:scale>
          <a:sx n="101" d="100"/>
          <a:sy n="101" d="100"/>
        </p:scale>
        <p:origin x="3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36AAF1-1811-414E-9666-5EA2D2C265E0}"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0E337-9302-1F46-A318-8E7EF8F1CA05}" type="slidenum">
              <a:rPr lang="en-US" smtClean="0"/>
              <a:t>‹#›</a:t>
            </a:fld>
            <a:endParaRPr lang="en-US"/>
          </a:p>
        </p:txBody>
      </p:sp>
    </p:spTree>
    <p:extLst>
      <p:ext uri="{BB962C8B-B14F-4D97-AF65-F5344CB8AC3E}">
        <p14:creationId xmlns:p14="http://schemas.microsoft.com/office/powerpoint/2010/main" val="95206381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6AAF1-1811-414E-9666-5EA2D2C265E0}"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0E337-9302-1F46-A318-8E7EF8F1CA05}" type="slidenum">
              <a:rPr lang="en-US" smtClean="0"/>
              <a:t>‹#›</a:t>
            </a:fld>
            <a:endParaRPr lang="en-US"/>
          </a:p>
        </p:txBody>
      </p:sp>
    </p:spTree>
    <p:extLst>
      <p:ext uri="{BB962C8B-B14F-4D97-AF65-F5344CB8AC3E}">
        <p14:creationId xmlns:p14="http://schemas.microsoft.com/office/powerpoint/2010/main" val="227188509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6AAF1-1811-414E-9666-5EA2D2C265E0}"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0E337-9302-1F46-A318-8E7EF8F1CA05}" type="slidenum">
              <a:rPr lang="en-US" smtClean="0"/>
              <a:t>‹#›</a:t>
            </a:fld>
            <a:endParaRPr lang="en-US"/>
          </a:p>
        </p:txBody>
      </p:sp>
    </p:spTree>
    <p:extLst>
      <p:ext uri="{BB962C8B-B14F-4D97-AF65-F5344CB8AC3E}">
        <p14:creationId xmlns:p14="http://schemas.microsoft.com/office/powerpoint/2010/main" val="85118211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6AAF1-1811-414E-9666-5EA2D2C265E0}"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0E337-9302-1F46-A318-8E7EF8F1CA05}" type="slidenum">
              <a:rPr lang="en-US" smtClean="0"/>
              <a:t>‹#›</a:t>
            </a:fld>
            <a:endParaRPr lang="en-US"/>
          </a:p>
        </p:txBody>
      </p:sp>
    </p:spTree>
    <p:extLst>
      <p:ext uri="{BB962C8B-B14F-4D97-AF65-F5344CB8AC3E}">
        <p14:creationId xmlns:p14="http://schemas.microsoft.com/office/powerpoint/2010/main" val="396445909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36AAF1-1811-414E-9666-5EA2D2C265E0}"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90E337-9302-1F46-A318-8E7EF8F1CA05}" type="slidenum">
              <a:rPr lang="en-US" smtClean="0"/>
              <a:t>‹#›</a:t>
            </a:fld>
            <a:endParaRPr lang="en-US"/>
          </a:p>
        </p:txBody>
      </p:sp>
    </p:spTree>
    <p:extLst>
      <p:ext uri="{BB962C8B-B14F-4D97-AF65-F5344CB8AC3E}">
        <p14:creationId xmlns:p14="http://schemas.microsoft.com/office/powerpoint/2010/main" val="228335060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6AAF1-1811-414E-9666-5EA2D2C265E0}"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0E337-9302-1F46-A318-8E7EF8F1CA05}" type="slidenum">
              <a:rPr lang="en-US" smtClean="0"/>
              <a:t>‹#›</a:t>
            </a:fld>
            <a:endParaRPr lang="en-US"/>
          </a:p>
        </p:txBody>
      </p:sp>
    </p:spTree>
    <p:extLst>
      <p:ext uri="{BB962C8B-B14F-4D97-AF65-F5344CB8AC3E}">
        <p14:creationId xmlns:p14="http://schemas.microsoft.com/office/powerpoint/2010/main" val="57633664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36AAF1-1811-414E-9666-5EA2D2C265E0}"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90E337-9302-1F46-A318-8E7EF8F1CA05}" type="slidenum">
              <a:rPr lang="en-US" smtClean="0"/>
              <a:t>‹#›</a:t>
            </a:fld>
            <a:endParaRPr lang="en-US"/>
          </a:p>
        </p:txBody>
      </p:sp>
    </p:spTree>
    <p:extLst>
      <p:ext uri="{BB962C8B-B14F-4D97-AF65-F5344CB8AC3E}">
        <p14:creationId xmlns:p14="http://schemas.microsoft.com/office/powerpoint/2010/main" val="281939271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36AAF1-1811-414E-9666-5EA2D2C265E0}"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90E337-9302-1F46-A318-8E7EF8F1CA05}" type="slidenum">
              <a:rPr lang="en-US" smtClean="0"/>
              <a:t>‹#›</a:t>
            </a:fld>
            <a:endParaRPr lang="en-US"/>
          </a:p>
        </p:txBody>
      </p:sp>
    </p:spTree>
    <p:extLst>
      <p:ext uri="{BB962C8B-B14F-4D97-AF65-F5344CB8AC3E}">
        <p14:creationId xmlns:p14="http://schemas.microsoft.com/office/powerpoint/2010/main" val="13102492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36AAF1-1811-414E-9666-5EA2D2C265E0}"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90E337-9302-1F46-A318-8E7EF8F1CA05}" type="slidenum">
              <a:rPr lang="en-US" smtClean="0"/>
              <a:t>‹#›</a:t>
            </a:fld>
            <a:endParaRPr lang="en-US"/>
          </a:p>
        </p:txBody>
      </p:sp>
    </p:spTree>
    <p:extLst>
      <p:ext uri="{BB962C8B-B14F-4D97-AF65-F5344CB8AC3E}">
        <p14:creationId xmlns:p14="http://schemas.microsoft.com/office/powerpoint/2010/main" val="3747543683"/>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6AAF1-1811-414E-9666-5EA2D2C265E0}"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0E337-9302-1F46-A318-8E7EF8F1CA05}" type="slidenum">
              <a:rPr lang="en-US" smtClean="0"/>
              <a:t>‹#›</a:t>
            </a:fld>
            <a:endParaRPr lang="en-US"/>
          </a:p>
        </p:txBody>
      </p:sp>
    </p:spTree>
    <p:extLst>
      <p:ext uri="{BB962C8B-B14F-4D97-AF65-F5344CB8AC3E}">
        <p14:creationId xmlns:p14="http://schemas.microsoft.com/office/powerpoint/2010/main" val="18962074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36AAF1-1811-414E-9666-5EA2D2C265E0}"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90E337-9302-1F46-A318-8E7EF8F1CA05}" type="slidenum">
              <a:rPr lang="en-US" smtClean="0"/>
              <a:t>‹#›</a:t>
            </a:fld>
            <a:endParaRPr lang="en-US"/>
          </a:p>
        </p:txBody>
      </p:sp>
    </p:spTree>
    <p:extLst>
      <p:ext uri="{BB962C8B-B14F-4D97-AF65-F5344CB8AC3E}">
        <p14:creationId xmlns:p14="http://schemas.microsoft.com/office/powerpoint/2010/main" val="389899170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6AAF1-1811-414E-9666-5EA2D2C265E0}" type="datetimeFigureOut">
              <a:rPr lang="en-US" smtClean="0"/>
              <a:t>5/19/2019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0E337-9302-1F46-A318-8E7EF8F1CA05}" type="slidenum">
              <a:rPr lang="en-US" smtClean="0"/>
              <a:t>‹#›</a:t>
            </a:fld>
            <a:endParaRPr lang="en-US"/>
          </a:p>
        </p:txBody>
      </p:sp>
    </p:spTree>
    <p:extLst>
      <p:ext uri="{BB962C8B-B14F-4D97-AF65-F5344CB8AC3E}">
        <p14:creationId xmlns:p14="http://schemas.microsoft.com/office/powerpoint/2010/main" val="903681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33AAC-93EE-4D6E-833A-54E6DE784392}"/>
              </a:ext>
            </a:extLst>
          </p:cNvPr>
          <p:cNvSpPr>
            <a:spLocks noGrp="1"/>
          </p:cNvSpPr>
          <p:nvPr>
            <p:ph type="title"/>
          </p:nvPr>
        </p:nvSpPr>
        <p:spPr/>
        <p:txBody>
          <a:bodyPr>
            <a:normAutofit/>
          </a:bodyPr>
          <a:lstStyle/>
          <a:p>
            <a:pPr algn="ctr"/>
            <a:r>
              <a:rPr lang="en-US" b="1" dirty="0">
                <a:latin typeface="Arial" panose="020B0604020202020204" pitchFamily="34" charset="0"/>
                <a:cs typeface="Arial" panose="020B0604020202020204" pitchFamily="34" charset="0"/>
              </a:rPr>
              <a:t>I Cor. 10:14-17 (ESV)</a:t>
            </a:r>
          </a:p>
        </p:txBody>
      </p:sp>
      <p:sp>
        <p:nvSpPr>
          <p:cNvPr id="3" name="Content Placeholder 2">
            <a:extLst>
              <a:ext uri="{FF2B5EF4-FFF2-40B4-BE49-F238E27FC236}">
                <a16:creationId xmlns:a16="http://schemas.microsoft.com/office/drawing/2014/main" id="{C514AAEE-6809-4979-877C-1372E4709270}"/>
              </a:ext>
            </a:extLst>
          </p:cNvPr>
          <p:cNvSpPr>
            <a:spLocks noGrp="1"/>
          </p:cNvSpPr>
          <p:nvPr>
            <p:ph idx="1"/>
          </p:nvPr>
        </p:nvSpPr>
        <p:spPr/>
        <p:txBody>
          <a:bodyPr>
            <a:normAutofit/>
          </a:bodyPr>
          <a:lstStyle/>
          <a:p>
            <a:pPr marL="0" indent="0">
              <a:buNone/>
            </a:pPr>
            <a:r>
              <a:rPr lang="en-US" b="1" baseline="30000" dirty="0">
                <a:latin typeface="Arial" panose="020B0604020202020204" pitchFamily="34" charset="0"/>
                <a:cs typeface="Arial" panose="020B0604020202020204" pitchFamily="34" charset="0"/>
              </a:rPr>
              <a:t>14 </a:t>
            </a:r>
            <a:r>
              <a:rPr lang="en-US" b="1" dirty="0">
                <a:latin typeface="Arial" panose="020B0604020202020204" pitchFamily="34" charset="0"/>
                <a:cs typeface="Arial" panose="020B0604020202020204" pitchFamily="34" charset="0"/>
              </a:rPr>
              <a:t>Therefore, my beloved, flee from idolatry. </a:t>
            </a:r>
            <a:r>
              <a:rPr lang="en-US" b="1" baseline="30000" dirty="0">
                <a:latin typeface="Arial" panose="020B0604020202020204" pitchFamily="34" charset="0"/>
                <a:cs typeface="Arial" panose="020B0604020202020204" pitchFamily="34" charset="0"/>
              </a:rPr>
              <a:t>15 </a:t>
            </a:r>
            <a:r>
              <a:rPr lang="en-US" b="1" dirty="0">
                <a:latin typeface="Arial" panose="020B0604020202020204" pitchFamily="34" charset="0"/>
                <a:cs typeface="Arial" panose="020B0604020202020204" pitchFamily="34" charset="0"/>
              </a:rPr>
              <a:t>I speak as to sensible people; judge for yourselves what I say. </a:t>
            </a:r>
            <a:r>
              <a:rPr lang="en-US" b="1" baseline="30000" dirty="0">
                <a:latin typeface="Arial" panose="020B0604020202020204" pitchFamily="34" charset="0"/>
                <a:cs typeface="Arial" panose="020B0604020202020204" pitchFamily="34" charset="0"/>
              </a:rPr>
              <a:t>16 </a:t>
            </a:r>
            <a:r>
              <a:rPr lang="en-US" b="1" dirty="0">
                <a:latin typeface="Arial" panose="020B0604020202020204" pitchFamily="34" charset="0"/>
                <a:cs typeface="Arial" panose="020B0604020202020204" pitchFamily="34" charset="0"/>
              </a:rPr>
              <a:t>The cup of blessing that we bless, is it not a participation in the blood of Christ? The bread that we break, is it not a participation in the body of Christ? </a:t>
            </a:r>
            <a:r>
              <a:rPr lang="en-US" b="1" baseline="30000" dirty="0">
                <a:latin typeface="Arial" panose="020B0604020202020204" pitchFamily="34" charset="0"/>
                <a:cs typeface="Arial" panose="020B0604020202020204" pitchFamily="34" charset="0"/>
              </a:rPr>
              <a:t>17 </a:t>
            </a:r>
            <a:r>
              <a:rPr lang="en-US" b="1" dirty="0">
                <a:latin typeface="Arial" panose="020B0604020202020204" pitchFamily="34" charset="0"/>
                <a:cs typeface="Arial" panose="020B0604020202020204" pitchFamily="34" charset="0"/>
              </a:rPr>
              <a:t>Because there is one bread, we who are many are one body, for we all partake of the one bread. </a:t>
            </a:r>
          </a:p>
        </p:txBody>
      </p:sp>
    </p:spTree>
    <p:extLst>
      <p:ext uri="{BB962C8B-B14F-4D97-AF65-F5344CB8AC3E}">
        <p14:creationId xmlns:p14="http://schemas.microsoft.com/office/powerpoint/2010/main" val="36337287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D23484-721E-8C40-90F7-DE33AC09345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2000"/>
                    </a14:imgEffect>
                  </a14:imgLayer>
                </a14:imgProps>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3B855C3F-0F4D-9C41-958E-E1D5A2890DEE}"/>
              </a:ext>
            </a:extLst>
          </p:cNvPr>
          <p:cNvSpPr>
            <a:spLocks noGrp="1"/>
          </p:cNvSpPr>
          <p:nvPr>
            <p:ph idx="1"/>
          </p:nvPr>
        </p:nvSpPr>
        <p:spPr>
          <a:xfrm>
            <a:off x="390832" y="604684"/>
            <a:ext cx="8362336" cy="6120581"/>
          </a:xfrm>
        </p:spPr>
        <p:txBody>
          <a:bodyPr/>
          <a:lstStyle/>
          <a:p>
            <a:r>
              <a:rPr lang="en-US" dirty="0">
                <a:ln w="0"/>
                <a:solidFill>
                  <a:schemeClr val="bg1"/>
                </a:solidFill>
                <a:effectLst>
                  <a:outerShdw blurRad="38100" dist="19050" dir="2700000" algn="tl" rotWithShape="0">
                    <a:schemeClr val="dk1">
                      <a:alpha val="40000"/>
                    </a:schemeClr>
                  </a:outerShdw>
                </a:effectLst>
              </a:rPr>
              <a:t>The Didache, a “training manual” for new churches, written around A.D. 50-70 says, “Every Lord’s day, gather yourselves together, and break bread, and give thanksgiving after having confessed your transgressions.”</a:t>
            </a:r>
          </a:p>
          <a:p>
            <a:r>
              <a:rPr lang="en-US" dirty="0">
                <a:ln w="0"/>
                <a:solidFill>
                  <a:schemeClr val="bg1"/>
                </a:solidFill>
                <a:effectLst>
                  <a:outerShdw blurRad="38100" dist="19050" dir="2700000" algn="tl" rotWithShape="0">
                    <a:schemeClr val="dk1">
                      <a:alpha val="40000"/>
                    </a:schemeClr>
                  </a:outerShdw>
                </a:effectLst>
              </a:rPr>
              <a:t>Describing the early church’s gatherings, Justin Martyr (A.D. 100-165) explains how communion was done every week. “When our prayer is ended, bread and wine and water are brought, and the president in like manner offers prayers and thanksgivings, according to his ability, and the people assent, saying, ‘Amen!’ Then the Eucharist is distributed to each one, and each one participates in that over which thanks has been given” (</a:t>
            </a:r>
            <a:r>
              <a:rPr lang="en-US" i="1" dirty="0">
                <a:ln w="0"/>
                <a:solidFill>
                  <a:schemeClr val="bg1"/>
                </a:solidFill>
                <a:effectLst>
                  <a:outerShdw blurRad="38100" dist="19050" dir="2700000" algn="tl" rotWithShape="0">
                    <a:schemeClr val="dk1">
                      <a:alpha val="40000"/>
                    </a:schemeClr>
                  </a:outerShdw>
                </a:effectLst>
              </a:rPr>
              <a:t>Historical Theology</a:t>
            </a:r>
            <a:r>
              <a:rPr lang="en-US" dirty="0">
                <a:ln w="0"/>
                <a:solidFill>
                  <a:schemeClr val="bg1"/>
                </a:solidFill>
                <a:effectLst>
                  <a:outerShdw blurRad="38100" dist="19050" dir="2700000" algn="tl" rotWithShape="0">
                    <a:schemeClr val="dk1">
                      <a:alpha val="40000"/>
                    </a:schemeClr>
                  </a:outerShdw>
                </a:effectLst>
              </a:rPr>
              <a:t>, Greg Allison, p.637).</a:t>
            </a:r>
          </a:p>
        </p:txBody>
      </p:sp>
    </p:spTree>
    <p:extLst>
      <p:ext uri="{BB962C8B-B14F-4D97-AF65-F5344CB8AC3E}">
        <p14:creationId xmlns:p14="http://schemas.microsoft.com/office/powerpoint/2010/main" val="10482442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A4AF6-A57A-F34A-80F8-89CA97FA6BE5}"/>
              </a:ext>
            </a:extLst>
          </p:cNvPr>
          <p:cNvSpPr>
            <a:spLocks noGrp="1"/>
          </p:cNvSpPr>
          <p:nvPr>
            <p:ph type="ctrTitle"/>
          </p:nvPr>
        </p:nvSpPr>
        <p:spPr/>
        <p:txBody>
          <a:bodyPr/>
          <a:lstStyle/>
          <a:p>
            <a:endParaRPr lang="en-US"/>
          </a:p>
        </p:txBody>
      </p:sp>
      <p:pic>
        <p:nvPicPr>
          <p:cNvPr id="7" name="Picture 6" descr="A close up of a sign&#10;&#10;Description automatically generated">
            <a:extLst>
              <a:ext uri="{FF2B5EF4-FFF2-40B4-BE49-F238E27FC236}">
                <a16:creationId xmlns:a16="http://schemas.microsoft.com/office/drawing/2014/main" id="{3DD31BC8-4365-DF4D-960D-E83BE986BD0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3802154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bject, indoor, cake, table&#10;&#10;Description automatically generated">
            <a:extLst>
              <a:ext uri="{FF2B5EF4-FFF2-40B4-BE49-F238E27FC236}">
                <a16:creationId xmlns:a16="http://schemas.microsoft.com/office/drawing/2014/main" id="{264F788B-312C-9D4A-9940-51AE8091ABAA}"/>
              </a:ext>
            </a:extLst>
          </p:cNvPr>
          <p:cNvPicPr>
            <a:picLocks noChangeAspect="1"/>
          </p:cNvPicPr>
          <p:nvPr/>
        </p:nvPicPr>
        <p:blipFill>
          <a:blip r:embed="rId2"/>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150403EA-5BCD-4640-AE50-9253A44ADBC4}"/>
              </a:ext>
            </a:extLst>
          </p:cNvPr>
          <p:cNvSpPr>
            <a:spLocks noGrp="1"/>
          </p:cNvSpPr>
          <p:nvPr>
            <p:ph idx="1"/>
          </p:nvPr>
        </p:nvSpPr>
        <p:spPr>
          <a:xfrm>
            <a:off x="628650" y="1482420"/>
            <a:ext cx="7886700" cy="5019827"/>
          </a:xfrm>
          <a:solidFill>
            <a:schemeClr val="tx2">
              <a:lumMod val="50000"/>
              <a:alpha val="51000"/>
            </a:schemeClr>
          </a:solidFill>
        </p:spPr>
        <p:txBody>
          <a:bodyPr>
            <a:normAutofit/>
          </a:bodyPr>
          <a:lstStyle/>
          <a:p>
            <a:pPr algn="just"/>
            <a:r>
              <a:rPr lang="en-US" dirty="0">
                <a:ln w="0"/>
                <a:solidFill>
                  <a:schemeClr val="bg1"/>
                </a:solidFill>
                <a:effectLst>
                  <a:outerShdw blurRad="38100" dist="19050" dir="2700000" algn="tl" rotWithShape="0">
                    <a:schemeClr val="dk1">
                      <a:alpha val="40000"/>
                    </a:schemeClr>
                  </a:outerShdw>
                </a:effectLst>
              </a:rPr>
              <a:t>Jesus instructed His disciples to regard their last meal together as a memorial for His body and blood, which would soon be given up on the cross. But what is included in “do this”? Do what?</a:t>
            </a:r>
          </a:p>
          <a:p>
            <a:pPr algn="just"/>
            <a:r>
              <a:rPr lang="en-US" dirty="0">
                <a:ln w="0"/>
                <a:solidFill>
                  <a:schemeClr val="bg1"/>
                </a:solidFill>
                <a:effectLst>
                  <a:outerShdw blurRad="38100" dist="19050" dir="2700000" algn="tl" rotWithShape="0">
                    <a:schemeClr val="dk1">
                      <a:alpha val="40000"/>
                    </a:schemeClr>
                  </a:outerShdw>
                </a:effectLst>
              </a:rPr>
              <a:t>Are we being inconsistent because we insist upon certain elements of the Lord’s supper, while seemingly ignoring a lot of details in the story? Should it be like a pageant? What about décor, dress, the sights and sounds? One cup or many? Time of day? Other Passover elements?</a:t>
            </a:r>
          </a:p>
          <a:p>
            <a:pPr algn="just"/>
            <a:r>
              <a:rPr lang="en-US" dirty="0">
                <a:ln w="0"/>
                <a:solidFill>
                  <a:schemeClr val="bg1"/>
                </a:solidFill>
                <a:effectLst>
                  <a:outerShdw blurRad="38100" dist="19050" dir="2700000" algn="tl" rotWithShape="0">
                    <a:schemeClr val="dk1">
                      <a:alpha val="40000"/>
                    </a:schemeClr>
                  </a:outerShdw>
                </a:effectLst>
              </a:rPr>
              <a:t>In this lesson, let us carefully consider what about the Lord’s supper is essential and binding…</a:t>
            </a:r>
          </a:p>
        </p:txBody>
      </p:sp>
    </p:spTree>
    <p:extLst>
      <p:ext uri="{BB962C8B-B14F-4D97-AF65-F5344CB8AC3E}">
        <p14:creationId xmlns:p14="http://schemas.microsoft.com/office/powerpoint/2010/main" val="3563780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5" name="Picture 4" descr="A picture containing indoor, food, cup&#10;&#10;Description automatically generated">
            <a:extLst>
              <a:ext uri="{FF2B5EF4-FFF2-40B4-BE49-F238E27FC236}">
                <a16:creationId xmlns:a16="http://schemas.microsoft.com/office/drawing/2014/main" id="{98E4F5A2-4772-C741-943E-9011CEDF0332}"/>
              </a:ext>
            </a:extLst>
          </p:cNvPr>
          <p:cNvPicPr>
            <a:picLocks noChangeAspect="1"/>
          </p:cNvPicPr>
          <p:nvPr/>
        </p:nvPicPr>
        <p:blipFill>
          <a:blip r:embed="rId2"/>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1EBD71CB-8DA7-C140-860A-AE52BD3D1756}"/>
              </a:ext>
            </a:extLst>
          </p:cNvPr>
          <p:cNvSpPr>
            <a:spLocks noGrp="1"/>
          </p:cNvSpPr>
          <p:nvPr>
            <p:ph idx="1"/>
          </p:nvPr>
        </p:nvSpPr>
        <p:spPr>
          <a:xfrm>
            <a:off x="272845" y="2949676"/>
            <a:ext cx="8598310" cy="3728731"/>
          </a:xfrm>
        </p:spPr>
        <p:txBody>
          <a:bodyPr/>
          <a:lstStyle/>
          <a:p>
            <a:pPr algn="just"/>
            <a:r>
              <a:rPr lang="en-US" dirty="0">
                <a:ln w="0"/>
                <a:solidFill>
                  <a:schemeClr val="bg1"/>
                </a:solidFill>
                <a:effectLst>
                  <a:outerShdw blurRad="38100" dist="19050" dir="2700000" algn="tl" rotWithShape="0">
                    <a:schemeClr val="dk1">
                      <a:alpha val="40000"/>
                    </a:schemeClr>
                  </a:outerShdw>
                </a:effectLst>
              </a:rPr>
              <a:t>First, scripture teaches it is an essential and enduring part of Christian worship. The fact that Jesus leaves it “open-ended” in Luke 22:17-20 is telling.</a:t>
            </a:r>
          </a:p>
          <a:p>
            <a:pPr algn="just"/>
            <a:r>
              <a:rPr lang="en-US" dirty="0">
                <a:ln w="0"/>
                <a:solidFill>
                  <a:schemeClr val="bg1"/>
                </a:solidFill>
                <a:effectLst>
                  <a:outerShdw blurRad="38100" dist="19050" dir="2700000" algn="tl" rotWithShape="0">
                    <a:schemeClr val="dk1">
                      <a:alpha val="40000"/>
                    </a:schemeClr>
                  </a:outerShdw>
                </a:effectLst>
              </a:rPr>
              <a:t>In addition, Paul did not merely suggest the Lord’s supper to the Corinthians, but said it was delivered from the Lord (1 Cor. 11:23). Their failure to practice the communion properly was a real problem. If it wasn’t essential, why did Paul go out of his way to correct the issues associated with it?</a:t>
            </a:r>
            <a:endParaRPr lang="en-US" dirty="0">
              <a:solidFill>
                <a:schemeClr val="bg1"/>
              </a:solidFill>
            </a:endParaRPr>
          </a:p>
        </p:txBody>
      </p:sp>
    </p:spTree>
    <p:extLst>
      <p:ext uri="{BB962C8B-B14F-4D97-AF65-F5344CB8AC3E}">
        <p14:creationId xmlns:p14="http://schemas.microsoft.com/office/powerpoint/2010/main" val="35022201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8" name="Picture 7" descr="A group of people in a room&#10;&#10;Description automatically generated">
            <a:extLst>
              <a:ext uri="{FF2B5EF4-FFF2-40B4-BE49-F238E27FC236}">
                <a16:creationId xmlns:a16="http://schemas.microsoft.com/office/drawing/2014/main" id="{6AB40475-AE2D-1047-9075-6783D9BB092F}"/>
              </a:ext>
            </a:extLst>
          </p:cNvPr>
          <p:cNvPicPr>
            <a:picLocks noChangeAspect="1"/>
          </p:cNvPicPr>
          <p:nvPr/>
        </p:nvPicPr>
        <p:blipFill>
          <a:blip r:embed="rId2"/>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5D6B6801-6DDF-1549-8E6A-00B987ED019A}"/>
              </a:ext>
            </a:extLst>
          </p:cNvPr>
          <p:cNvSpPr>
            <a:spLocks noGrp="1"/>
          </p:cNvSpPr>
          <p:nvPr>
            <p:ph idx="1"/>
          </p:nvPr>
        </p:nvSpPr>
        <p:spPr>
          <a:xfrm>
            <a:off x="171450" y="159057"/>
            <a:ext cx="8736576" cy="3764014"/>
          </a:xfrm>
        </p:spPr>
        <p:txBody>
          <a:bodyPr/>
          <a:lstStyle/>
          <a:p>
            <a:pPr algn="just"/>
            <a:r>
              <a:rPr lang="en-US" i="1" dirty="0">
                <a:ln w="0"/>
                <a:solidFill>
                  <a:schemeClr val="bg1"/>
                </a:solidFill>
                <a:effectLst>
                  <a:outerShdw blurRad="38100" dist="19050" dir="2700000" algn="tl" rotWithShape="0">
                    <a:schemeClr val="dk1">
                      <a:alpha val="40000"/>
                    </a:schemeClr>
                  </a:outerShdw>
                </a:effectLst>
              </a:rPr>
              <a:t>Exact</a:t>
            </a:r>
            <a:r>
              <a:rPr lang="en-US" dirty="0">
                <a:ln w="0"/>
                <a:solidFill>
                  <a:schemeClr val="bg1"/>
                </a:solidFill>
                <a:effectLst>
                  <a:outerShdw blurRad="38100" dist="19050" dir="2700000" algn="tl" rotWithShape="0">
                    <a:schemeClr val="dk1">
                      <a:alpha val="40000"/>
                    </a:schemeClr>
                  </a:outerShdw>
                </a:effectLst>
              </a:rPr>
              <a:t> replication of the last supper is essentially impossible, and it’s not even what we find Christians doing in the First Century – they wore similar clothes, spoke the same language, had access to the same food, etc., and they didn’t even try to emulate the majority of details in the last supper. </a:t>
            </a:r>
          </a:p>
          <a:p>
            <a:pPr algn="just"/>
            <a:r>
              <a:rPr lang="en-US" dirty="0">
                <a:ln w="0"/>
                <a:solidFill>
                  <a:schemeClr val="bg1"/>
                </a:solidFill>
                <a:effectLst>
                  <a:outerShdw blurRad="38100" dist="19050" dir="2700000" algn="tl" rotWithShape="0">
                    <a:schemeClr val="dk1">
                      <a:alpha val="40000"/>
                    </a:schemeClr>
                  </a:outerShdw>
                </a:effectLst>
              </a:rPr>
              <a:t>It’s not part of the Passover meal. It’s also on a different day of the week (Acts 20:7). A single container would be impossible (Acts 2:41), same with an upper room.</a:t>
            </a:r>
          </a:p>
        </p:txBody>
      </p:sp>
    </p:spTree>
    <p:extLst>
      <p:ext uri="{BB962C8B-B14F-4D97-AF65-F5344CB8AC3E}">
        <p14:creationId xmlns:p14="http://schemas.microsoft.com/office/powerpoint/2010/main" val="3651119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bject, indoor, table, sitting&#10;&#10;Description automatically generated">
            <a:extLst>
              <a:ext uri="{FF2B5EF4-FFF2-40B4-BE49-F238E27FC236}">
                <a16:creationId xmlns:a16="http://schemas.microsoft.com/office/drawing/2014/main" id="{26BB5794-077B-6447-962E-A83B609AF95E}"/>
              </a:ext>
            </a:extLst>
          </p:cNvPr>
          <p:cNvPicPr>
            <a:picLocks noChangeAspect="1"/>
          </p:cNvPicPr>
          <p:nvPr/>
        </p:nvPicPr>
        <p:blipFill>
          <a:blip r:embed="rId2"/>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150403EA-5BCD-4640-AE50-9253A44ADBC4}"/>
              </a:ext>
            </a:extLst>
          </p:cNvPr>
          <p:cNvSpPr>
            <a:spLocks noGrp="1"/>
          </p:cNvSpPr>
          <p:nvPr>
            <p:ph idx="1"/>
          </p:nvPr>
        </p:nvSpPr>
        <p:spPr>
          <a:xfrm>
            <a:off x="628650" y="1482420"/>
            <a:ext cx="7886700" cy="5019827"/>
          </a:xfrm>
          <a:solidFill>
            <a:schemeClr val="tx2">
              <a:lumMod val="50000"/>
              <a:alpha val="51000"/>
            </a:schemeClr>
          </a:solidFill>
        </p:spPr>
        <p:txBody>
          <a:bodyPr>
            <a:normAutofit/>
          </a:bodyPr>
          <a:lstStyle/>
          <a:p>
            <a:pPr algn="just"/>
            <a:r>
              <a:rPr lang="en-US" dirty="0">
                <a:ln w="0"/>
                <a:solidFill>
                  <a:schemeClr val="bg1"/>
                </a:solidFill>
                <a:effectLst>
                  <a:outerShdw blurRad="38100" dist="19050" dir="2700000" algn="tl" rotWithShape="0">
                    <a:schemeClr val="dk1">
                      <a:alpha val="40000"/>
                    </a:schemeClr>
                  </a:outerShdw>
                </a:effectLst>
              </a:rPr>
              <a:t>Look what Paul actually says he “delivered” to the Corinthians in 1 Cor. 11:23ff. He did not deliver instructions regarding location, time of day, dress code, the number of containers, etc. </a:t>
            </a:r>
          </a:p>
          <a:p>
            <a:pPr algn="just"/>
            <a:r>
              <a:rPr lang="en-US" dirty="0">
                <a:ln w="0"/>
                <a:solidFill>
                  <a:schemeClr val="bg1"/>
                </a:solidFill>
                <a:effectLst>
                  <a:outerShdw blurRad="38100" dist="19050" dir="2700000" algn="tl" rotWithShape="0">
                    <a:schemeClr val="dk1">
                      <a:alpha val="40000"/>
                    </a:schemeClr>
                  </a:outerShdw>
                </a:effectLst>
              </a:rPr>
              <a:t>The elements of the Lord’s Supper are essential, functional, and straightforward. The only things Paul “received” and “delivered” were the bread, the fruit of the vine, and their meanings.</a:t>
            </a:r>
          </a:p>
          <a:p>
            <a:pPr algn="just"/>
            <a:r>
              <a:rPr lang="en-US" dirty="0">
                <a:ln w="0"/>
                <a:solidFill>
                  <a:schemeClr val="bg1"/>
                </a:solidFill>
                <a:effectLst>
                  <a:outerShdw blurRad="38100" dist="19050" dir="2700000" algn="tl" rotWithShape="0">
                    <a:schemeClr val="dk1">
                      <a:alpha val="40000"/>
                    </a:schemeClr>
                  </a:outerShdw>
                </a:effectLst>
              </a:rPr>
              <a:t>Important point: when we partake of the communion, it is not meant to take us back to the upper room (like some kind of re-enactment or pageant), but to the cross!</a:t>
            </a:r>
          </a:p>
        </p:txBody>
      </p:sp>
    </p:spTree>
    <p:extLst>
      <p:ext uri="{BB962C8B-B14F-4D97-AF65-F5344CB8AC3E}">
        <p14:creationId xmlns:p14="http://schemas.microsoft.com/office/powerpoint/2010/main" val="34874532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10" name="Picture 9" descr="A picture containing cup, table, food, bottle&#10;&#10;Description automatically generated">
            <a:extLst>
              <a:ext uri="{FF2B5EF4-FFF2-40B4-BE49-F238E27FC236}">
                <a16:creationId xmlns:a16="http://schemas.microsoft.com/office/drawing/2014/main" id="{90FBB277-6EB0-3E4A-B142-5187B3BD889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2659976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text on a black background&#10;&#10;Description automatically generated">
            <a:extLst>
              <a:ext uri="{FF2B5EF4-FFF2-40B4-BE49-F238E27FC236}">
                <a16:creationId xmlns:a16="http://schemas.microsoft.com/office/drawing/2014/main" id="{F0470A5B-1CCF-3446-BC67-948B29CDD64E}"/>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3459432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D23484-721E-8C40-90F7-DE33AC09345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62000"/>
                    </a14:imgEffect>
                  </a14:imgLayer>
                </a14:imgProps>
              </a:ext>
            </a:extLst>
          </a:blip>
          <a:stretch>
            <a:fillRect/>
          </a:stretch>
        </p:blipFill>
        <p:spPr>
          <a:xfrm>
            <a:off x="0" y="0"/>
            <a:ext cx="9144000" cy="6858000"/>
          </a:xfrm>
          <a:prstGeom prst="rect">
            <a:avLst/>
          </a:prstGeom>
        </p:spPr>
      </p:pic>
      <p:sp>
        <p:nvSpPr>
          <p:cNvPr id="3" name="Content Placeholder 2">
            <a:extLst>
              <a:ext uri="{FF2B5EF4-FFF2-40B4-BE49-F238E27FC236}">
                <a16:creationId xmlns:a16="http://schemas.microsoft.com/office/drawing/2014/main" id="{3B855C3F-0F4D-9C41-958E-E1D5A2890DEE}"/>
              </a:ext>
            </a:extLst>
          </p:cNvPr>
          <p:cNvSpPr>
            <a:spLocks noGrp="1"/>
          </p:cNvSpPr>
          <p:nvPr>
            <p:ph idx="1"/>
          </p:nvPr>
        </p:nvSpPr>
        <p:spPr>
          <a:xfrm>
            <a:off x="390832" y="781665"/>
            <a:ext cx="8362336" cy="5545392"/>
          </a:xfrm>
        </p:spPr>
        <p:txBody>
          <a:bodyPr/>
          <a:lstStyle/>
          <a:p>
            <a:r>
              <a:rPr lang="en-US" dirty="0">
                <a:ln w="0"/>
                <a:solidFill>
                  <a:schemeClr val="bg1"/>
                </a:solidFill>
                <a:effectLst>
                  <a:outerShdw blurRad="38100" dist="19050" dir="2700000" algn="tl" rotWithShape="0">
                    <a:schemeClr val="dk1">
                      <a:alpha val="40000"/>
                    </a:schemeClr>
                  </a:outerShdw>
                </a:effectLst>
              </a:rPr>
              <a:t>What questions should we be asking? Is the decision left up to preference? Habit/tradition? What is most convenient? Or should we be asking, “What did the apostles do?” There is no single definitive statement about frequency in the NT, but here are the facts:</a:t>
            </a:r>
          </a:p>
          <a:p>
            <a:r>
              <a:rPr lang="en-US" dirty="0">
                <a:ln w="0"/>
                <a:solidFill>
                  <a:schemeClr val="bg1"/>
                </a:solidFill>
                <a:effectLst>
                  <a:outerShdw blurRad="38100" dist="19050" dir="2700000" algn="tl" rotWithShape="0">
                    <a:schemeClr val="dk1">
                      <a:alpha val="40000"/>
                    </a:schemeClr>
                  </a:outerShdw>
                </a:effectLst>
              </a:rPr>
              <a:t>Christians gathered on the first day of every week (1 Cor. 16:2) and communion was part of that (Acts 20:7). “When you come together” is </a:t>
            </a:r>
            <a:r>
              <a:rPr lang="en-US">
                <a:ln w="0"/>
                <a:solidFill>
                  <a:schemeClr val="bg1"/>
                </a:solidFill>
                <a:effectLst>
                  <a:outerShdw blurRad="38100" dist="19050" dir="2700000" algn="tl" rotWithShape="0">
                    <a:schemeClr val="dk1">
                      <a:alpha val="40000"/>
                    </a:schemeClr>
                  </a:outerShdw>
                </a:effectLst>
              </a:rPr>
              <a:t>used five </a:t>
            </a:r>
            <a:r>
              <a:rPr lang="en-US" dirty="0">
                <a:ln w="0"/>
                <a:solidFill>
                  <a:schemeClr val="bg1"/>
                </a:solidFill>
                <a:effectLst>
                  <a:outerShdw blurRad="38100" dist="19050" dir="2700000" algn="tl" rotWithShape="0">
                    <a:schemeClr val="dk1">
                      <a:alpha val="40000"/>
                    </a:schemeClr>
                  </a:outerShdw>
                </a:effectLst>
              </a:rPr>
              <a:t>times in 1 Cor. 11. This is clearly referring to coming together as a church (vv. 17-18). </a:t>
            </a:r>
          </a:p>
          <a:p>
            <a:r>
              <a:rPr lang="en-US" dirty="0">
                <a:ln w="0"/>
                <a:solidFill>
                  <a:schemeClr val="bg1"/>
                </a:solidFill>
                <a:effectLst>
                  <a:outerShdw blurRad="38100" dist="19050" dir="2700000" algn="tl" rotWithShape="0">
                    <a:schemeClr val="dk1">
                      <a:alpha val="40000"/>
                    </a:schemeClr>
                  </a:outerShdw>
                </a:effectLst>
              </a:rPr>
              <a:t>There is no explanation more logical or consistent than saying the Lord’s Supper was a part of </a:t>
            </a:r>
            <a:r>
              <a:rPr lang="en-US" i="1" dirty="0">
                <a:ln w="0"/>
                <a:solidFill>
                  <a:schemeClr val="bg1"/>
                </a:solidFill>
                <a:effectLst>
                  <a:outerShdw blurRad="38100" dist="19050" dir="2700000" algn="tl" rotWithShape="0">
                    <a:schemeClr val="dk1">
                      <a:alpha val="40000"/>
                    </a:schemeClr>
                  </a:outerShdw>
                </a:effectLst>
              </a:rPr>
              <a:t>weekly</a:t>
            </a:r>
            <a:r>
              <a:rPr lang="en-US" dirty="0">
                <a:ln w="0"/>
                <a:solidFill>
                  <a:schemeClr val="bg1"/>
                </a:solidFill>
                <a:effectLst>
                  <a:outerShdw blurRad="38100" dist="19050" dir="2700000" algn="tl" rotWithShape="0">
                    <a:schemeClr val="dk1">
                      <a:alpha val="40000"/>
                    </a:schemeClr>
                  </a:outerShdw>
                </a:effectLst>
              </a:rPr>
              <a:t> worship on Sundays. There are also historical reasons…</a:t>
            </a:r>
          </a:p>
        </p:txBody>
      </p:sp>
    </p:spTree>
    <p:extLst>
      <p:ext uri="{BB962C8B-B14F-4D97-AF65-F5344CB8AC3E}">
        <p14:creationId xmlns:p14="http://schemas.microsoft.com/office/powerpoint/2010/main" val="8979748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4166</TotalTime>
  <Words>615</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I Cor. 10:14-17 (ESV)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Once Upon A Time In An Upper Room</dc:title>
  <dc:creator>Ryan Goodwin</dc:creator>
  <cp:lastModifiedBy>EastShelby</cp:lastModifiedBy>
  <cp:revision>16</cp:revision>
  <dcterms:created xsi:type="dcterms:W3CDTF">2019-05-14T20:05:43Z</dcterms:created>
  <dcterms:modified xsi:type="dcterms:W3CDTF">2019-05-19T14:49:20Z</dcterms:modified>
</cp:coreProperties>
</file>