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9" r:id="rId3"/>
    <p:sldId id="258" r:id="rId4"/>
    <p:sldId id="256" r:id="rId5"/>
    <p:sldId id="266"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56304" autoAdjust="0"/>
  </p:normalViewPr>
  <p:slideViewPr>
    <p:cSldViewPr snapToGrid="0" snapToObjects="1">
      <p:cViewPr varScale="1">
        <p:scale>
          <a:sx n="60" d="100"/>
          <a:sy n="60" d="100"/>
        </p:scale>
        <p:origin x="1464" y="66"/>
      </p:cViewPr>
      <p:guideLst>
        <p:guide orient="horz" pos="2160"/>
        <p:guide pos="2880"/>
      </p:guideLst>
    </p:cSldViewPr>
  </p:slideViewPr>
  <p:outlineViewPr>
    <p:cViewPr>
      <p:scale>
        <a:sx n="33" d="100"/>
        <a:sy n="33" d="100"/>
      </p:scale>
      <p:origin x="0" y="4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BE46C-0A8A-DB43-B90F-57720DAD4DE5}" type="datetimeFigureOut">
              <a:rPr lang="en-US" smtClean="0"/>
              <a:t>7/15/2018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97483-EF0F-054F-A77A-0D296F301321}" type="slidenum">
              <a:rPr lang="en-US" smtClean="0"/>
              <a:t>‹#›</a:t>
            </a:fld>
            <a:endParaRPr lang="en-US"/>
          </a:p>
        </p:txBody>
      </p:sp>
    </p:spTree>
    <p:extLst>
      <p:ext uri="{BB962C8B-B14F-4D97-AF65-F5344CB8AC3E}">
        <p14:creationId xmlns:p14="http://schemas.microsoft.com/office/powerpoint/2010/main" val="3474926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Israelites were oppressed by the Philistines</a:t>
            </a:r>
          </a:p>
          <a:p>
            <a:pPr marL="171450" indent="-171450">
              <a:buFont typeface="Arial"/>
              <a:buChar char="•"/>
            </a:pPr>
            <a:r>
              <a:rPr lang="en-US" dirty="0"/>
              <a:t>The people had cried out regarding the oppression</a:t>
            </a:r>
          </a:p>
          <a:p>
            <a:pPr marL="171450" indent="-171450">
              <a:buFont typeface="Arial"/>
              <a:buChar char="•"/>
            </a:pPr>
            <a:r>
              <a:rPr lang="en-US" dirty="0"/>
              <a:t>God chooses the unborn to save Israel</a:t>
            </a:r>
          </a:p>
          <a:p>
            <a:pPr marL="628650" lvl="1" indent="-171450">
              <a:buFont typeface="Arial"/>
              <a:buChar char="•"/>
            </a:pPr>
            <a:r>
              <a:rPr lang="en-US" dirty="0"/>
              <a:t>He would be a </a:t>
            </a:r>
            <a:r>
              <a:rPr lang="en-US" dirty="0" err="1"/>
              <a:t>Nazarite</a:t>
            </a:r>
            <a:endParaRPr lang="en-US" dirty="0"/>
          </a:p>
          <a:p>
            <a:pPr marL="1085850" lvl="2" indent="-171450">
              <a:buFont typeface="Arial"/>
              <a:buChar char="•"/>
            </a:pPr>
            <a:r>
              <a:rPr lang="en-US" dirty="0"/>
              <a:t>Means separated and consecrated</a:t>
            </a:r>
          </a:p>
          <a:p>
            <a:pPr marL="1085850" lvl="2" indent="-171450">
              <a:buFont typeface="Arial"/>
              <a:buChar char="•"/>
            </a:pPr>
            <a:r>
              <a:rPr lang="en-US" dirty="0"/>
              <a:t>Abstain</a:t>
            </a:r>
            <a:r>
              <a:rPr lang="en-US" baseline="0" dirty="0"/>
              <a:t> from wine, grapes, raisins, intoxicating </a:t>
            </a:r>
            <a:r>
              <a:rPr lang="en-US" baseline="0" dirty="0" err="1"/>
              <a:t>liquours</a:t>
            </a:r>
            <a:r>
              <a:rPr lang="en-US" baseline="0" dirty="0"/>
              <a:t>, or anything containing grapes</a:t>
            </a:r>
          </a:p>
          <a:p>
            <a:pPr marL="1085850" lvl="2" indent="-171450">
              <a:buFont typeface="Arial"/>
              <a:buChar char="•"/>
            </a:pPr>
            <a:r>
              <a:rPr lang="en-US" baseline="0" dirty="0"/>
              <a:t>Refrain for cutting one’s hair</a:t>
            </a:r>
          </a:p>
          <a:p>
            <a:pPr marL="1085850" lvl="2" indent="-171450">
              <a:buFont typeface="Arial"/>
              <a:buChar char="•"/>
            </a:pPr>
            <a:r>
              <a:rPr lang="en-US" baseline="0" dirty="0"/>
              <a:t>Avoid becoming ritually impure from corpses or graves</a:t>
            </a:r>
            <a:endParaRPr lang="en-US" dirty="0"/>
          </a:p>
          <a:p>
            <a:pPr marL="628650" lvl="1" indent="-171450">
              <a:buFont typeface="Arial"/>
              <a:buChar char="•"/>
            </a:pPr>
            <a:r>
              <a:rPr lang="en-US" dirty="0"/>
              <a:t>Biblical examples are Samson</a:t>
            </a:r>
            <a:r>
              <a:rPr lang="en-US" baseline="0" dirty="0"/>
              <a:t> and Samuel (1 Sam 1.11), and possibly Elijah and John the Baptist</a:t>
            </a:r>
            <a:endParaRPr lang="en-US" dirty="0"/>
          </a:p>
        </p:txBody>
      </p:sp>
      <p:sp>
        <p:nvSpPr>
          <p:cNvPr id="4" name="Slide Number Placeholder 3"/>
          <p:cNvSpPr>
            <a:spLocks noGrp="1"/>
          </p:cNvSpPr>
          <p:nvPr>
            <p:ph type="sldNum" sz="quarter" idx="10"/>
          </p:nvPr>
        </p:nvSpPr>
        <p:spPr/>
        <p:txBody>
          <a:bodyPr/>
          <a:lstStyle/>
          <a:p>
            <a:fld id="{85397483-EF0F-054F-A77A-0D296F301321}" type="slidenum">
              <a:rPr lang="en-US" smtClean="0"/>
              <a:t>5</a:t>
            </a:fld>
            <a:endParaRPr lang="en-US"/>
          </a:p>
        </p:txBody>
      </p:sp>
    </p:spTree>
    <p:extLst>
      <p:ext uri="{BB962C8B-B14F-4D97-AF65-F5344CB8AC3E}">
        <p14:creationId xmlns:p14="http://schemas.microsoft.com/office/powerpoint/2010/main" val="130612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Samson’s story begins good (13.24-25) and quickly</a:t>
            </a:r>
            <a:r>
              <a:rPr lang="en-US" baseline="0" dirty="0"/>
              <a:t> turns bad (14.1-2)</a:t>
            </a:r>
          </a:p>
          <a:p>
            <a:pPr marL="628650" lvl="1" indent="-171450">
              <a:buFont typeface="Arial"/>
              <a:buChar char="•"/>
            </a:pPr>
            <a:r>
              <a:rPr lang="en-US" baseline="0" dirty="0"/>
              <a:t>He turns out to be a real JACKWAGON</a:t>
            </a:r>
          </a:p>
          <a:p>
            <a:pPr marL="628650" lvl="1" indent="-171450">
              <a:buFont typeface="Arial"/>
              <a:buChar char="•"/>
            </a:pPr>
            <a:r>
              <a:rPr lang="en-US" baseline="0" dirty="0"/>
              <a:t>WE sometimes use the word backsliding</a:t>
            </a:r>
          </a:p>
          <a:p>
            <a:pPr marL="628650" lvl="1" indent="-171450">
              <a:buFont typeface="Arial"/>
              <a:buChar char="•"/>
            </a:pPr>
            <a:r>
              <a:rPr lang="en-US" baseline="0" dirty="0"/>
              <a:t>Samson didn’t backslide – he rejected his calling! </a:t>
            </a:r>
          </a:p>
          <a:p>
            <a:pPr marL="171450" lvl="0" indent="-171450">
              <a:buFont typeface="Arial"/>
              <a:buChar char="•"/>
            </a:pPr>
            <a:r>
              <a:rPr lang="en-US" baseline="0" dirty="0"/>
              <a:t>Attitude of entitlement</a:t>
            </a:r>
          </a:p>
          <a:p>
            <a:pPr marL="628650" lvl="1" indent="-171450">
              <a:buFont typeface="Arial"/>
              <a:buChar char="•"/>
            </a:pPr>
            <a:r>
              <a:rPr lang="en-US" baseline="0" dirty="0"/>
              <a:t>He tells his parents to get him a woman (14.1-3)</a:t>
            </a:r>
          </a:p>
          <a:p>
            <a:pPr marL="628650" lvl="1" indent="-171450">
              <a:buFont typeface="Arial"/>
              <a:buChar char="•"/>
            </a:pPr>
            <a:r>
              <a:rPr lang="en-US" baseline="0" dirty="0"/>
              <a:t>He had friends “provided” for him (14.11)</a:t>
            </a:r>
          </a:p>
          <a:p>
            <a:pPr marL="628650" lvl="1" indent="-171450">
              <a:buFont typeface="Arial"/>
              <a:buChar char="•"/>
            </a:pPr>
            <a:r>
              <a:rPr lang="en-US" baseline="0" dirty="0"/>
              <a:t>His statement about his wife (14.18)</a:t>
            </a:r>
          </a:p>
          <a:p>
            <a:pPr marL="171450" lvl="0" indent="-171450">
              <a:buFont typeface="Arial"/>
              <a:buChar char="•"/>
            </a:pPr>
            <a:r>
              <a:rPr lang="en-US" baseline="0" dirty="0"/>
              <a:t>Weakness for women</a:t>
            </a:r>
          </a:p>
          <a:p>
            <a:pPr marL="628650" lvl="1" indent="-171450">
              <a:buFont typeface="Arial"/>
              <a:buChar char="•"/>
            </a:pPr>
            <a:r>
              <a:rPr lang="en-US" baseline="0" dirty="0"/>
              <a:t>He wants women, constantly in the story (wife, prostitute, Delilah)</a:t>
            </a:r>
          </a:p>
          <a:p>
            <a:pPr marL="628650" lvl="1" indent="-171450">
              <a:buFont typeface="Arial"/>
              <a:buChar char="•"/>
            </a:pPr>
            <a:r>
              <a:rPr lang="en-US" baseline="0" dirty="0"/>
              <a:t>He wants the foreign women</a:t>
            </a:r>
          </a:p>
          <a:p>
            <a:pPr marL="171450" lvl="0" indent="-171450">
              <a:buFont typeface="Arial"/>
              <a:buChar char="•"/>
            </a:pPr>
            <a:r>
              <a:rPr lang="en-US" baseline="0" dirty="0"/>
              <a:t>Problem with anger</a:t>
            </a:r>
          </a:p>
          <a:p>
            <a:pPr marL="628650" lvl="1" indent="-171450">
              <a:buFont typeface="Arial"/>
              <a:buChar char="•"/>
            </a:pPr>
            <a:r>
              <a:rPr lang="en-US" baseline="0" dirty="0"/>
              <a:t>He kills 30 men to take their bloody clothes to give to the prize winners of his riddle competition because they cheated</a:t>
            </a:r>
          </a:p>
          <a:p>
            <a:pPr marL="628650" lvl="1" indent="-171450">
              <a:buFont typeface="Arial"/>
              <a:buChar char="•"/>
            </a:pPr>
            <a:r>
              <a:rPr lang="en-US" baseline="0" dirty="0"/>
              <a:t>He sets the fields on fire with the fox tails</a:t>
            </a:r>
          </a:p>
          <a:p>
            <a:pPr marL="628650" lvl="1" indent="-171450">
              <a:buFont typeface="Arial"/>
              <a:buChar char="•"/>
            </a:pPr>
            <a:r>
              <a:rPr lang="en-US" baseline="0" dirty="0"/>
              <a:t>He burns up all of their fields and crops</a:t>
            </a:r>
          </a:p>
          <a:p>
            <a:pPr marL="628650" lvl="1" indent="-171450">
              <a:buFont typeface="Arial"/>
              <a:buChar char="•"/>
            </a:pPr>
            <a:r>
              <a:rPr lang="en-US" baseline="0" dirty="0"/>
              <a:t>He strikes down 1000 men with a donkey’s jawbone</a:t>
            </a:r>
          </a:p>
          <a:p>
            <a:pPr marL="171450" lvl="0" indent="-171450">
              <a:buFont typeface="Arial"/>
              <a:buChar char="•"/>
            </a:pPr>
            <a:r>
              <a:rPr lang="en-US" baseline="0" dirty="0"/>
              <a:t>Tendency towards lust</a:t>
            </a:r>
          </a:p>
          <a:p>
            <a:pPr marL="628650" lvl="1" indent="-171450">
              <a:buFont typeface="Arial"/>
              <a:buChar char="•"/>
            </a:pPr>
            <a:r>
              <a:rPr lang="en-US" baseline="0" dirty="0"/>
              <a:t>There is nothing in the story that tell us Samson and Delilah are married</a:t>
            </a:r>
          </a:p>
          <a:p>
            <a:pPr marL="628650" lvl="1" indent="-171450">
              <a:buFont typeface="Arial"/>
              <a:buChar char="•"/>
            </a:pPr>
            <a:r>
              <a:rPr lang="en-US" baseline="0" dirty="0"/>
              <a:t>We often assume she was a prostitute, but it does not say that</a:t>
            </a:r>
          </a:p>
          <a:p>
            <a:pPr marL="628650" lvl="1" indent="-171450">
              <a:buFont typeface="Arial"/>
              <a:buChar char="•"/>
            </a:pPr>
            <a:endParaRPr lang="en-US" baseline="0" dirty="0"/>
          </a:p>
          <a:p>
            <a:pPr marL="171450" lvl="0" indent="-171450">
              <a:buFont typeface="Arial"/>
              <a:buChar char="•"/>
            </a:pPr>
            <a:endParaRPr lang="en-US" baseline="0" dirty="0"/>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5397483-EF0F-054F-A77A-0D296F301321}" type="slidenum">
              <a:rPr lang="en-US" smtClean="0"/>
              <a:t>6</a:t>
            </a:fld>
            <a:endParaRPr lang="en-US"/>
          </a:p>
        </p:txBody>
      </p:sp>
    </p:spTree>
    <p:extLst>
      <p:ext uri="{BB962C8B-B14F-4D97-AF65-F5344CB8AC3E}">
        <p14:creationId xmlns:p14="http://schemas.microsoft.com/office/powerpoint/2010/main" val="191184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97483-EF0F-054F-A77A-0D296F301321}" type="slidenum">
              <a:rPr lang="en-US" smtClean="0"/>
              <a:t>7</a:t>
            </a:fld>
            <a:endParaRPr lang="en-US"/>
          </a:p>
        </p:txBody>
      </p:sp>
    </p:spTree>
    <p:extLst>
      <p:ext uri="{BB962C8B-B14F-4D97-AF65-F5344CB8AC3E}">
        <p14:creationId xmlns:p14="http://schemas.microsoft.com/office/powerpoint/2010/main" val="150556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97483-EF0F-054F-A77A-0D296F301321}" type="slidenum">
              <a:rPr lang="en-US" smtClean="0"/>
              <a:t>9</a:t>
            </a:fld>
            <a:endParaRPr lang="en-US"/>
          </a:p>
        </p:txBody>
      </p:sp>
    </p:spTree>
    <p:extLst>
      <p:ext uri="{BB962C8B-B14F-4D97-AF65-F5344CB8AC3E}">
        <p14:creationId xmlns:p14="http://schemas.microsoft.com/office/powerpoint/2010/main" val="63245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can give strength</a:t>
            </a:r>
          </a:p>
          <a:p>
            <a:pPr marL="171450" indent="-171450">
              <a:buFont typeface="Arial"/>
              <a:buChar char="•"/>
            </a:pPr>
            <a:r>
              <a:rPr lang="en-US" dirty="0"/>
              <a:t>Philippians 4.13; Is 41.10; </a:t>
            </a:r>
            <a:r>
              <a:rPr lang="en-US" dirty="0" err="1"/>
              <a:t>Deut</a:t>
            </a:r>
            <a:r>
              <a:rPr lang="en-US" dirty="0"/>
              <a:t> 31.6; </a:t>
            </a:r>
            <a:r>
              <a:rPr lang="en-US" dirty="0" err="1"/>
              <a:t>Heb</a:t>
            </a:r>
            <a:r>
              <a:rPr lang="en-US" dirty="0"/>
              <a:t> 13.5</a:t>
            </a:r>
          </a:p>
          <a:p>
            <a:pPr marL="171450" indent="-171450">
              <a:buFont typeface="Arial"/>
              <a:buChar char="•"/>
            </a:pPr>
            <a:r>
              <a:rPr lang="en-US" dirty="0"/>
              <a:t>Story</a:t>
            </a:r>
            <a:r>
              <a:rPr lang="en-US" baseline="0" dirty="0"/>
              <a:t> of Herbert Jackson’s car, fixed by the twisting of a cable</a:t>
            </a:r>
            <a:endParaRPr lang="en-US" dirty="0"/>
          </a:p>
          <a:p>
            <a:r>
              <a:rPr lang="en-US" dirty="0"/>
              <a:t>God will be patient with our mistakes</a:t>
            </a:r>
          </a:p>
          <a:p>
            <a:pPr marL="171450" indent="-171450">
              <a:buFont typeface="Arial"/>
              <a:buChar char="•"/>
            </a:pPr>
            <a:r>
              <a:rPr lang="en-US" dirty="0"/>
              <a:t>2 Peter 3.9</a:t>
            </a:r>
          </a:p>
          <a:p>
            <a:pPr lvl="1"/>
            <a:r>
              <a:rPr lang="en-US" dirty="0"/>
              <a:t>According to a traditional Hebrew story, Abraham was sitting outside his tent one evening when he saw an old man, weary from age and journey, coming toward him. Abraham rushed out, greeted him, and then invited him into his tent. There he washed the old man's feet and gave him food and drink.</a:t>
            </a:r>
          </a:p>
          <a:p>
            <a:pPr lvl="1"/>
            <a:r>
              <a:rPr lang="en-US" dirty="0"/>
              <a:t>The old man immediately began eating without saying any prayer or blessing. So Abraham asked him, "Don't you worship God?" </a:t>
            </a:r>
          </a:p>
          <a:p>
            <a:pPr lvl="1"/>
            <a:r>
              <a:rPr lang="en-US" dirty="0"/>
              <a:t>The old traveler replied, "I worship fire only and reverence no other god." </a:t>
            </a:r>
          </a:p>
          <a:p>
            <a:pPr lvl="1"/>
            <a:r>
              <a:rPr lang="en-US" dirty="0"/>
              <a:t>When he heard this, Abraham became incensed, grabbed the old man by the shoulders, and threw him out his his tent into the cold night air.</a:t>
            </a:r>
          </a:p>
          <a:p>
            <a:pPr lvl="1"/>
            <a:r>
              <a:rPr lang="en-US" dirty="0"/>
              <a:t>When the old man had departed, God called to his friend Abraham and asked where the stranger was. Abraham replied, "I forced him out because he did not worship you." </a:t>
            </a:r>
          </a:p>
          <a:p>
            <a:pPr lvl="1"/>
            <a:r>
              <a:rPr lang="en-US" dirty="0"/>
              <a:t>God answered, "I have suffered him these eighty years although he dishonors me. Could you not endure him one night?” </a:t>
            </a:r>
          </a:p>
          <a:p>
            <a:r>
              <a:rPr lang="en-US" dirty="0"/>
              <a:t>God will allow us to fail</a:t>
            </a:r>
          </a:p>
          <a:p>
            <a:pPr marL="171450" indent="-171450">
              <a:buFont typeface="Arial"/>
              <a:buChar char="•"/>
            </a:pPr>
            <a:r>
              <a:rPr lang="en-US" dirty="0"/>
              <a:t>Romans 3.23; 1 </a:t>
            </a:r>
            <a:r>
              <a:rPr lang="en-US" dirty="0" err="1"/>
              <a:t>Jn</a:t>
            </a:r>
            <a:r>
              <a:rPr lang="en-US" baseline="0" dirty="0"/>
              <a:t> 1.8-10; 2.1-2</a:t>
            </a:r>
            <a:endParaRPr lang="en-US" dirty="0"/>
          </a:p>
          <a:p>
            <a:r>
              <a:rPr lang="en-US" dirty="0"/>
              <a:t>God can turn our failure into victory</a:t>
            </a:r>
          </a:p>
          <a:p>
            <a:pPr marL="171450" indent="-171450">
              <a:buFont typeface="Arial"/>
              <a:buChar char="•"/>
            </a:pPr>
            <a:r>
              <a:rPr lang="en-US" dirty="0"/>
              <a:t>Romans</a:t>
            </a:r>
            <a:r>
              <a:rPr lang="en-US" baseline="0" dirty="0"/>
              <a:t> 8.28, look at Jesus</a:t>
            </a:r>
          </a:p>
          <a:p>
            <a:pPr marL="171450" indent="-171450">
              <a:buFont typeface="Arial"/>
              <a:buChar char="•"/>
            </a:pPr>
            <a:r>
              <a:rPr lang="en-US" dirty="0"/>
              <a:t>Napoleon Bonaparte graduated 42nd in a class of 58 at military school. </a:t>
            </a:r>
          </a:p>
          <a:p>
            <a:pPr marL="171450" indent="-171450">
              <a:buFont typeface="Arial"/>
              <a:buChar char="•"/>
            </a:pPr>
            <a:r>
              <a:rPr lang="en-US" dirty="0"/>
              <a:t>One ballplayer set the major league record for strikeouts with 1316. The same player set a record for five consecutive strikeouts in a World Series game. The holder of both records was the great slugger Babe Ruth.</a:t>
            </a:r>
          </a:p>
          <a:p>
            <a:pPr marL="171450" indent="-171450">
              <a:buFont typeface="Arial"/>
              <a:buChar char="•"/>
            </a:pPr>
            <a:r>
              <a:rPr lang="en-US" dirty="0"/>
              <a:t>Walt Disney was rejected multiple times and considered </a:t>
            </a:r>
            <a:r>
              <a:rPr lang="en-US" dirty="0" err="1"/>
              <a:t>excentric</a:t>
            </a:r>
            <a:r>
              <a:rPr lang="en-US" baseline="0" dirty="0"/>
              <a:t> for his plan to build an amusement park. He said, </a:t>
            </a:r>
            <a:r>
              <a:rPr lang="en-US" dirty="0"/>
              <a:t>“I think it’s important to have a good hard failure when you’re young… Because it makes you kind of aware of what can happen to you. Because of it I’ve never had any fear in my whole life when we’ve been near collapse and all of that. I’ve never been afraid.”</a:t>
            </a:r>
          </a:p>
          <a:p>
            <a:pPr marL="171450" indent="-171450">
              <a:buFont typeface="Arial"/>
              <a:buChar char="•"/>
            </a:pPr>
            <a:r>
              <a:rPr lang="en-US" dirty="0"/>
              <a:t>Theodor Geisel was rejected</a:t>
            </a:r>
            <a:r>
              <a:rPr lang="en-US" baseline="0" dirty="0"/>
              <a:t> by 27 different publishers. Yet this books have gone on to sell more than 600 million copies worldwide. He’s also known as Doctor Seuss.</a:t>
            </a:r>
          </a:p>
          <a:p>
            <a:pPr marL="171450" indent="-171450">
              <a:buFont typeface="Arial"/>
              <a:buChar char="•"/>
            </a:pPr>
            <a:r>
              <a:rPr lang="en-US" baseline="0" dirty="0"/>
              <a:t>Elvis Presley was told “</a:t>
            </a:r>
            <a:r>
              <a:rPr lang="en-US" dirty="0"/>
              <a:t>You </a:t>
            </a:r>
            <a:r>
              <a:rPr lang="en-US" dirty="0" err="1"/>
              <a:t>ain’t</a:t>
            </a:r>
            <a:r>
              <a:rPr lang="en-US" dirty="0"/>
              <a:t> </a:t>
            </a:r>
            <a:r>
              <a:rPr lang="en-US" dirty="0" err="1"/>
              <a:t>goin</a:t>
            </a:r>
            <a:r>
              <a:rPr lang="en-US" dirty="0"/>
              <a:t>’ nowhere, son. You ought to go back to </a:t>
            </a:r>
            <a:r>
              <a:rPr lang="en-US" dirty="0" err="1"/>
              <a:t>drivin</a:t>
            </a:r>
            <a:r>
              <a:rPr lang="en-US" dirty="0"/>
              <a:t>’ a truck.” after his first performance at the Grand Ole Opry right before he was</a:t>
            </a:r>
            <a:r>
              <a:rPr lang="en-US" baseline="0" dirty="0"/>
              <a:t> fired.</a:t>
            </a:r>
            <a:endParaRPr lang="en-US" dirty="0"/>
          </a:p>
          <a:p>
            <a:pPr marL="171450" indent="-171450">
              <a:buFont typeface="Arial"/>
              <a:buChar char="•"/>
            </a:pPr>
            <a:r>
              <a:rPr lang="en-US" dirty="0"/>
              <a:t>During 1978 during the fireman's strike in England, the British army took over emergency firefighting. On January 14 they were called out by an elderly lady in South London to retrieve her cat. They arrived with impressive haste, very cleverly and carefully rescued the cat, and started to drive away. But the lady was so grateful she invited the squad of heroes in for tea. Driving off later with fond farewells and warm waving of arms, they ran over the cat and killed it.</a:t>
            </a:r>
          </a:p>
          <a:p>
            <a:endParaRPr lang="en-US" dirty="0"/>
          </a:p>
        </p:txBody>
      </p:sp>
      <p:sp>
        <p:nvSpPr>
          <p:cNvPr id="4" name="Slide Number Placeholder 3"/>
          <p:cNvSpPr>
            <a:spLocks noGrp="1"/>
          </p:cNvSpPr>
          <p:nvPr>
            <p:ph type="sldNum" sz="quarter" idx="10"/>
          </p:nvPr>
        </p:nvSpPr>
        <p:spPr/>
        <p:txBody>
          <a:bodyPr/>
          <a:lstStyle/>
          <a:p>
            <a:fld id="{85397483-EF0F-054F-A77A-0D296F301321}" type="slidenum">
              <a:rPr lang="en-US" smtClean="0"/>
              <a:t>10</a:t>
            </a:fld>
            <a:endParaRPr lang="en-US"/>
          </a:p>
        </p:txBody>
      </p:sp>
    </p:spTree>
    <p:extLst>
      <p:ext uri="{BB962C8B-B14F-4D97-AF65-F5344CB8AC3E}">
        <p14:creationId xmlns:p14="http://schemas.microsoft.com/office/powerpoint/2010/main" val="570912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FE2B14-088C-F846-8C8B-DBA2FEC5C413}"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E9B00-91E8-BB4E-AC61-93C1C9751BDC}" type="slidenum">
              <a:rPr lang="en-US" smtClean="0"/>
              <a:t>‹#›</a:t>
            </a:fld>
            <a:endParaRPr lang="en-US"/>
          </a:p>
        </p:txBody>
      </p:sp>
      <p:pic>
        <p:nvPicPr>
          <p:cNvPr id="7" name="Picture 6" descr="07152018-11am-WhatIF-Sams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301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E2B14-088C-F846-8C8B-DBA2FEC5C413}"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49471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E2B14-088C-F846-8C8B-DBA2FEC5C413}"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91350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7152018-11am-WhatIF-Samson-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124200" y="5826020"/>
            <a:ext cx="5824892" cy="786927"/>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262310"/>
            <a:ext cx="8229600" cy="4514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FE2B14-088C-F846-8C8B-DBA2FEC5C413}"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159199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E2B14-088C-F846-8C8B-DBA2FEC5C413}" type="datetimeFigureOut">
              <a:rPr lang="en-US" smtClean="0"/>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150295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FE2B14-088C-F846-8C8B-DBA2FEC5C413}"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345409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FE2B14-088C-F846-8C8B-DBA2FEC5C413}" type="datetimeFigureOut">
              <a:rPr lang="en-US" smtClean="0"/>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182837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ho_do_you_trust-background-Standard 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0FE2B14-088C-F846-8C8B-DBA2FEC5C413}" type="datetimeFigureOut">
              <a:rPr lang="en-US" smtClean="0"/>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11461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E2B14-088C-F846-8C8B-DBA2FEC5C413}" type="datetimeFigureOut">
              <a:rPr lang="en-US" smtClean="0"/>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54362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E2B14-088C-F846-8C8B-DBA2FEC5C413}"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397880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E2B14-088C-F846-8C8B-DBA2FEC5C413}" type="datetimeFigureOut">
              <a:rPr lang="en-US" smtClean="0"/>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E9B00-91E8-BB4E-AC61-93C1C9751BDC}" type="slidenum">
              <a:rPr lang="en-US" smtClean="0"/>
              <a:t>‹#›</a:t>
            </a:fld>
            <a:endParaRPr lang="en-US"/>
          </a:p>
        </p:txBody>
      </p:sp>
    </p:spTree>
    <p:extLst>
      <p:ext uri="{BB962C8B-B14F-4D97-AF65-F5344CB8AC3E}">
        <p14:creationId xmlns:p14="http://schemas.microsoft.com/office/powerpoint/2010/main" val="66451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E2B14-088C-F846-8C8B-DBA2FEC5C413}" type="datetimeFigureOut">
              <a:rPr lang="en-US" smtClean="0"/>
              <a:t>7/15/2018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E9B00-91E8-BB4E-AC61-93C1C9751BDC}" type="slidenum">
              <a:rPr lang="en-US" smtClean="0"/>
              <a:t>‹#›</a:t>
            </a:fld>
            <a:endParaRPr lang="en-US"/>
          </a:p>
        </p:txBody>
      </p:sp>
    </p:spTree>
    <p:extLst>
      <p:ext uri="{BB962C8B-B14F-4D97-AF65-F5344CB8AC3E}">
        <p14:creationId xmlns:p14="http://schemas.microsoft.com/office/powerpoint/2010/main" val="246272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t>Judges 13.2-5</a:t>
            </a:r>
          </a:p>
        </p:txBody>
      </p:sp>
      <p:sp>
        <p:nvSpPr>
          <p:cNvPr id="5" name="TextBox 4"/>
          <p:cNvSpPr txBox="1"/>
          <p:nvPr/>
        </p:nvSpPr>
        <p:spPr>
          <a:xfrm rot="10800000" flipV="1">
            <a:off x="457200" y="1447395"/>
            <a:ext cx="8229600" cy="4524316"/>
          </a:xfrm>
          <a:prstGeom prst="rect">
            <a:avLst/>
          </a:prstGeom>
          <a:noFill/>
        </p:spPr>
        <p:txBody>
          <a:bodyPr wrap="square" rtlCol="0">
            <a:spAutoFit/>
          </a:bodyPr>
          <a:lstStyle/>
          <a:p>
            <a:r>
              <a:rPr lang="en-US" sz="3600" baseline="30000" dirty="0">
                <a:solidFill>
                  <a:srgbClr val="FFFFFF"/>
                </a:solidFill>
              </a:rPr>
              <a:t>2 </a:t>
            </a:r>
            <a:r>
              <a:rPr lang="en-US" sz="3600" dirty="0">
                <a:solidFill>
                  <a:srgbClr val="FFFFFF"/>
                </a:solidFill>
              </a:rPr>
              <a:t>There was a certain man of </a:t>
            </a:r>
            <a:r>
              <a:rPr lang="en-US" sz="3600" dirty="0" err="1">
                <a:solidFill>
                  <a:srgbClr val="FFFFFF"/>
                </a:solidFill>
              </a:rPr>
              <a:t>Zorah</a:t>
            </a:r>
            <a:r>
              <a:rPr lang="en-US" sz="3600" dirty="0">
                <a:solidFill>
                  <a:srgbClr val="FFFFFF"/>
                </a:solidFill>
              </a:rPr>
              <a:t>, of the tribe of the </a:t>
            </a:r>
            <a:r>
              <a:rPr lang="en-US" sz="3600" dirty="0" err="1">
                <a:solidFill>
                  <a:srgbClr val="FFFFFF"/>
                </a:solidFill>
              </a:rPr>
              <a:t>Danites</a:t>
            </a:r>
            <a:r>
              <a:rPr lang="en-US" sz="3600" dirty="0">
                <a:solidFill>
                  <a:srgbClr val="FFFFFF"/>
                </a:solidFill>
              </a:rPr>
              <a:t>, whose name was </a:t>
            </a:r>
            <a:r>
              <a:rPr lang="en-US" sz="3600" dirty="0" err="1">
                <a:solidFill>
                  <a:srgbClr val="FFFFFF"/>
                </a:solidFill>
              </a:rPr>
              <a:t>Manoah</a:t>
            </a:r>
            <a:r>
              <a:rPr lang="en-US" sz="3600" dirty="0">
                <a:solidFill>
                  <a:srgbClr val="FFFFFF"/>
                </a:solidFill>
              </a:rPr>
              <a:t>. And his wife was barren and had no children. </a:t>
            </a:r>
            <a:r>
              <a:rPr lang="en-US" sz="3600" baseline="30000" dirty="0">
                <a:solidFill>
                  <a:srgbClr val="FFFFFF"/>
                </a:solidFill>
              </a:rPr>
              <a:t>3 </a:t>
            </a:r>
            <a:r>
              <a:rPr lang="en-US" sz="3600" dirty="0">
                <a:solidFill>
                  <a:srgbClr val="FFFFFF"/>
                </a:solidFill>
              </a:rPr>
              <a:t>And the angel of the </a:t>
            </a:r>
            <a:r>
              <a:rPr lang="en-US" sz="3600" cap="small" dirty="0">
                <a:solidFill>
                  <a:srgbClr val="FFFFFF"/>
                </a:solidFill>
                <a:effectLst/>
              </a:rPr>
              <a:t>Lord</a:t>
            </a:r>
            <a:r>
              <a:rPr lang="en-US" sz="3600" dirty="0">
                <a:solidFill>
                  <a:srgbClr val="FFFFFF"/>
                </a:solidFill>
              </a:rPr>
              <a:t> appeared to the woman and said to her, “Behold, you are barren and have not borne children, but you shall conceive and bear a son. </a:t>
            </a:r>
          </a:p>
        </p:txBody>
      </p:sp>
    </p:spTree>
    <p:extLst>
      <p:ext uri="{BB962C8B-B14F-4D97-AF65-F5344CB8AC3E}">
        <p14:creationId xmlns:p14="http://schemas.microsoft.com/office/powerpoint/2010/main" val="32421145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Samson</a:t>
            </a:r>
          </a:p>
        </p:txBody>
      </p:sp>
      <p:sp>
        <p:nvSpPr>
          <p:cNvPr id="3" name="Content Placeholder 2"/>
          <p:cNvSpPr>
            <a:spLocks noGrp="1"/>
          </p:cNvSpPr>
          <p:nvPr>
            <p:ph idx="1"/>
          </p:nvPr>
        </p:nvSpPr>
        <p:spPr/>
        <p:txBody>
          <a:bodyPr/>
          <a:lstStyle/>
          <a:p>
            <a:r>
              <a:rPr lang="en-US" dirty="0"/>
              <a:t>God can give strength</a:t>
            </a:r>
          </a:p>
          <a:p>
            <a:r>
              <a:rPr lang="en-US" dirty="0"/>
              <a:t>God will be patient with our mistakes</a:t>
            </a:r>
          </a:p>
          <a:p>
            <a:r>
              <a:rPr lang="en-US" dirty="0"/>
              <a:t>God will allow us to fail</a:t>
            </a:r>
          </a:p>
          <a:p>
            <a:r>
              <a:rPr lang="en-US" dirty="0"/>
              <a:t>God can turn our failure into victory</a:t>
            </a:r>
          </a:p>
        </p:txBody>
      </p:sp>
    </p:spTree>
    <p:extLst>
      <p:ext uri="{BB962C8B-B14F-4D97-AF65-F5344CB8AC3E}">
        <p14:creationId xmlns:p14="http://schemas.microsoft.com/office/powerpoint/2010/main" val="41873830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51367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t>Judges 13.2-5</a:t>
            </a:r>
          </a:p>
        </p:txBody>
      </p:sp>
      <p:sp>
        <p:nvSpPr>
          <p:cNvPr id="5" name="TextBox 4"/>
          <p:cNvSpPr txBox="1"/>
          <p:nvPr/>
        </p:nvSpPr>
        <p:spPr>
          <a:xfrm rot="10800000" flipV="1">
            <a:off x="457200" y="1443798"/>
            <a:ext cx="8229600" cy="3970318"/>
          </a:xfrm>
          <a:prstGeom prst="rect">
            <a:avLst/>
          </a:prstGeom>
          <a:noFill/>
        </p:spPr>
        <p:txBody>
          <a:bodyPr wrap="square" rtlCol="0">
            <a:spAutoFit/>
          </a:bodyPr>
          <a:lstStyle/>
          <a:p>
            <a:r>
              <a:rPr lang="en-US" sz="3600" baseline="30000" dirty="0">
                <a:solidFill>
                  <a:srgbClr val="FFFFFF"/>
                </a:solidFill>
              </a:rPr>
              <a:t>4 </a:t>
            </a:r>
            <a:r>
              <a:rPr lang="en-US" sz="3600" dirty="0">
                <a:solidFill>
                  <a:srgbClr val="FFFFFF"/>
                </a:solidFill>
              </a:rPr>
              <a:t>Therefore be careful and drink no wine or strong drink, and eat nothing unclean, </a:t>
            </a:r>
            <a:r>
              <a:rPr lang="en-US" sz="3600" baseline="30000" dirty="0">
                <a:solidFill>
                  <a:srgbClr val="FFFFFF"/>
                </a:solidFill>
              </a:rPr>
              <a:t>5 </a:t>
            </a:r>
            <a:r>
              <a:rPr lang="en-US" sz="3600" dirty="0">
                <a:solidFill>
                  <a:srgbClr val="FFFFFF"/>
                </a:solidFill>
              </a:rPr>
              <a:t>for behold, you shall conceive and bear a son. No razor shall come upon his head, for the child shall be a </a:t>
            </a:r>
            <a:r>
              <a:rPr lang="en-US" sz="3600" dirty="0" err="1">
                <a:solidFill>
                  <a:srgbClr val="FFFFFF"/>
                </a:solidFill>
              </a:rPr>
              <a:t>Nazirite</a:t>
            </a:r>
            <a:r>
              <a:rPr lang="en-US" sz="3600" dirty="0">
                <a:solidFill>
                  <a:srgbClr val="FFFFFF"/>
                </a:solidFill>
              </a:rPr>
              <a:t> to God from the womb, and he shall begin to save Israel from the hand of the Philistines.” </a:t>
            </a:r>
          </a:p>
        </p:txBody>
      </p:sp>
    </p:spTree>
    <p:extLst>
      <p:ext uri="{BB962C8B-B14F-4D97-AF65-F5344CB8AC3E}">
        <p14:creationId xmlns:p14="http://schemas.microsoft.com/office/powerpoint/2010/main" val="2470126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71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4608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Chosen for Great Things</a:t>
            </a:r>
          </a:p>
        </p:txBody>
      </p:sp>
      <p:sp>
        <p:nvSpPr>
          <p:cNvPr id="3" name="Content Placeholder 2"/>
          <p:cNvSpPr>
            <a:spLocks noGrp="1"/>
          </p:cNvSpPr>
          <p:nvPr>
            <p:ph idx="1"/>
          </p:nvPr>
        </p:nvSpPr>
        <p:spPr/>
        <p:txBody>
          <a:bodyPr/>
          <a:lstStyle/>
          <a:p>
            <a:r>
              <a:rPr lang="en-US" dirty="0"/>
              <a:t>The Israelites were oppressed by the Philistines</a:t>
            </a:r>
          </a:p>
          <a:p>
            <a:r>
              <a:rPr lang="en-US" dirty="0"/>
              <a:t>The people had cried out regarding the oppression</a:t>
            </a:r>
          </a:p>
          <a:p>
            <a:r>
              <a:rPr lang="en-US" dirty="0"/>
              <a:t>God chooses the unborn to save Israel</a:t>
            </a:r>
          </a:p>
          <a:p>
            <a:pPr lvl="1"/>
            <a:r>
              <a:rPr lang="en-US" dirty="0"/>
              <a:t>He would be a </a:t>
            </a:r>
            <a:r>
              <a:rPr lang="en-US" dirty="0" err="1"/>
              <a:t>Nazarite</a:t>
            </a:r>
            <a:endParaRPr lang="en-US" dirty="0"/>
          </a:p>
          <a:p>
            <a:endParaRPr lang="en-US" dirty="0"/>
          </a:p>
        </p:txBody>
      </p:sp>
    </p:spTree>
    <p:extLst>
      <p:ext uri="{BB962C8B-B14F-4D97-AF65-F5344CB8AC3E}">
        <p14:creationId xmlns:p14="http://schemas.microsoft.com/office/powerpoint/2010/main" val="3161392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Life of Ill Repute</a:t>
            </a:r>
          </a:p>
        </p:txBody>
      </p:sp>
      <p:sp>
        <p:nvSpPr>
          <p:cNvPr id="3" name="Content Placeholder 2"/>
          <p:cNvSpPr>
            <a:spLocks noGrp="1"/>
          </p:cNvSpPr>
          <p:nvPr>
            <p:ph idx="1"/>
          </p:nvPr>
        </p:nvSpPr>
        <p:spPr/>
        <p:txBody>
          <a:bodyPr/>
          <a:lstStyle/>
          <a:p>
            <a:r>
              <a:rPr lang="en-US" dirty="0"/>
              <a:t>Samson has an attitude of entitlement</a:t>
            </a:r>
          </a:p>
          <a:p>
            <a:r>
              <a:rPr lang="en-US" dirty="0"/>
              <a:t>Samson has a weakness for women</a:t>
            </a:r>
          </a:p>
          <a:p>
            <a:r>
              <a:rPr lang="en-US" dirty="0"/>
              <a:t>Samson has a problem with anger</a:t>
            </a:r>
          </a:p>
          <a:p>
            <a:r>
              <a:rPr lang="en-US" dirty="0"/>
              <a:t>Samson has a tendency towards lust</a:t>
            </a:r>
          </a:p>
        </p:txBody>
      </p:sp>
    </p:spTree>
    <p:extLst>
      <p:ext uri="{BB962C8B-B14F-4D97-AF65-F5344CB8AC3E}">
        <p14:creationId xmlns:p14="http://schemas.microsoft.com/office/powerpoint/2010/main" val="38570563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 Life of Disobedience</a:t>
            </a:r>
          </a:p>
        </p:txBody>
      </p:sp>
      <p:sp>
        <p:nvSpPr>
          <p:cNvPr id="3" name="Content Placeholder 2"/>
          <p:cNvSpPr>
            <a:spLocks noGrp="1"/>
          </p:cNvSpPr>
          <p:nvPr>
            <p:ph idx="1"/>
          </p:nvPr>
        </p:nvSpPr>
        <p:spPr>
          <a:xfrm>
            <a:off x="457200" y="262310"/>
            <a:ext cx="8229600" cy="4514475"/>
          </a:xfrm>
        </p:spPr>
        <p:txBody>
          <a:bodyPr/>
          <a:lstStyle/>
          <a:p>
            <a:r>
              <a:rPr lang="en-US" dirty="0"/>
              <a:t>Samson obeys for selfish reasons</a:t>
            </a:r>
          </a:p>
          <a:p>
            <a:r>
              <a:rPr lang="en-US" dirty="0"/>
              <a:t>Samson displays God’s power while trying to exercise his own</a:t>
            </a:r>
          </a:p>
          <a:p>
            <a:r>
              <a:rPr lang="en-US" dirty="0"/>
              <a:t>Samson doesn’t take God seriously</a:t>
            </a:r>
          </a:p>
        </p:txBody>
      </p:sp>
    </p:spTree>
    <p:extLst>
      <p:ext uri="{BB962C8B-B14F-4D97-AF65-F5344CB8AC3E}">
        <p14:creationId xmlns:p14="http://schemas.microsoft.com/office/powerpoint/2010/main" val="39953477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Accidental Obedience</a:t>
            </a:r>
          </a:p>
        </p:txBody>
      </p:sp>
      <p:sp>
        <p:nvSpPr>
          <p:cNvPr id="3" name="Content Placeholder 2"/>
          <p:cNvSpPr>
            <a:spLocks noGrp="1"/>
          </p:cNvSpPr>
          <p:nvPr>
            <p:ph idx="1"/>
          </p:nvPr>
        </p:nvSpPr>
        <p:spPr/>
        <p:txBody>
          <a:bodyPr/>
          <a:lstStyle/>
          <a:p>
            <a:r>
              <a:rPr lang="en-US" dirty="0"/>
              <a:t>When Samson collapses the temple, it accomplishes God’s goals</a:t>
            </a:r>
          </a:p>
          <a:p>
            <a:r>
              <a:rPr lang="en-US" dirty="0"/>
              <a:t>Samson still does this for selfish reasons</a:t>
            </a:r>
          </a:p>
        </p:txBody>
      </p:sp>
    </p:spTree>
    <p:extLst>
      <p:ext uri="{BB962C8B-B14F-4D97-AF65-F5344CB8AC3E}">
        <p14:creationId xmlns:p14="http://schemas.microsoft.com/office/powerpoint/2010/main" val="3518614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lstStyle/>
          <a:p>
            <a:r>
              <a:rPr lang="en-US" dirty="0"/>
              <a:t>What if Samson had truly followed God and judged Israel back to Him?</a:t>
            </a:r>
          </a:p>
          <a:p>
            <a:pPr lvl="1"/>
            <a:r>
              <a:rPr lang="en-US" dirty="0"/>
              <a:t>Possibly defeated the Philistines</a:t>
            </a:r>
          </a:p>
          <a:p>
            <a:pPr lvl="1"/>
            <a:r>
              <a:rPr lang="en-US" dirty="0"/>
              <a:t>Possibly prevented the “need” for a king</a:t>
            </a:r>
          </a:p>
          <a:p>
            <a:pPr lvl="1"/>
            <a:r>
              <a:rPr lang="en-US" dirty="0"/>
              <a:t>Possibly prevented Israel from turning away from God</a:t>
            </a:r>
          </a:p>
          <a:p>
            <a:r>
              <a:rPr lang="en-US" dirty="0"/>
              <a:t>Yet, if he had not sinned, we wouldn’t have the story we have today. </a:t>
            </a:r>
          </a:p>
        </p:txBody>
      </p:sp>
    </p:spTree>
    <p:extLst>
      <p:ext uri="{BB962C8B-B14F-4D97-AF65-F5344CB8AC3E}">
        <p14:creationId xmlns:p14="http://schemas.microsoft.com/office/powerpoint/2010/main" val="22149654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4324</TotalTime>
  <Words>1000</Words>
  <Application>Microsoft Office PowerPoint</Application>
  <PresentationFormat>On-screen Show (4:3)</PresentationFormat>
  <Paragraphs>88</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Judges 13.2-5</vt:lpstr>
      <vt:lpstr>Judges 13.2-5</vt:lpstr>
      <vt:lpstr>PowerPoint Presentation</vt:lpstr>
      <vt:lpstr>PowerPoint Presentation</vt:lpstr>
      <vt:lpstr>Chosen for Great Things</vt:lpstr>
      <vt:lpstr>A Life of Ill Repute</vt:lpstr>
      <vt:lpstr> A Life of Disobedience</vt:lpstr>
      <vt:lpstr>Accidental Obedience</vt:lpstr>
      <vt:lpstr>What If…</vt:lpstr>
      <vt:lpstr>Lessons from Samson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13.2-5</dc:title>
  <dc:creator>Joseph Shanks</dc:creator>
  <cp:lastModifiedBy>EastShelby</cp:lastModifiedBy>
  <cp:revision>11</cp:revision>
  <dcterms:created xsi:type="dcterms:W3CDTF">2018-07-04T11:43:48Z</dcterms:created>
  <dcterms:modified xsi:type="dcterms:W3CDTF">2018-07-15T13:58:13Z</dcterms:modified>
</cp:coreProperties>
</file>