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3" r:id="rId2"/>
    <p:sldMasterId id="2147483685" r:id="rId3"/>
  </p:sldMasterIdLst>
  <p:notesMasterIdLst>
    <p:notesMasterId r:id="rId22"/>
  </p:notesMasterIdLst>
  <p:handoutMasterIdLst>
    <p:handoutMasterId r:id="rId23"/>
  </p:handoutMasterIdLst>
  <p:sldIdLst>
    <p:sldId id="257" r:id="rId4"/>
    <p:sldId id="314" r:id="rId5"/>
    <p:sldId id="315" r:id="rId6"/>
    <p:sldId id="296" r:id="rId7"/>
    <p:sldId id="322" r:id="rId8"/>
    <p:sldId id="324" r:id="rId9"/>
    <p:sldId id="316" r:id="rId10"/>
    <p:sldId id="311" r:id="rId11"/>
    <p:sldId id="310" r:id="rId12"/>
    <p:sldId id="312" r:id="rId13"/>
    <p:sldId id="313" r:id="rId14"/>
    <p:sldId id="317" r:id="rId15"/>
    <p:sldId id="318" r:id="rId16"/>
    <p:sldId id="319" r:id="rId17"/>
    <p:sldId id="320" r:id="rId18"/>
    <p:sldId id="321" r:id="rId19"/>
    <p:sldId id="269" r:id="rId20"/>
    <p:sldId id="260" r:id="rId21"/>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CC5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24" autoAdjust="0"/>
    <p:restoredTop sz="86384" autoAdjust="0"/>
  </p:normalViewPr>
  <p:slideViewPr>
    <p:cSldViewPr snapToGrid="0" snapToObjects="1">
      <p:cViewPr varScale="1">
        <p:scale>
          <a:sx n="92" d="100"/>
          <a:sy n="92" d="100"/>
        </p:scale>
        <p:origin x="318" y="90"/>
      </p:cViewPr>
      <p:guideLst>
        <p:guide orient="horz" pos="2160"/>
        <p:guide pos="2880"/>
      </p:guideLst>
    </p:cSldViewPr>
  </p:slideViewPr>
  <p:outlineViewPr>
    <p:cViewPr>
      <p:scale>
        <a:sx n="33" d="100"/>
        <a:sy n="33" d="100"/>
      </p:scale>
      <p:origin x="0" y="1319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Contribution</c:v>
                </c:pt>
              </c:strCache>
            </c:strRef>
          </c:tx>
          <c:invertIfNegative val="0"/>
          <c:dLbls>
            <c:dLbl>
              <c:idx val="0"/>
              <c:layout>
                <c:manualLayout>
                  <c:x val="-1.8037518037517873E-3"/>
                  <c:y val="-1.72890850738700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A9E-4947-B8B7-E8BDC79C57EB}"/>
                </c:ext>
              </c:extLst>
            </c:dLbl>
            <c:dLbl>
              <c:idx val="1"/>
              <c:layout>
                <c:manualLayout>
                  <c:x val="-3.3068401059792187E-17"/>
                  <c:y val="-2.59336276108049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A9E-4947-B8B7-E8BDC79C57EB}"/>
                </c:ext>
              </c:extLst>
            </c:dLbl>
            <c:dLbl>
              <c:idx val="2"/>
              <c:layout>
                <c:manualLayout>
                  <c:x val="-5.411255411255411E-3"/>
                  <c:y val="-1.72890850738700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A9E-4947-B8B7-E8BDC79C57EB}"/>
                </c:ext>
              </c:extLst>
            </c:dLbl>
            <c:dLbl>
              <c:idx val="3"/>
              <c:layout>
                <c:manualLayout>
                  <c:x val="1.8037518037518038E-3"/>
                  <c:y val="-4.89857410426316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A9E-4947-B8B7-E8BDC79C57EB}"/>
                </c:ext>
              </c:extLst>
            </c:dLbl>
            <c:dLbl>
              <c:idx val="4"/>
              <c:layout>
                <c:manualLayout>
                  <c:x val="1.443001443001443E-2"/>
                  <c:y val="-5.47487694005883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A9E-4947-B8B7-E8BDC79C57EB}"/>
                </c:ext>
              </c:extLst>
            </c:dLbl>
            <c:numFmt formatCode="&quot;$&quot;#,##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Sheet1!$A$2:$A$6</c:f>
              <c:numCache>
                <c:formatCode>General</c:formatCode>
                <c:ptCount val="5"/>
                <c:pt idx="0">
                  <c:v>2013</c:v>
                </c:pt>
                <c:pt idx="1">
                  <c:v>2014</c:v>
                </c:pt>
                <c:pt idx="2">
                  <c:v>2015</c:v>
                </c:pt>
                <c:pt idx="3">
                  <c:v>2016</c:v>
                </c:pt>
                <c:pt idx="4">
                  <c:v>2017</c:v>
                </c:pt>
              </c:numCache>
            </c:numRef>
          </c:cat>
          <c:val>
            <c:numRef>
              <c:f>Sheet1!$B$2:$B$6</c:f>
              <c:numCache>
                <c:formatCode>General</c:formatCode>
                <c:ptCount val="5"/>
                <c:pt idx="0">
                  <c:v>445561.37</c:v>
                </c:pt>
                <c:pt idx="1">
                  <c:v>495220.25</c:v>
                </c:pt>
                <c:pt idx="2">
                  <c:v>559928.69999999995</c:v>
                </c:pt>
                <c:pt idx="3">
                  <c:v>584472.21</c:v>
                </c:pt>
                <c:pt idx="4">
                  <c:v>622653</c:v>
                </c:pt>
              </c:numCache>
            </c:numRef>
          </c:val>
          <c:extLst>
            <c:ext xmlns:c16="http://schemas.microsoft.com/office/drawing/2014/chart" uri="{C3380CC4-5D6E-409C-BE32-E72D297353CC}">
              <c16:uniqueId val="{00000000-0A9E-4947-B8B7-E8BDC79C57EB}"/>
            </c:ext>
          </c:extLst>
        </c:ser>
        <c:dLbls>
          <c:showLegendKey val="0"/>
          <c:showVal val="0"/>
          <c:showCatName val="0"/>
          <c:showSerName val="0"/>
          <c:showPercent val="0"/>
          <c:showBubbleSize val="0"/>
        </c:dLbls>
        <c:gapWidth val="150"/>
        <c:shape val="box"/>
        <c:axId val="203457640"/>
        <c:axId val="203458032"/>
        <c:axId val="0"/>
      </c:bar3DChart>
      <c:catAx>
        <c:axId val="203457640"/>
        <c:scaling>
          <c:orientation val="minMax"/>
        </c:scaling>
        <c:delete val="0"/>
        <c:axPos val="b"/>
        <c:numFmt formatCode="General" sourceLinked="1"/>
        <c:majorTickMark val="out"/>
        <c:minorTickMark val="none"/>
        <c:tickLblPos val="nextTo"/>
        <c:crossAx val="203458032"/>
        <c:crosses val="autoZero"/>
        <c:auto val="1"/>
        <c:lblAlgn val="ctr"/>
        <c:lblOffset val="100"/>
        <c:noMultiLvlLbl val="0"/>
      </c:catAx>
      <c:valAx>
        <c:axId val="203458032"/>
        <c:scaling>
          <c:orientation val="minMax"/>
        </c:scaling>
        <c:delete val="0"/>
        <c:axPos val="l"/>
        <c:majorGridlines/>
        <c:numFmt formatCode="&quot;$&quot;#,##0" sourceLinked="0"/>
        <c:majorTickMark val="out"/>
        <c:minorTickMark val="none"/>
        <c:tickLblPos val="nextTo"/>
        <c:crossAx val="20345764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1.6975308641975308E-2"/>
          <c:y val="6.1732718539678738E-2"/>
          <c:w val="0.67045858850976958"/>
          <c:h val="0.93826728146032123"/>
        </c:manualLayout>
      </c:layout>
      <c:pie3DChart>
        <c:varyColors val="1"/>
        <c:ser>
          <c:idx val="0"/>
          <c:order val="0"/>
          <c:tx>
            <c:strRef>
              <c:f>Sheet1!$B$1</c:f>
              <c:strCache>
                <c:ptCount val="1"/>
                <c:pt idx="0">
                  <c:v>Column1</c:v>
                </c:pt>
              </c:strCache>
            </c:strRef>
          </c:tx>
          <c:dPt>
            <c:idx val="6"/>
            <c:bubble3D val="0"/>
            <c:spPr>
              <a:solidFill>
                <a:srgbClr val="FFFF99"/>
              </a:solidFill>
            </c:spPr>
            <c:extLst>
              <c:ext xmlns:c16="http://schemas.microsoft.com/office/drawing/2014/chart" uri="{C3380CC4-5D6E-409C-BE32-E72D297353CC}">
                <c16:uniqueId val="{00000005-124E-499F-9FA5-16020D423FC3}"/>
              </c:ext>
            </c:extLst>
          </c:dPt>
          <c:dLbls>
            <c:dLbl>
              <c:idx val="0"/>
              <c:layout>
                <c:manualLayout>
                  <c:x val="-0.13293209876543211"/>
                  <c:y val="9.07610400726307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24E-499F-9FA5-16020D423FC3}"/>
                </c:ext>
              </c:extLst>
            </c:dLbl>
            <c:dLbl>
              <c:idx val="1"/>
              <c:layout>
                <c:manualLayout>
                  <c:x val="-0.14306017303392632"/>
                  <c:y val="-0.11478903098347766"/>
                </c:manualLayout>
              </c:layout>
              <c:tx>
                <c:rich>
                  <a:bodyPr/>
                  <a:lstStyle/>
                  <a:p>
                    <a:r>
                      <a:rPr lang="en-US" dirty="0"/>
                      <a:t>$141,000</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24E-499F-9FA5-16020D423FC3}"/>
                </c:ext>
              </c:extLst>
            </c:dLbl>
            <c:dLbl>
              <c:idx val="2"/>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24E-499F-9FA5-16020D423FC3}"/>
                </c:ext>
              </c:extLst>
            </c:dLbl>
            <c:dLbl>
              <c:idx val="3"/>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DBD-4334-930A-82983A562B41}"/>
                </c:ext>
              </c:extLst>
            </c:dLbl>
            <c:dLbl>
              <c:idx val="4"/>
              <c:layout>
                <c:manualLayout>
                  <c:x val="2.9914576650140953E-3"/>
                  <c:y val="-3.28470395800173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24E-499F-9FA5-16020D423FC3}"/>
                </c:ext>
              </c:extLst>
            </c:dLbl>
            <c:dLbl>
              <c:idx val="5"/>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24E-499F-9FA5-16020D423FC3}"/>
                </c:ext>
              </c:extLst>
            </c:dLbl>
            <c:dLbl>
              <c:idx val="6"/>
              <c:layout>
                <c:manualLayout>
                  <c:x val="1.7129994167395742E-2"/>
                  <c:y val="-2.98360295520430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24E-499F-9FA5-16020D423FC3}"/>
                </c:ext>
              </c:extLst>
            </c:dLbl>
            <c:numFmt formatCode="&quot;$&quot;#,##0" sourceLinked="0"/>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Sheet1!$A$2:$A$9</c:f>
              <c:strCache>
                <c:ptCount val="8"/>
                <c:pt idx="0">
                  <c:v>Mortgage</c:v>
                </c:pt>
                <c:pt idx="1">
                  <c:v>Building Maintenance</c:v>
                </c:pt>
                <c:pt idx="2">
                  <c:v>Utilities &amp; Telecom</c:v>
                </c:pt>
                <c:pt idx="3">
                  <c:v>Evangelism</c:v>
                </c:pt>
                <c:pt idx="4">
                  <c:v>Administrative</c:v>
                </c:pt>
                <c:pt idx="5">
                  <c:v>Benevolence</c:v>
                </c:pt>
                <c:pt idx="6">
                  <c:v>Other</c:v>
                </c:pt>
                <c:pt idx="7">
                  <c:v>Education</c:v>
                </c:pt>
              </c:strCache>
            </c:strRef>
          </c:cat>
          <c:val>
            <c:numRef>
              <c:f>Sheet1!$B$2:$B$9</c:f>
              <c:numCache>
                <c:formatCode>General</c:formatCode>
                <c:ptCount val="8"/>
                <c:pt idx="0">
                  <c:v>108316</c:v>
                </c:pt>
                <c:pt idx="1">
                  <c:v>74063</c:v>
                </c:pt>
                <c:pt idx="2">
                  <c:v>28827</c:v>
                </c:pt>
                <c:pt idx="3">
                  <c:v>260220</c:v>
                </c:pt>
                <c:pt idx="4">
                  <c:v>19695</c:v>
                </c:pt>
                <c:pt idx="5">
                  <c:v>41021</c:v>
                </c:pt>
                <c:pt idx="6" formatCode="#,##0.00">
                  <c:v>3790</c:v>
                </c:pt>
                <c:pt idx="7">
                  <c:v>10499</c:v>
                </c:pt>
              </c:numCache>
            </c:numRef>
          </c:val>
          <c:extLst>
            <c:ext xmlns:c16="http://schemas.microsoft.com/office/drawing/2014/chart" uri="{C3380CC4-5D6E-409C-BE32-E72D297353CC}">
              <c16:uniqueId val="{00000000-3DBD-4334-930A-82983A562B41}"/>
            </c:ext>
          </c:extLst>
        </c:ser>
        <c:dLbls>
          <c:showLegendKey val="0"/>
          <c:showVal val="0"/>
          <c:showCatName val="0"/>
          <c:showSerName val="0"/>
          <c:showPercent val="0"/>
          <c:showBubbleSize val="0"/>
          <c:showLeaderLines val="1"/>
        </c:dLbls>
      </c:pie3DChart>
    </c:plotArea>
    <c:legend>
      <c:legendPos val="r"/>
      <c:overlay val="0"/>
      <c:txPr>
        <a:bodyPr/>
        <a:lstStyle/>
        <a:p>
          <a:pPr rtl="0">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a:t>End of Year Total</a:t>
            </a:r>
            <a:r>
              <a:rPr lang="en-US" baseline="0" dirty="0"/>
              <a:t> Account </a:t>
            </a:r>
            <a:r>
              <a:rPr lang="en-US" dirty="0"/>
              <a:t>Balances</a:t>
            </a:r>
          </a:p>
        </c:rich>
      </c:tx>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1712207154661223"/>
          <c:y val="9.6394292220241304E-2"/>
          <c:w val="0.59039540196364348"/>
          <c:h val="0.74393780947833643"/>
        </c:manualLayout>
      </c:layout>
      <c:bar3DChart>
        <c:barDir val="col"/>
        <c:grouping val="clustered"/>
        <c:varyColors val="0"/>
        <c:ser>
          <c:idx val="0"/>
          <c:order val="0"/>
          <c:tx>
            <c:strRef>
              <c:f>Sheet1!$B$1</c:f>
              <c:strCache>
                <c:ptCount val="1"/>
                <c:pt idx="0">
                  <c:v>End of Year Balance</c:v>
                </c:pt>
              </c:strCache>
            </c:strRef>
          </c:tx>
          <c:invertIfNegative val="0"/>
          <c:dLbls>
            <c:dLbl>
              <c:idx val="5"/>
              <c:layout>
                <c:manualLayout>
                  <c:x val="0"/>
                  <c:y val="-2.80603266089448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7C2-43CE-B387-08657047DF0A}"/>
                </c:ext>
              </c:extLst>
            </c:dLbl>
            <c:numFmt formatCode="&quot;$&quot;#,##0" sourceLinked="0"/>
            <c:spPr>
              <a:noFill/>
              <a:ln>
                <a:noFill/>
              </a:ln>
              <a:effectLst/>
            </c:spPr>
            <c:txPr>
              <a:bodyPr wrap="square" lIns="38100" tIns="19050" rIns="38100" bIns="19050" anchor="ctr">
                <a:spAutoFit/>
              </a:bodyPr>
              <a:lstStyle/>
              <a:p>
                <a:pPr>
                  <a:defRPr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Sheet1!$A$2:$A$7</c:f>
              <c:numCache>
                <c:formatCode>General</c:formatCode>
                <c:ptCount val="6"/>
                <c:pt idx="0">
                  <c:v>2012</c:v>
                </c:pt>
                <c:pt idx="1">
                  <c:v>2013</c:v>
                </c:pt>
                <c:pt idx="2">
                  <c:v>2014</c:v>
                </c:pt>
                <c:pt idx="3">
                  <c:v>2015</c:v>
                </c:pt>
                <c:pt idx="4">
                  <c:v>2016</c:v>
                </c:pt>
                <c:pt idx="5">
                  <c:v>2017</c:v>
                </c:pt>
              </c:numCache>
            </c:numRef>
          </c:cat>
          <c:val>
            <c:numRef>
              <c:f>Sheet1!$B$2:$B$7</c:f>
              <c:numCache>
                <c:formatCode>General</c:formatCode>
                <c:ptCount val="6"/>
                <c:pt idx="0">
                  <c:v>162486.42000000001</c:v>
                </c:pt>
                <c:pt idx="1">
                  <c:v>210056.38</c:v>
                </c:pt>
                <c:pt idx="2">
                  <c:v>261043.59</c:v>
                </c:pt>
                <c:pt idx="3">
                  <c:v>163338.22</c:v>
                </c:pt>
                <c:pt idx="4">
                  <c:v>201068.32</c:v>
                </c:pt>
                <c:pt idx="5">
                  <c:v>244081.85</c:v>
                </c:pt>
              </c:numCache>
            </c:numRef>
          </c:val>
          <c:extLst>
            <c:ext xmlns:c16="http://schemas.microsoft.com/office/drawing/2014/chart" uri="{C3380CC4-5D6E-409C-BE32-E72D297353CC}">
              <c16:uniqueId val="{00000000-17C2-43CE-B387-08657047DF0A}"/>
            </c:ext>
          </c:extLst>
        </c:ser>
        <c:dLbls>
          <c:showLegendKey val="0"/>
          <c:showVal val="0"/>
          <c:showCatName val="0"/>
          <c:showSerName val="0"/>
          <c:showPercent val="0"/>
          <c:showBubbleSize val="0"/>
        </c:dLbls>
        <c:gapWidth val="150"/>
        <c:shape val="box"/>
        <c:axId val="203458816"/>
        <c:axId val="203459208"/>
        <c:axId val="0"/>
      </c:bar3DChart>
      <c:catAx>
        <c:axId val="203458816"/>
        <c:scaling>
          <c:orientation val="minMax"/>
        </c:scaling>
        <c:delete val="0"/>
        <c:axPos val="b"/>
        <c:numFmt formatCode="General" sourceLinked="1"/>
        <c:majorTickMark val="out"/>
        <c:minorTickMark val="none"/>
        <c:tickLblPos val="nextTo"/>
        <c:crossAx val="203459208"/>
        <c:crosses val="autoZero"/>
        <c:auto val="1"/>
        <c:lblAlgn val="ctr"/>
        <c:lblOffset val="100"/>
        <c:noMultiLvlLbl val="0"/>
      </c:catAx>
      <c:valAx>
        <c:axId val="203459208"/>
        <c:scaling>
          <c:orientation val="minMax"/>
        </c:scaling>
        <c:delete val="0"/>
        <c:axPos val="l"/>
        <c:majorGridlines/>
        <c:numFmt formatCode="General" sourceLinked="1"/>
        <c:majorTickMark val="out"/>
        <c:minorTickMark val="none"/>
        <c:tickLblPos val="nextTo"/>
        <c:crossAx val="20345881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1.6975308641975308E-2"/>
          <c:y val="6.1732718539678738E-2"/>
          <c:w val="0.67045858850976958"/>
          <c:h val="0.93826728146032123"/>
        </c:manualLayout>
      </c:layout>
      <c:pie3DChart>
        <c:varyColors val="1"/>
        <c:ser>
          <c:idx val="0"/>
          <c:order val="0"/>
          <c:tx>
            <c:strRef>
              <c:f>Sheet1!$B$1</c:f>
              <c:strCache>
                <c:ptCount val="1"/>
                <c:pt idx="0">
                  <c:v>Column1</c:v>
                </c:pt>
              </c:strCache>
            </c:strRef>
          </c:tx>
          <c:dPt>
            <c:idx val="6"/>
            <c:bubble3D val="0"/>
            <c:spPr>
              <a:solidFill>
                <a:srgbClr val="FFFF99"/>
              </a:solidFill>
            </c:spPr>
            <c:extLst>
              <c:ext xmlns:c16="http://schemas.microsoft.com/office/drawing/2014/chart" uri="{C3380CC4-5D6E-409C-BE32-E72D297353CC}">
                <c16:uniqueId val="{00000005-124E-499F-9FA5-16020D423FC3}"/>
              </c:ext>
            </c:extLst>
          </c:dPt>
          <c:dLbls>
            <c:dLbl>
              <c:idx val="0"/>
              <c:layout>
                <c:manualLayout>
                  <c:x val="-0.13293209876543211"/>
                  <c:y val="9.076104007263072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24E-499F-9FA5-16020D423FC3}"/>
                </c:ext>
              </c:extLst>
            </c:dLbl>
            <c:dLbl>
              <c:idx val="1"/>
              <c:layout>
                <c:manualLayout>
                  <c:x val="-0.14306017303392632"/>
                  <c:y val="-0.1147890309834776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24E-499F-9FA5-16020D423FC3}"/>
                </c:ext>
              </c:extLst>
            </c:dLbl>
            <c:dLbl>
              <c:idx val="2"/>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24E-499F-9FA5-16020D423FC3}"/>
                </c:ext>
              </c:extLst>
            </c:dLbl>
            <c:dLbl>
              <c:idx val="3"/>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DBD-4334-930A-82983A562B41}"/>
                </c:ext>
              </c:extLst>
            </c:dLbl>
            <c:dLbl>
              <c:idx val="4"/>
              <c:layout>
                <c:manualLayout>
                  <c:x val="2.9914576650140953E-3"/>
                  <c:y val="-3.28470395800173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24E-499F-9FA5-16020D423FC3}"/>
                </c:ext>
              </c:extLst>
            </c:dLbl>
            <c:dLbl>
              <c:idx val="5"/>
              <c:dLblPos val="in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24E-499F-9FA5-16020D423FC3}"/>
                </c:ext>
              </c:extLst>
            </c:dLbl>
            <c:dLbl>
              <c:idx val="6"/>
              <c:layout>
                <c:manualLayout>
                  <c:x val="1.7129994167395742E-2"/>
                  <c:y val="-2.98360295520430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24E-499F-9FA5-16020D423FC3}"/>
                </c:ext>
              </c:extLst>
            </c:dLbl>
            <c:numFmt formatCode="&quot;$&quot;#,##0" sourceLinked="0"/>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Sheet1!$A$2:$A$9</c:f>
              <c:strCache>
                <c:ptCount val="8"/>
                <c:pt idx="0">
                  <c:v>Mortgage</c:v>
                </c:pt>
                <c:pt idx="1">
                  <c:v>Building Maintenance</c:v>
                </c:pt>
                <c:pt idx="2">
                  <c:v>Utilities &amp; Telecom</c:v>
                </c:pt>
                <c:pt idx="3">
                  <c:v>Evangelism</c:v>
                </c:pt>
                <c:pt idx="4">
                  <c:v>Administrative</c:v>
                </c:pt>
                <c:pt idx="5">
                  <c:v>Benevolence</c:v>
                </c:pt>
                <c:pt idx="6">
                  <c:v>Other</c:v>
                </c:pt>
                <c:pt idx="7">
                  <c:v>Education</c:v>
                </c:pt>
              </c:strCache>
            </c:strRef>
          </c:cat>
          <c:val>
            <c:numRef>
              <c:f>Sheet1!$B$2:$B$9</c:f>
              <c:numCache>
                <c:formatCode>General</c:formatCode>
                <c:ptCount val="8"/>
                <c:pt idx="0">
                  <c:v>108316</c:v>
                </c:pt>
                <c:pt idx="1">
                  <c:v>80000</c:v>
                </c:pt>
                <c:pt idx="2">
                  <c:v>30000</c:v>
                </c:pt>
                <c:pt idx="3">
                  <c:v>275000</c:v>
                </c:pt>
                <c:pt idx="4">
                  <c:v>20000</c:v>
                </c:pt>
                <c:pt idx="5">
                  <c:v>20000</c:v>
                </c:pt>
                <c:pt idx="6" formatCode="#,##0.00">
                  <c:v>3500</c:v>
                </c:pt>
                <c:pt idx="7">
                  <c:v>12000</c:v>
                </c:pt>
              </c:numCache>
            </c:numRef>
          </c:val>
          <c:extLst>
            <c:ext xmlns:c16="http://schemas.microsoft.com/office/drawing/2014/chart" uri="{C3380CC4-5D6E-409C-BE32-E72D297353CC}">
              <c16:uniqueId val="{00000000-3DBD-4334-930A-82983A562B41}"/>
            </c:ext>
          </c:extLst>
        </c:ser>
        <c:dLbls>
          <c:showLegendKey val="0"/>
          <c:showVal val="0"/>
          <c:showCatName val="0"/>
          <c:showSerName val="0"/>
          <c:showPercent val="0"/>
          <c:showBubbleSize val="0"/>
          <c:showLeaderLines val="1"/>
        </c:dLbls>
      </c:pie3DChart>
    </c:plotArea>
    <c:legend>
      <c:legendPos val="r"/>
      <c:overlay val="0"/>
      <c:txPr>
        <a:bodyPr/>
        <a:lstStyle/>
        <a:p>
          <a:pPr rtl="0">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0.24025</cdr:x>
      <cdr:y>0.22432</cdr:y>
    </cdr:from>
    <cdr:to>
      <cdr:x>0.35233</cdr:x>
      <cdr:y>0.31785</cdr:y>
    </cdr:to>
    <cdr:sp macro="" textlink="">
      <cdr:nvSpPr>
        <cdr:cNvPr id="2" name="TextBox 1"/>
        <cdr:cNvSpPr txBox="1"/>
      </cdr:nvSpPr>
      <cdr:spPr>
        <a:xfrm xmlns:a="http://schemas.openxmlformats.org/drawingml/2006/main">
          <a:off x="1977168" y="1015252"/>
          <a:ext cx="922338" cy="4233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0.43317</cdr:x>
      <cdr:y>0.28444</cdr:y>
    </cdr:from>
    <cdr:to>
      <cdr:x>0.58566</cdr:x>
      <cdr:y>0.38799</cdr:y>
    </cdr:to>
    <cdr:sp macro="" textlink="">
      <cdr:nvSpPr>
        <cdr:cNvPr id="3" name="TextBox 2"/>
        <cdr:cNvSpPr txBox="1"/>
      </cdr:nvSpPr>
      <cdr:spPr>
        <a:xfrm xmlns:a="http://schemas.openxmlformats.org/drawingml/2006/main">
          <a:off x="3564798" y="1287378"/>
          <a:ext cx="1254985" cy="4686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0.55076</cdr:x>
      <cdr:y>0.46482</cdr:y>
    </cdr:from>
    <cdr:to>
      <cdr:x>0.64813</cdr:x>
      <cdr:y>0.55835</cdr:y>
    </cdr:to>
    <cdr:sp macro="" textlink="">
      <cdr:nvSpPr>
        <cdr:cNvPr id="4" name="TextBox 3"/>
        <cdr:cNvSpPr txBox="1"/>
      </cdr:nvSpPr>
      <cdr:spPr>
        <a:xfrm xmlns:a="http://schemas.openxmlformats.org/drawingml/2006/main">
          <a:off x="4532497" y="2103761"/>
          <a:ext cx="801376" cy="4233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0.29012</cdr:x>
      <cdr:y>0</cdr:y>
    </cdr:from>
    <cdr:to>
      <cdr:x>0.74691</cdr:x>
      <cdr:y>0.11785</cdr:y>
    </cdr:to>
    <cdr:sp macro="" textlink="">
      <cdr:nvSpPr>
        <cdr:cNvPr id="5" name="TextBox 4"/>
        <cdr:cNvSpPr txBox="1"/>
      </cdr:nvSpPr>
      <cdr:spPr>
        <a:xfrm xmlns:a="http://schemas.openxmlformats.org/drawingml/2006/main">
          <a:off x="2387559" y="0"/>
          <a:ext cx="3759199" cy="59425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dirty="0">
              <a:latin typeface="Cambria" panose="02040503050406030204" pitchFamily="18" charset="0"/>
            </a:rPr>
            <a:t>Total Expenses $609,816</a:t>
          </a:r>
        </a:p>
      </cdr:txBody>
    </cdr:sp>
  </cdr:relSizeAnchor>
</c:userShapes>
</file>

<file path=ppt/drawings/drawing2.xml><?xml version="1.0" encoding="utf-8"?>
<c:userShapes xmlns:c="http://schemas.openxmlformats.org/drawingml/2006/chart">
  <cdr:relSizeAnchor xmlns:cdr="http://schemas.openxmlformats.org/drawingml/2006/chartDrawing">
    <cdr:from>
      <cdr:x>0.24025</cdr:x>
      <cdr:y>0.22432</cdr:y>
    </cdr:from>
    <cdr:to>
      <cdr:x>0.35233</cdr:x>
      <cdr:y>0.31785</cdr:y>
    </cdr:to>
    <cdr:sp macro="" textlink="">
      <cdr:nvSpPr>
        <cdr:cNvPr id="2" name="TextBox 1"/>
        <cdr:cNvSpPr txBox="1"/>
      </cdr:nvSpPr>
      <cdr:spPr>
        <a:xfrm xmlns:a="http://schemas.openxmlformats.org/drawingml/2006/main">
          <a:off x="1977168" y="1015252"/>
          <a:ext cx="922338" cy="4233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0.43317</cdr:x>
      <cdr:y>0.28444</cdr:y>
    </cdr:from>
    <cdr:to>
      <cdr:x>0.58566</cdr:x>
      <cdr:y>0.38799</cdr:y>
    </cdr:to>
    <cdr:sp macro="" textlink="">
      <cdr:nvSpPr>
        <cdr:cNvPr id="3" name="TextBox 2"/>
        <cdr:cNvSpPr txBox="1"/>
      </cdr:nvSpPr>
      <cdr:spPr>
        <a:xfrm xmlns:a="http://schemas.openxmlformats.org/drawingml/2006/main">
          <a:off x="3564798" y="1287378"/>
          <a:ext cx="1254985" cy="4686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0.55076</cdr:x>
      <cdr:y>0.46482</cdr:y>
    </cdr:from>
    <cdr:to>
      <cdr:x>0.64813</cdr:x>
      <cdr:y>0.55835</cdr:y>
    </cdr:to>
    <cdr:sp macro="" textlink="">
      <cdr:nvSpPr>
        <cdr:cNvPr id="4" name="TextBox 3"/>
        <cdr:cNvSpPr txBox="1"/>
      </cdr:nvSpPr>
      <cdr:spPr>
        <a:xfrm xmlns:a="http://schemas.openxmlformats.org/drawingml/2006/main">
          <a:off x="4532497" y="2103761"/>
          <a:ext cx="801376" cy="4233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0.29012</cdr:x>
      <cdr:y>0</cdr:y>
    </cdr:from>
    <cdr:to>
      <cdr:x>0.74691</cdr:x>
      <cdr:y>0.11785</cdr:y>
    </cdr:to>
    <cdr:sp macro="" textlink="">
      <cdr:nvSpPr>
        <cdr:cNvPr id="5" name="TextBox 4"/>
        <cdr:cNvSpPr txBox="1"/>
      </cdr:nvSpPr>
      <cdr:spPr>
        <a:xfrm xmlns:a="http://schemas.openxmlformats.org/drawingml/2006/main">
          <a:off x="2387559" y="0"/>
          <a:ext cx="3759199" cy="59425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dirty="0">
              <a:latin typeface="Cambria" panose="02040503050406030204" pitchFamily="18" charset="0"/>
            </a:rPr>
            <a:t>Total Expenses $548,816</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8A1B5F0E-1260-BD48-86DB-B731E7025AB5}" type="datetimeFigureOut">
              <a:rPr lang="en-US" smtClean="0"/>
              <a:t>5/6/2018</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5F8A3152-3E4B-8E48-B7E8-A9AA1882FFB4}" type="slidenum">
              <a:rPr lang="en-US" smtClean="0"/>
              <a:t>‹#›</a:t>
            </a:fld>
            <a:endParaRPr lang="en-US"/>
          </a:p>
        </p:txBody>
      </p:sp>
    </p:spTree>
    <p:extLst>
      <p:ext uri="{BB962C8B-B14F-4D97-AF65-F5344CB8AC3E}">
        <p14:creationId xmlns:p14="http://schemas.microsoft.com/office/powerpoint/2010/main" val="172927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D5CE2FF4-7966-5E45-BE6C-DFB0F86CE73C}" type="datetimeFigureOut">
              <a:rPr lang="en-US" smtClean="0"/>
              <a:t>5/6/2018</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C521F167-F7F5-F543-A6C8-B56607371F4E}" type="slidenum">
              <a:rPr lang="en-US" smtClean="0"/>
              <a:t>‹#›</a:t>
            </a:fld>
            <a:endParaRPr lang="en-US"/>
          </a:p>
        </p:txBody>
      </p:sp>
    </p:spTree>
    <p:extLst>
      <p:ext uri="{BB962C8B-B14F-4D97-AF65-F5344CB8AC3E}">
        <p14:creationId xmlns:p14="http://schemas.microsoft.com/office/powerpoint/2010/main" val="90090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We have averaged an</a:t>
            </a:r>
            <a:r>
              <a:rPr lang="en-US" baseline="0" dirty="0"/>
              <a:t> 8.7% increase year-over-year in contributions to the work here at East Shelby since 2013</a:t>
            </a:r>
            <a:endParaRPr lang="en-US" dirty="0"/>
          </a:p>
        </p:txBody>
      </p:sp>
      <p:sp>
        <p:nvSpPr>
          <p:cNvPr id="4" name="Slide Number Placeholder 3"/>
          <p:cNvSpPr>
            <a:spLocks noGrp="1"/>
          </p:cNvSpPr>
          <p:nvPr>
            <p:ph type="sldNum" sz="quarter" idx="10"/>
          </p:nvPr>
        </p:nvSpPr>
        <p:spPr/>
        <p:txBody>
          <a:bodyPr/>
          <a:lstStyle/>
          <a:p>
            <a:fld id="{C521F167-F7F5-F543-A6C8-B56607371F4E}" type="slidenum">
              <a:rPr lang="en-US" smtClean="0"/>
              <a:t>13</a:t>
            </a:fld>
            <a:endParaRPr lang="en-US"/>
          </a:p>
        </p:txBody>
      </p:sp>
    </p:spTree>
    <p:extLst>
      <p:ext uri="{BB962C8B-B14F-4D97-AF65-F5344CB8AC3E}">
        <p14:creationId xmlns:p14="http://schemas.microsoft.com/office/powerpoint/2010/main" val="2672552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Mortgage payments (</a:t>
            </a:r>
            <a:r>
              <a:rPr lang="en-US" b="1" dirty="0">
                <a:solidFill>
                  <a:srgbClr val="0070C0"/>
                </a:solidFill>
              </a:rPr>
              <a:t>in blue</a:t>
            </a:r>
            <a:r>
              <a:rPr lang="en-US" dirty="0"/>
              <a:t>) includes an additional $1,270</a:t>
            </a:r>
            <a:r>
              <a:rPr lang="en-US" baseline="0" dirty="0"/>
              <a:t> applied toward principle.  The mortgage loan has a maturity date of March 2023 or sooner.</a:t>
            </a:r>
          </a:p>
          <a:p>
            <a:pPr marL="228600" indent="-228600">
              <a:buAutoNum type="arabicParenR"/>
            </a:pPr>
            <a:r>
              <a:rPr lang="en-US" baseline="0" dirty="0"/>
              <a:t>Evangelism (</a:t>
            </a:r>
            <a:r>
              <a:rPr lang="en-US" b="1" baseline="0" dirty="0"/>
              <a:t>in purple</a:t>
            </a:r>
            <a:r>
              <a:rPr lang="en-US" baseline="0" dirty="0"/>
              <a:t>) includes preacher payroll and roughly $45,000 towards US preacher support, Non-US preacher support and gospel meetings.</a:t>
            </a:r>
          </a:p>
          <a:p>
            <a:pPr marL="228600" indent="-228600">
              <a:buAutoNum type="arabicParenR"/>
            </a:pPr>
            <a:r>
              <a:rPr lang="en-US" baseline="0" dirty="0"/>
              <a:t>Benevolence (</a:t>
            </a:r>
            <a:r>
              <a:rPr lang="en-US" b="1" baseline="0" dirty="0"/>
              <a:t>in orange</a:t>
            </a:r>
            <a:r>
              <a:rPr lang="en-US" baseline="0" dirty="0"/>
              <a:t>) includes sending $30,000 to Christians impacted by Hurricane Harvey and $3,500 to help our brethren in Romania</a:t>
            </a:r>
          </a:p>
          <a:p>
            <a:pPr marL="228600" indent="-228600">
              <a:buAutoNum type="arabicParenR"/>
            </a:pPr>
            <a:r>
              <a:rPr lang="en-US" baseline="0" dirty="0"/>
              <a:t>Of note, we have been able to cut our Educational cost for classroom materials due to </a:t>
            </a:r>
            <a:r>
              <a:rPr lang="en-US" b="1" baseline="0" dirty="0"/>
              <a:t>Cindy Hart’s </a:t>
            </a:r>
            <a:r>
              <a:rPr lang="en-US" baseline="0" dirty="0"/>
              <a:t>efforts in printing and binding class materials</a:t>
            </a: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524DD0E5-7B06-4543-A788-FB5F681A81B4}"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741153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As a</a:t>
            </a:r>
            <a:r>
              <a:rPr lang="en-US" baseline="0" dirty="0"/>
              <a:t> condition of our loan on our building (3.9% commercial)  we are required to keep a years worth of loan payments in our bank account ($92,000)</a:t>
            </a:r>
          </a:p>
          <a:p>
            <a:pPr marL="228600" indent="-228600">
              <a:buAutoNum type="arabicParenR"/>
            </a:pPr>
            <a:r>
              <a:rPr lang="en-US" baseline="0" dirty="0"/>
              <a:t>Our loan also requires a balloon payment upon maturity and we plan to maintain and increase this balance to payoff the loan in full in March 2023.</a:t>
            </a:r>
            <a:endParaRPr lang="en-US" dirty="0"/>
          </a:p>
        </p:txBody>
      </p:sp>
      <p:sp>
        <p:nvSpPr>
          <p:cNvPr id="4" name="Slide Number Placeholder 3"/>
          <p:cNvSpPr>
            <a:spLocks noGrp="1"/>
          </p:cNvSpPr>
          <p:nvPr>
            <p:ph type="sldNum" sz="quarter" idx="10"/>
          </p:nvPr>
        </p:nvSpPr>
        <p:spPr/>
        <p:txBody>
          <a:bodyPr/>
          <a:lstStyle/>
          <a:p>
            <a:fld id="{524DD0E5-7B06-4543-A788-FB5F681A81B4}"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790639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50%</a:t>
            </a:r>
            <a:r>
              <a:rPr lang="en-US" baseline="0" dirty="0"/>
              <a:t> of our budget to be spent on Evangelism efforts both in our community and throughout the world</a:t>
            </a:r>
          </a:p>
          <a:p>
            <a:pPr marL="228600" indent="-228600">
              <a:buAutoNum type="arabicParenR"/>
            </a:pPr>
            <a:r>
              <a:rPr lang="en-US" baseline="0" dirty="0"/>
              <a:t>We plan to continue to build our reserves to pay off the building loan as quick as possible to dedicate more funds toward evangelism worldwide.</a:t>
            </a:r>
          </a:p>
          <a:p>
            <a:pPr marL="228600" indent="-228600">
              <a:buAutoNum type="arabicParenR"/>
            </a:pPr>
            <a:r>
              <a:rPr lang="en-US" baseline="0" dirty="0"/>
              <a:t>We will continue to be </a:t>
            </a:r>
            <a:r>
              <a:rPr lang="en-US" baseline="0"/>
              <a:t>in a position </a:t>
            </a:r>
            <a:r>
              <a:rPr lang="en-US" baseline="0" dirty="0"/>
              <a:t>to meet the benevolence needs of Christians both locally and worldwide.</a:t>
            </a:r>
            <a:endParaRPr lang="en-US" dirty="0"/>
          </a:p>
        </p:txBody>
      </p:sp>
      <p:sp>
        <p:nvSpPr>
          <p:cNvPr id="4" name="Slide Number Placeholder 3"/>
          <p:cNvSpPr>
            <a:spLocks noGrp="1"/>
          </p:cNvSpPr>
          <p:nvPr>
            <p:ph type="sldNum" sz="quarter" idx="10"/>
          </p:nvPr>
        </p:nvSpPr>
        <p:spPr/>
        <p:txBody>
          <a:bodyPr/>
          <a:lstStyle/>
          <a:p>
            <a:fld id="{524DD0E5-7B06-4543-A788-FB5F681A81B4}"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846121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FC1003-1BCB-114E-AA28-716A61256AB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153092768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FC1003-1BCB-114E-AA28-716A61256AB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204728729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FC1003-1BCB-114E-AA28-716A61256AB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2931161612"/>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8A447C-9342-214B-8343-31ACDD30F744}"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D16F9A-A920-344C-893B-EC93B7051A25}" type="slidenum">
              <a:rPr lang="en-US" smtClean="0"/>
              <a:t>‹#›</a:t>
            </a:fld>
            <a:endParaRPr lang="en-US"/>
          </a:p>
        </p:txBody>
      </p:sp>
    </p:spTree>
    <p:extLst>
      <p:ext uri="{BB962C8B-B14F-4D97-AF65-F5344CB8AC3E}">
        <p14:creationId xmlns:p14="http://schemas.microsoft.com/office/powerpoint/2010/main" val="1923437352"/>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7CE5CEA-FA88-9340-8897-9603F6A45E9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7EA2F-F924-7C40-BE38-770BBD9A6909}" type="slidenum">
              <a:rPr lang="en-US" smtClean="0"/>
              <a:t>‹#›</a:t>
            </a:fld>
            <a:endParaRPr lang="en-US"/>
          </a:p>
        </p:txBody>
      </p:sp>
    </p:spTree>
    <p:extLst>
      <p:ext uri="{BB962C8B-B14F-4D97-AF65-F5344CB8AC3E}">
        <p14:creationId xmlns:p14="http://schemas.microsoft.com/office/powerpoint/2010/main" val="3714125051"/>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CE5CEA-FA88-9340-8897-9603F6A45E9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7EA2F-F924-7C40-BE38-770BBD9A6909}" type="slidenum">
              <a:rPr lang="en-US" smtClean="0"/>
              <a:t>‹#›</a:t>
            </a:fld>
            <a:endParaRPr lang="en-US"/>
          </a:p>
        </p:txBody>
      </p:sp>
    </p:spTree>
    <p:extLst>
      <p:ext uri="{BB962C8B-B14F-4D97-AF65-F5344CB8AC3E}">
        <p14:creationId xmlns:p14="http://schemas.microsoft.com/office/powerpoint/2010/main" val="2451998467"/>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CE5CEA-FA88-9340-8897-9603F6A45E9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7EA2F-F924-7C40-BE38-770BBD9A6909}" type="slidenum">
              <a:rPr lang="en-US" smtClean="0"/>
              <a:t>‹#›</a:t>
            </a:fld>
            <a:endParaRPr lang="en-US"/>
          </a:p>
        </p:txBody>
      </p:sp>
    </p:spTree>
    <p:extLst>
      <p:ext uri="{BB962C8B-B14F-4D97-AF65-F5344CB8AC3E}">
        <p14:creationId xmlns:p14="http://schemas.microsoft.com/office/powerpoint/2010/main" val="82417347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CE5CEA-FA88-9340-8897-9603F6A45E9A}"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7EA2F-F924-7C40-BE38-770BBD9A6909}" type="slidenum">
              <a:rPr lang="en-US" smtClean="0"/>
              <a:t>‹#›</a:t>
            </a:fld>
            <a:endParaRPr lang="en-US"/>
          </a:p>
        </p:txBody>
      </p:sp>
    </p:spTree>
    <p:extLst>
      <p:ext uri="{BB962C8B-B14F-4D97-AF65-F5344CB8AC3E}">
        <p14:creationId xmlns:p14="http://schemas.microsoft.com/office/powerpoint/2010/main" val="642831155"/>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CE5CEA-FA88-9340-8897-9603F6A45E9A}" type="datetimeFigureOut">
              <a:rPr lang="en-US" smtClean="0"/>
              <a:t>5/6/2018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37EA2F-F924-7C40-BE38-770BBD9A6909}" type="slidenum">
              <a:rPr lang="en-US" smtClean="0"/>
              <a:t>‹#›</a:t>
            </a:fld>
            <a:endParaRPr lang="en-US"/>
          </a:p>
        </p:txBody>
      </p:sp>
    </p:spTree>
    <p:extLst>
      <p:ext uri="{BB962C8B-B14F-4D97-AF65-F5344CB8AC3E}">
        <p14:creationId xmlns:p14="http://schemas.microsoft.com/office/powerpoint/2010/main" val="4111167686"/>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CE5CEA-FA88-9340-8897-9603F6A45E9A}" type="datetimeFigureOut">
              <a:rPr lang="en-US" smtClean="0"/>
              <a:t>5/6/2018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37EA2F-F924-7C40-BE38-770BBD9A6909}" type="slidenum">
              <a:rPr lang="en-US" smtClean="0"/>
              <a:t>‹#›</a:t>
            </a:fld>
            <a:endParaRPr lang="en-US"/>
          </a:p>
        </p:txBody>
      </p:sp>
    </p:spTree>
    <p:extLst>
      <p:ext uri="{BB962C8B-B14F-4D97-AF65-F5344CB8AC3E}">
        <p14:creationId xmlns:p14="http://schemas.microsoft.com/office/powerpoint/2010/main" val="1322488933"/>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CE5CEA-FA88-9340-8897-9603F6A45E9A}" type="datetimeFigureOut">
              <a:rPr lang="en-US" smtClean="0"/>
              <a:t>5/6/2018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37EA2F-F924-7C40-BE38-770BBD9A6909}" type="slidenum">
              <a:rPr lang="en-US" smtClean="0"/>
              <a:t>‹#›</a:t>
            </a:fld>
            <a:endParaRPr lang="en-US"/>
          </a:p>
        </p:txBody>
      </p:sp>
    </p:spTree>
    <p:extLst>
      <p:ext uri="{BB962C8B-B14F-4D97-AF65-F5344CB8AC3E}">
        <p14:creationId xmlns:p14="http://schemas.microsoft.com/office/powerpoint/2010/main" val="41818649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21730" y="275578"/>
            <a:ext cx="4865069" cy="585058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AFC1003-1BCB-114E-AA28-716A61256AB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4127949546"/>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CE5CEA-FA88-9340-8897-9603F6A45E9A}"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7EA2F-F924-7C40-BE38-770BBD9A6909}" type="slidenum">
              <a:rPr lang="en-US" smtClean="0"/>
              <a:t>‹#›</a:t>
            </a:fld>
            <a:endParaRPr lang="en-US"/>
          </a:p>
        </p:txBody>
      </p:sp>
    </p:spTree>
    <p:extLst>
      <p:ext uri="{BB962C8B-B14F-4D97-AF65-F5344CB8AC3E}">
        <p14:creationId xmlns:p14="http://schemas.microsoft.com/office/powerpoint/2010/main" val="2905412196"/>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CE5CEA-FA88-9340-8897-9603F6A45E9A}"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7EA2F-F924-7C40-BE38-770BBD9A6909}" type="slidenum">
              <a:rPr lang="en-US" smtClean="0"/>
              <a:t>‹#›</a:t>
            </a:fld>
            <a:endParaRPr lang="en-US"/>
          </a:p>
        </p:txBody>
      </p:sp>
    </p:spTree>
    <p:extLst>
      <p:ext uri="{BB962C8B-B14F-4D97-AF65-F5344CB8AC3E}">
        <p14:creationId xmlns:p14="http://schemas.microsoft.com/office/powerpoint/2010/main" val="1656617583"/>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CE5CEA-FA88-9340-8897-9603F6A45E9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7EA2F-F924-7C40-BE38-770BBD9A6909}" type="slidenum">
              <a:rPr lang="en-US" smtClean="0"/>
              <a:t>‹#›</a:t>
            </a:fld>
            <a:endParaRPr lang="en-US"/>
          </a:p>
        </p:txBody>
      </p:sp>
    </p:spTree>
    <p:extLst>
      <p:ext uri="{BB962C8B-B14F-4D97-AF65-F5344CB8AC3E}">
        <p14:creationId xmlns:p14="http://schemas.microsoft.com/office/powerpoint/2010/main" val="2947512819"/>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CE5CEA-FA88-9340-8897-9603F6A45E9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7EA2F-F924-7C40-BE38-770BBD9A6909}" type="slidenum">
              <a:rPr lang="en-US" smtClean="0"/>
              <a:t>‹#›</a:t>
            </a:fld>
            <a:endParaRPr lang="en-US"/>
          </a:p>
        </p:txBody>
      </p:sp>
    </p:spTree>
    <p:extLst>
      <p:ext uri="{BB962C8B-B14F-4D97-AF65-F5344CB8AC3E}">
        <p14:creationId xmlns:p14="http://schemas.microsoft.com/office/powerpoint/2010/main" val="1258652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FC1003-1BCB-114E-AA28-716A61256AB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84381764"/>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FC1003-1BCB-114E-AA28-716A61256AB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423082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FC1003-1BCB-114E-AA28-716A61256AB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415471845"/>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FC1003-1BCB-114E-AA28-716A61256ABA}"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3379745515"/>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FC1003-1BCB-114E-AA28-716A61256ABA}" type="datetimeFigureOut">
              <a:rPr lang="en-US" smtClean="0"/>
              <a:t>5/6/2018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847404219"/>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FC1003-1BCB-114E-AA28-716A61256ABA}" type="datetimeFigureOut">
              <a:rPr lang="en-US" smtClean="0"/>
              <a:t>5/6/2018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361196652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FC1003-1BCB-114E-AA28-716A61256AB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2993249498"/>
      </p:ext>
    </p:extLst>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C1003-1BCB-114E-AA28-716A61256ABA}" type="datetimeFigureOut">
              <a:rPr lang="en-US" smtClean="0"/>
              <a:t>5/6/2018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3436784172"/>
      </p:ext>
    </p:extLst>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FC1003-1BCB-114E-AA28-716A61256ABA}"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234167414"/>
      </p:ext>
    </p:extLst>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FC1003-1BCB-114E-AA28-716A61256ABA}"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1280538352"/>
      </p:ext>
    </p:extLst>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FC1003-1BCB-114E-AA28-716A61256AB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259360936"/>
      </p:ext>
    </p:extLst>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FC1003-1BCB-114E-AA28-716A61256ABA}"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14999397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FC1003-1BCB-114E-AA28-716A61256ABA}"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311373669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FC1003-1BCB-114E-AA28-716A61256ABA}" type="datetimeFigureOut">
              <a:rPr lang="en-US" smtClean="0"/>
              <a:t>5/6/2018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29230797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FC1003-1BCB-114E-AA28-716A61256ABA}" type="datetimeFigureOut">
              <a:rPr lang="en-US" smtClean="0"/>
              <a:t>5/6/2018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310877394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C1003-1BCB-114E-AA28-716A61256ABA}" type="datetimeFigureOut">
              <a:rPr lang="en-US" smtClean="0"/>
              <a:t>5/6/2018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245242892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FC1003-1BCB-114E-AA28-716A61256ABA}"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282672990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FC1003-1BCB-114E-AA28-716A61256ABA}"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97DC0-28AF-4247-93EB-28B3069C11EE}" type="slidenum">
              <a:rPr lang="en-US" smtClean="0"/>
              <a:t>‹#›</a:t>
            </a:fld>
            <a:endParaRPr lang="en-US"/>
          </a:p>
        </p:txBody>
      </p:sp>
    </p:spTree>
    <p:extLst>
      <p:ext uri="{BB962C8B-B14F-4D97-AF65-F5344CB8AC3E}">
        <p14:creationId xmlns:p14="http://schemas.microsoft.com/office/powerpoint/2010/main" val="6966154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story 2.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3821730" y="274638"/>
            <a:ext cx="4865069"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821730" y="1600200"/>
            <a:ext cx="4865069"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FC1003-1BCB-114E-AA28-716A61256ABA}" type="datetimeFigureOut">
              <a:rPr lang="en-US" smtClean="0"/>
              <a:t>5/6/2018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97DC0-28AF-4247-93EB-28B3069C11EE}" type="slidenum">
              <a:rPr lang="en-US" smtClean="0"/>
              <a:t>‹#›</a:t>
            </a:fld>
            <a:endParaRPr lang="en-US"/>
          </a:p>
        </p:txBody>
      </p:sp>
    </p:spTree>
    <p:extLst>
      <p:ext uri="{BB962C8B-B14F-4D97-AF65-F5344CB8AC3E}">
        <p14:creationId xmlns:p14="http://schemas.microsoft.com/office/powerpoint/2010/main" val="1116582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200" rtl="0" eaLnBrk="1" latinLnBrk="0" hangingPunct="1">
        <a:spcBef>
          <a:spcPct val="0"/>
        </a:spcBef>
        <a:buNone/>
        <a:defRPr sz="3600" b="1" kern="1200">
          <a:solidFill>
            <a:srgbClr val="F4CC53"/>
          </a:solidFill>
          <a:latin typeface="Cambria"/>
          <a:ea typeface="+mj-ea"/>
          <a:cs typeface="Cambria"/>
        </a:defRPr>
      </a:lvl1pPr>
    </p:titleStyle>
    <p:bodyStyle>
      <a:lvl1pPr marL="342900" indent="-342900" algn="l" defTabSz="457200" rtl="0" eaLnBrk="1" latinLnBrk="0" hangingPunct="1">
        <a:spcBef>
          <a:spcPct val="20000"/>
        </a:spcBef>
        <a:buFont typeface="Arial"/>
        <a:buChar char="•"/>
        <a:defRPr sz="3200" b="1" kern="1200">
          <a:solidFill>
            <a:srgbClr val="F4CC53"/>
          </a:solidFill>
          <a:latin typeface="Cambria"/>
          <a:ea typeface="+mn-ea"/>
          <a:cs typeface="Cambria"/>
        </a:defRPr>
      </a:lvl1pPr>
      <a:lvl2pPr marL="742950" indent="-285750" algn="l" defTabSz="457200" rtl="0" eaLnBrk="1" latinLnBrk="0" hangingPunct="1">
        <a:spcBef>
          <a:spcPct val="20000"/>
        </a:spcBef>
        <a:buFont typeface="Arial"/>
        <a:buChar char="–"/>
        <a:defRPr sz="2800" b="1" kern="1200">
          <a:solidFill>
            <a:srgbClr val="F4CC53"/>
          </a:solidFill>
          <a:latin typeface="Cambria"/>
          <a:ea typeface="+mn-ea"/>
          <a:cs typeface="Cambria"/>
        </a:defRPr>
      </a:lvl2pPr>
      <a:lvl3pPr marL="1143000" indent="-228600" algn="l" defTabSz="457200" rtl="0" eaLnBrk="1" latinLnBrk="0" hangingPunct="1">
        <a:spcBef>
          <a:spcPct val="20000"/>
        </a:spcBef>
        <a:buFont typeface="Arial"/>
        <a:buChar char="•"/>
        <a:defRPr sz="2400" b="1" kern="1200">
          <a:solidFill>
            <a:srgbClr val="F4CC53"/>
          </a:solidFill>
          <a:latin typeface="Cambria"/>
          <a:ea typeface="+mn-ea"/>
          <a:cs typeface="Cambria"/>
        </a:defRPr>
      </a:lvl3pPr>
      <a:lvl4pPr marL="1600200" indent="-228600" algn="l" defTabSz="457200" rtl="0" eaLnBrk="1" latinLnBrk="0" hangingPunct="1">
        <a:spcBef>
          <a:spcPct val="20000"/>
        </a:spcBef>
        <a:buFont typeface="Arial"/>
        <a:buChar char="–"/>
        <a:defRPr sz="2000" b="1" kern="1200">
          <a:solidFill>
            <a:srgbClr val="F4CC53"/>
          </a:solidFill>
          <a:latin typeface="Cambria"/>
          <a:ea typeface="+mn-ea"/>
          <a:cs typeface="Cambria"/>
        </a:defRPr>
      </a:lvl4pPr>
      <a:lvl5pPr marL="2057400" indent="-228600" algn="l" defTabSz="457200" rtl="0" eaLnBrk="1" latinLnBrk="0" hangingPunct="1">
        <a:spcBef>
          <a:spcPct val="20000"/>
        </a:spcBef>
        <a:buFont typeface="Arial"/>
        <a:buChar char="»"/>
        <a:defRPr sz="2000" b="1" kern="1200">
          <a:solidFill>
            <a:srgbClr val="F4CC53"/>
          </a:solidFill>
          <a:latin typeface="Cambria"/>
          <a:ea typeface="+mn-ea"/>
          <a:cs typeface="Cambr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elders 2.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95947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401854"/>
            <a:ext cx="8229600" cy="30912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CE5CEA-FA88-9340-8897-9603F6A45E9A}" type="datetimeFigureOut">
              <a:rPr lang="en-US" smtClean="0"/>
              <a:t>5/6/2018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37EA2F-F924-7C40-BE38-770BBD9A6909}" type="slidenum">
              <a:rPr lang="en-US" smtClean="0"/>
              <a:t>‹#›</a:t>
            </a:fld>
            <a:endParaRPr lang="en-US"/>
          </a:p>
        </p:txBody>
      </p:sp>
    </p:spTree>
    <p:extLst>
      <p:ext uri="{BB962C8B-B14F-4D97-AF65-F5344CB8AC3E}">
        <p14:creationId xmlns:p14="http://schemas.microsoft.com/office/powerpoint/2010/main" val="409649642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200" rtl="0" eaLnBrk="1" latinLnBrk="0" hangingPunct="1">
        <a:spcBef>
          <a:spcPct val="0"/>
        </a:spcBef>
        <a:buNone/>
        <a:defRPr sz="3600" b="1" kern="1200">
          <a:solidFill>
            <a:schemeClr val="tx1"/>
          </a:solidFill>
          <a:latin typeface="Cambria"/>
          <a:ea typeface="+mj-ea"/>
          <a:cs typeface="Cambria"/>
        </a:defRPr>
      </a:lvl1pPr>
    </p:titleStyle>
    <p:bodyStyle>
      <a:lvl1pPr marL="342900" indent="-342900" algn="l" defTabSz="457200" rtl="0" eaLnBrk="1" latinLnBrk="0" hangingPunct="1">
        <a:spcBef>
          <a:spcPct val="20000"/>
        </a:spcBef>
        <a:buFont typeface="Arial"/>
        <a:buChar char="•"/>
        <a:defRPr sz="3200" b="1" kern="1200">
          <a:solidFill>
            <a:schemeClr val="tx1"/>
          </a:solidFill>
          <a:latin typeface="Cambria"/>
          <a:ea typeface="+mn-ea"/>
          <a:cs typeface="Cambria"/>
        </a:defRPr>
      </a:lvl1pPr>
      <a:lvl2pPr marL="742950" indent="-285750" algn="l" defTabSz="457200" rtl="0" eaLnBrk="1" latinLnBrk="0" hangingPunct="1">
        <a:spcBef>
          <a:spcPct val="20000"/>
        </a:spcBef>
        <a:buFont typeface="Arial"/>
        <a:buChar char="–"/>
        <a:defRPr sz="2800" b="1" kern="1200">
          <a:solidFill>
            <a:schemeClr val="tx1"/>
          </a:solidFill>
          <a:latin typeface="Cambria"/>
          <a:ea typeface="+mn-ea"/>
          <a:cs typeface="Cambria"/>
        </a:defRPr>
      </a:lvl2pPr>
      <a:lvl3pPr marL="1143000" indent="-228600" algn="l" defTabSz="457200" rtl="0" eaLnBrk="1" latinLnBrk="0" hangingPunct="1">
        <a:spcBef>
          <a:spcPct val="20000"/>
        </a:spcBef>
        <a:buFont typeface="Arial"/>
        <a:buChar char="•"/>
        <a:defRPr sz="2400" b="1" kern="1200">
          <a:solidFill>
            <a:schemeClr val="tx1"/>
          </a:solidFill>
          <a:latin typeface="Cambria"/>
          <a:ea typeface="+mn-ea"/>
          <a:cs typeface="Cambria"/>
        </a:defRPr>
      </a:lvl3pPr>
      <a:lvl4pPr marL="1600200" indent="-228600" algn="l" defTabSz="457200" rtl="0" eaLnBrk="1" latinLnBrk="0" hangingPunct="1">
        <a:spcBef>
          <a:spcPct val="20000"/>
        </a:spcBef>
        <a:buFont typeface="Arial"/>
        <a:buChar char="–"/>
        <a:defRPr sz="2000" b="1" kern="1200">
          <a:solidFill>
            <a:schemeClr val="tx1"/>
          </a:solidFill>
          <a:latin typeface="Cambria"/>
          <a:ea typeface="+mn-ea"/>
          <a:cs typeface="Cambria"/>
        </a:defRPr>
      </a:lvl4pPr>
      <a:lvl5pPr marL="2057400" indent="-228600" algn="l" defTabSz="457200" rtl="0" eaLnBrk="1" latinLnBrk="0" hangingPunct="1">
        <a:spcBef>
          <a:spcPct val="20000"/>
        </a:spcBef>
        <a:buFont typeface="Arial"/>
        <a:buChar char="»"/>
        <a:defRPr sz="2000" b="1" kern="1200">
          <a:solidFill>
            <a:schemeClr val="tx1"/>
          </a:solidFill>
          <a:latin typeface="Cambria"/>
          <a:ea typeface="+mn-ea"/>
          <a:cs typeface="Cambr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FC1003-1BCB-114E-AA28-716A61256ABA}" type="datetimeFigureOut">
              <a:rPr lang="en-US" smtClean="0"/>
              <a:t>5/6/2018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97DC0-28AF-4247-93EB-28B3069C11EE}" type="slidenum">
              <a:rPr lang="en-US" smtClean="0"/>
              <a:t>‹#›</a:t>
            </a:fld>
            <a:endParaRPr lang="en-US"/>
          </a:p>
        </p:txBody>
      </p:sp>
      <p:pic>
        <p:nvPicPr>
          <p:cNvPr id="7" name="Picture 6" descr="story 2.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7672003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chart" Target="../charts/chart3.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44722100"/>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Theme for 2018</a:t>
            </a:r>
          </a:p>
        </p:txBody>
      </p:sp>
      <p:sp>
        <p:nvSpPr>
          <p:cNvPr id="3" name="Content Placeholder 2"/>
          <p:cNvSpPr>
            <a:spLocks noGrp="1"/>
          </p:cNvSpPr>
          <p:nvPr>
            <p:ph idx="1"/>
          </p:nvPr>
        </p:nvSpPr>
        <p:spPr/>
        <p:txBody>
          <a:bodyPr/>
          <a:lstStyle/>
          <a:p>
            <a:pPr marL="0" indent="0">
              <a:buNone/>
            </a:pPr>
            <a:r>
              <a:rPr lang="en-US" dirty="0"/>
              <a:t>Matt 12: 25</a:t>
            </a:r>
          </a:p>
          <a:p>
            <a:pPr marL="0" indent="0">
              <a:buNone/>
            </a:pPr>
            <a:r>
              <a:rPr lang="en-US" dirty="0"/>
              <a:t>Knowing their thoughts, he said to them, “Every kingdom divided against itself is laid waste, and no city or house divided against itself will stand</a:t>
            </a:r>
          </a:p>
        </p:txBody>
      </p:sp>
    </p:spTree>
    <p:extLst>
      <p:ext uri="{BB962C8B-B14F-4D97-AF65-F5344CB8AC3E}">
        <p14:creationId xmlns:p14="http://schemas.microsoft.com/office/powerpoint/2010/main" val="2143057069"/>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Growth</a:t>
            </a:r>
          </a:p>
        </p:txBody>
      </p:sp>
      <p:sp>
        <p:nvSpPr>
          <p:cNvPr id="3" name="Content Placeholder 2"/>
          <p:cNvSpPr>
            <a:spLocks noGrp="1"/>
          </p:cNvSpPr>
          <p:nvPr>
            <p:ph idx="1"/>
          </p:nvPr>
        </p:nvSpPr>
        <p:spPr/>
        <p:txBody>
          <a:bodyPr/>
          <a:lstStyle/>
          <a:p>
            <a:pPr marL="0" indent="0">
              <a:buNone/>
            </a:pPr>
            <a:r>
              <a:rPr lang="en-US" dirty="0"/>
              <a:t>- Additional Elders </a:t>
            </a:r>
          </a:p>
          <a:p>
            <a:pPr marL="0" indent="0">
              <a:buNone/>
            </a:pPr>
            <a:r>
              <a:rPr lang="en-US" dirty="0"/>
              <a:t>- Additional Deacons </a:t>
            </a:r>
          </a:p>
          <a:p>
            <a:pPr marL="0" indent="0">
              <a:buNone/>
            </a:pPr>
            <a:r>
              <a:rPr lang="en-US" dirty="0"/>
              <a:t>- Evangelistic efforts</a:t>
            </a:r>
          </a:p>
          <a:p>
            <a:pPr marL="0" indent="0">
              <a:buNone/>
            </a:pPr>
            <a:r>
              <a:rPr lang="en-US" dirty="0"/>
              <a:t>- Strengthen our teaching program</a:t>
            </a:r>
          </a:p>
        </p:txBody>
      </p:sp>
    </p:spTree>
    <p:extLst>
      <p:ext uri="{BB962C8B-B14F-4D97-AF65-F5344CB8AC3E}">
        <p14:creationId xmlns:p14="http://schemas.microsoft.com/office/powerpoint/2010/main" val="3833566199"/>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5858" y="1749477"/>
            <a:ext cx="8229600" cy="959473"/>
          </a:xfrm>
        </p:spPr>
        <p:txBody>
          <a:bodyPr>
            <a:normAutofit/>
          </a:bodyPr>
          <a:lstStyle/>
          <a:p>
            <a:pPr algn="ctr"/>
            <a:r>
              <a:rPr lang="en-US" sz="5400" dirty="0"/>
              <a:t>Financials</a:t>
            </a:r>
          </a:p>
        </p:txBody>
      </p:sp>
    </p:spTree>
    <p:extLst>
      <p:ext uri="{BB962C8B-B14F-4D97-AF65-F5344CB8AC3E}">
        <p14:creationId xmlns:p14="http://schemas.microsoft.com/office/powerpoint/2010/main" val="1443900891"/>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6683"/>
            <a:ext cx="7772400" cy="1107047"/>
          </a:xfrm>
        </p:spPr>
        <p:txBody>
          <a:bodyPr/>
          <a:lstStyle/>
          <a:p>
            <a:r>
              <a:rPr lang="en-US" dirty="0"/>
              <a:t>East Shelby Church Finances</a:t>
            </a:r>
          </a:p>
        </p:txBody>
      </p:sp>
      <p:sp>
        <p:nvSpPr>
          <p:cNvPr id="3" name="Subtitle 2"/>
          <p:cNvSpPr>
            <a:spLocks noGrp="1"/>
          </p:cNvSpPr>
          <p:nvPr>
            <p:ph type="subTitle" idx="1"/>
          </p:nvPr>
        </p:nvSpPr>
        <p:spPr>
          <a:xfrm flipH="1" flipV="1">
            <a:off x="-651253" y="5750001"/>
            <a:ext cx="341908" cy="45719"/>
          </a:xfrm>
        </p:spPr>
        <p:txBody>
          <a:bodyPr>
            <a:normAutofit fontScale="25000" lnSpcReduction="20000"/>
          </a:bodyPr>
          <a:lstStyle/>
          <a:p>
            <a:endParaRPr lang="en-US" dirty="0"/>
          </a:p>
        </p:txBody>
      </p:sp>
      <p:graphicFrame>
        <p:nvGraphicFramePr>
          <p:cNvPr id="4" name="Chart 3"/>
          <p:cNvGraphicFramePr/>
          <p:nvPr>
            <p:extLst/>
          </p:nvPr>
        </p:nvGraphicFramePr>
        <p:xfrm>
          <a:off x="1417320" y="914400"/>
          <a:ext cx="7040880" cy="44074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17539177"/>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here_our_church_is_going-background-still-4x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8902"/>
            <a:ext cx="9144000" cy="7009475"/>
          </a:xfrm>
          <a:prstGeom prst="rect">
            <a:avLst/>
          </a:prstGeom>
        </p:spPr>
      </p:pic>
      <p:sp>
        <p:nvSpPr>
          <p:cNvPr id="2" name="Title 1"/>
          <p:cNvSpPr>
            <a:spLocks noGrp="1"/>
          </p:cNvSpPr>
          <p:nvPr>
            <p:ph type="title"/>
          </p:nvPr>
        </p:nvSpPr>
        <p:spPr/>
        <p:txBody>
          <a:bodyPr>
            <a:normAutofit fontScale="90000"/>
          </a:bodyPr>
          <a:lstStyle/>
          <a:p>
            <a:r>
              <a:rPr lang="en-US" b="1" dirty="0">
                <a:latin typeface="Cambria"/>
                <a:cs typeface="Cambria"/>
              </a:rPr>
              <a:t>East Shelby Church</a:t>
            </a:r>
            <a:br>
              <a:rPr lang="en-US" b="1" dirty="0">
                <a:latin typeface="Cambria"/>
                <a:cs typeface="Cambria"/>
              </a:rPr>
            </a:br>
            <a:r>
              <a:rPr lang="en-US" b="1" dirty="0">
                <a:latin typeface="Cambria"/>
                <a:cs typeface="Cambria"/>
              </a:rPr>
              <a:t>2017 Expenses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8566022"/>
              </p:ext>
            </p:extLst>
          </p:nvPr>
        </p:nvGraphicFramePr>
        <p:xfrm>
          <a:off x="457200" y="1556426"/>
          <a:ext cx="8229600" cy="504249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28015104"/>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ere_our_church_is_going-background-still-4x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350"/>
            <a:ext cx="9144000" cy="6858000"/>
          </a:xfrm>
          <a:prstGeom prst="rect">
            <a:avLst/>
          </a:prstGeom>
        </p:spPr>
      </p:pic>
      <p:sp>
        <p:nvSpPr>
          <p:cNvPr id="2" name="Title 1"/>
          <p:cNvSpPr>
            <a:spLocks noGrp="1"/>
          </p:cNvSpPr>
          <p:nvPr>
            <p:ph type="title"/>
          </p:nvPr>
        </p:nvSpPr>
        <p:spPr/>
        <p:txBody>
          <a:bodyPr/>
          <a:lstStyle/>
          <a:p>
            <a:r>
              <a:rPr lang="en-US" b="1" dirty="0">
                <a:latin typeface="Cambria"/>
                <a:cs typeface="Cambria"/>
              </a:rPr>
              <a:t>East Shelby Church</a:t>
            </a:r>
          </a:p>
        </p:txBody>
      </p:sp>
      <p:graphicFrame>
        <p:nvGraphicFramePr>
          <p:cNvPr id="4" name="Content Placeholder 3"/>
          <p:cNvGraphicFramePr>
            <a:graphicFrameLocks noGrp="1"/>
          </p:cNvGraphicFramePr>
          <p:nvPr>
            <p:ph idx="1"/>
            <p:extLst/>
          </p:nvPr>
        </p:nvGraphicFramePr>
        <p:xfrm>
          <a:off x="457200" y="1159668"/>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8148680"/>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here_our_church_is_going-background-still-4x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8902"/>
            <a:ext cx="9144000" cy="7009475"/>
          </a:xfrm>
          <a:prstGeom prst="rect">
            <a:avLst/>
          </a:prstGeom>
        </p:spPr>
      </p:pic>
      <p:sp>
        <p:nvSpPr>
          <p:cNvPr id="2" name="Title 1"/>
          <p:cNvSpPr>
            <a:spLocks noGrp="1"/>
          </p:cNvSpPr>
          <p:nvPr>
            <p:ph type="title"/>
          </p:nvPr>
        </p:nvSpPr>
        <p:spPr/>
        <p:txBody>
          <a:bodyPr>
            <a:normAutofit fontScale="90000"/>
          </a:bodyPr>
          <a:lstStyle/>
          <a:p>
            <a:r>
              <a:rPr lang="en-US" b="1" dirty="0">
                <a:latin typeface="Cambria"/>
                <a:cs typeface="Cambria"/>
              </a:rPr>
              <a:t>East Shelby Church</a:t>
            </a:r>
            <a:br>
              <a:rPr lang="en-US" b="1" dirty="0">
                <a:latin typeface="Cambria"/>
                <a:cs typeface="Cambria"/>
              </a:rPr>
            </a:br>
            <a:r>
              <a:rPr lang="en-US" b="1" dirty="0">
                <a:latin typeface="Cambria"/>
                <a:cs typeface="Cambria"/>
              </a:rPr>
              <a:t>2018 Expenses</a:t>
            </a:r>
          </a:p>
        </p:txBody>
      </p:sp>
      <p:graphicFrame>
        <p:nvGraphicFramePr>
          <p:cNvPr id="4" name="Content Placeholder 3"/>
          <p:cNvGraphicFramePr>
            <a:graphicFrameLocks noGrp="1"/>
          </p:cNvGraphicFramePr>
          <p:nvPr>
            <p:ph idx="1"/>
            <p:extLst/>
          </p:nvPr>
        </p:nvGraphicFramePr>
        <p:xfrm>
          <a:off x="457200" y="1556426"/>
          <a:ext cx="8229600" cy="504249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81669127"/>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finish Strong in 2018</a:t>
            </a:r>
          </a:p>
        </p:txBody>
      </p:sp>
      <p:sp>
        <p:nvSpPr>
          <p:cNvPr id="3" name="Content Placeholder 2"/>
          <p:cNvSpPr>
            <a:spLocks noGrp="1"/>
          </p:cNvSpPr>
          <p:nvPr>
            <p:ph idx="1"/>
          </p:nvPr>
        </p:nvSpPr>
        <p:spPr/>
        <p:txBody>
          <a:bodyPr>
            <a:normAutofit fontScale="92500" lnSpcReduction="20000"/>
          </a:bodyPr>
          <a:lstStyle/>
          <a:p>
            <a:r>
              <a:rPr lang="en-US" dirty="0"/>
              <a:t>Pray for the work at East Shelby daily.</a:t>
            </a:r>
          </a:p>
          <a:p>
            <a:r>
              <a:rPr lang="en-US" dirty="0"/>
              <a:t>Be active in 2018—grow your faith and love for God. </a:t>
            </a:r>
          </a:p>
          <a:p>
            <a:r>
              <a:rPr lang="en-US" dirty="0"/>
              <a:t>Continue support the work. </a:t>
            </a:r>
          </a:p>
          <a:p>
            <a:r>
              <a:rPr lang="en-US" dirty="0"/>
              <a:t>Enhance the communication  </a:t>
            </a:r>
          </a:p>
          <a:p>
            <a:r>
              <a:rPr lang="en-US" dirty="0"/>
              <a:t>Thank you! We look forward to finishing 2018 together. </a:t>
            </a:r>
          </a:p>
        </p:txBody>
      </p:sp>
    </p:spTree>
    <p:extLst>
      <p:ext uri="{BB962C8B-B14F-4D97-AF65-F5344CB8AC3E}">
        <p14:creationId xmlns:p14="http://schemas.microsoft.com/office/powerpoint/2010/main" val="1238795853"/>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7189724"/>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008" y="1603566"/>
            <a:ext cx="8229600" cy="959473"/>
          </a:xfrm>
        </p:spPr>
        <p:txBody>
          <a:bodyPr>
            <a:noAutofit/>
          </a:bodyPr>
          <a:lstStyle/>
          <a:p>
            <a:pPr algn="ctr"/>
            <a:r>
              <a:rPr lang="en-US" sz="8800" dirty="0"/>
              <a:t>2018</a:t>
            </a:r>
          </a:p>
        </p:txBody>
      </p:sp>
    </p:spTree>
    <p:extLst>
      <p:ext uri="{BB962C8B-B14F-4D97-AF65-F5344CB8AC3E}">
        <p14:creationId xmlns:p14="http://schemas.microsoft.com/office/powerpoint/2010/main" val="59735637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 15:1</a:t>
            </a:r>
          </a:p>
        </p:txBody>
      </p:sp>
      <p:sp>
        <p:nvSpPr>
          <p:cNvPr id="3" name="Content Placeholder 2"/>
          <p:cNvSpPr>
            <a:spLocks noGrp="1"/>
          </p:cNvSpPr>
          <p:nvPr>
            <p:ph idx="1"/>
          </p:nvPr>
        </p:nvSpPr>
        <p:spPr/>
        <p:txBody>
          <a:bodyPr/>
          <a:lstStyle/>
          <a:p>
            <a:pPr marL="0" indent="0">
              <a:buNone/>
            </a:pPr>
            <a:r>
              <a:rPr lang="en-US" dirty="0"/>
              <a:t>We then who are strong ought to bear with the scruples of the weak, and not to please ourselves</a:t>
            </a:r>
          </a:p>
        </p:txBody>
      </p:sp>
    </p:spTree>
    <p:extLst>
      <p:ext uri="{BB962C8B-B14F-4D97-AF65-F5344CB8AC3E}">
        <p14:creationId xmlns:p14="http://schemas.microsoft.com/office/powerpoint/2010/main" val="2698061193"/>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2017- April 2018 Elders Reflections </a:t>
            </a:r>
          </a:p>
        </p:txBody>
      </p:sp>
      <p:sp>
        <p:nvSpPr>
          <p:cNvPr id="3" name="Content Placeholder 2"/>
          <p:cNvSpPr>
            <a:spLocks noGrp="1"/>
          </p:cNvSpPr>
          <p:nvPr>
            <p:ph idx="1"/>
          </p:nvPr>
        </p:nvSpPr>
        <p:spPr>
          <a:xfrm>
            <a:off x="457200" y="1094508"/>
            <a:ext cx="8229600" cy="3574473"/>
          </a:xfrm>
        </p:spPr>
        <p:txBody>
          <a:bodyPr>
            <a:normAutofit/>
          </a:bodyPr>
          <a:lstStyle/>
          <a:p>
            <a:r>
              <a:rPr lang="en-US" sz="2800" dirty="0"/>
              <a:t>Communication </a:t>
            </a:r>
          </a:p>
          <a:p>
            <a:r>
              <a:rPr lang="en-US" sz="2800" dirty="0"/>
              <a:t>Participation</a:t>
            </a:r>
          </a:p>
          <a:p>
            <a:r>
              <a:rPr lang="en-US" sz="2800" dirty="0"/>
              <a:t> More Engaged on a Personal Level</a:t>
            </a:r>
          </a:p>
          <a:p>
            <a:r>
              <a:rPr lang="en-US" sz="2800" dirty="0"/>
              <a:t>Vision?</a:t>
            </a:r>
          </a:p>
          <a:p>
            <a:pPr marL="0" indent="0">
              <a:buNone/>
            </a:pPr>
            <a:endParaRPr lang="en-US" sz="2800" dirty="0"/>
          </a:p>
        </p:txBody>
      </p:sp>
    </p:spTree>
    <p:extLst>
      <p:ext uri="{BB962C8B-B14F-4D97-AF65-F5344CB8AC3E}">
        <p14:creationId xmlns:p14="http://schemas.microsoft.com/office/powerpoint/2010/main" val="161837318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 5:23-24</a:t>
            </a:r>
          </a:p>
        </p:txBody>
      </p:sp>
      <p:sp>
        <p:nvSpPr>
          <p:cNvPr id="3" name="Content Placeholder 2"/>
          <p:cNvSpPr>
            <a:spLocks noGrp="1"/>
          </p:cNvSpPr>
          <p:nvPr>
            <p:ph idx="1"/>
          </p:nvPr>
        </p:nvSpPr>
        <p:spPr/>
        <p:txBody>
          <a:bodyPr/>
          <a:lstStyle/>
          <a:p>
            <a:pPr marL="0" indent="0">
              <a:buNone/>
            </a:pPr>
            <a:r>
              <a:rPr lang="en-US" dirty="0"/>
              <a:t>Therefore if you bring your gift to the altar, and there remember that your brother has something against you,     leave your gift there before the altar, and go you way. First be reconciled to your brother, and then come and offer your gift.</a:t>
            </a:r>
          </a:p>
        </p:txBody>
      </p:sp>
      <p:sp>
        <p:nvSpPr>
          <p:cNvPr id="4" name="TextBox 3"/>
          <p:cNvSpPr txBox="1"/>
          <p:nvPr/>
        </p:nvSpPr>
        <p:spPr>
          <a:xfrm>
            <a:off x="4809744" y="2438400"/>
            <a:ext cx="426720" cy="369332"/>
          </a:xfrm>
          <a:prstGeom prst="rect">
            <a:avLst/>
          </a:prstGeom>
          <a:noFill/>
        </p:spPr>
        <p:txBody>
          <a:bodyPr wrap="square" rtlCol="0">
            <a:spAutoFit/>
          </a:bodyPr>
          <a:lstStyle/>
          <a:p>
            <a:r>
              <a:rPr lang="en-US" dirty="0"/>
              <a:t>24    </a:t>
            </a:r>
          </a:p>
        </p:txBody>
      </p:sp>
    </p:spTree>
    <p:extLst>
      <p:ext uri="{BB962C8B-B14F-4D97-AF65-F5344CB8AC3E}">
        <p14:creationId xmlns:p14="http://schemas.microsoft.com/office/powerpoint/2010/main" val="370257098"/>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2017- April 2018 Elders Reflections </a:t>
            </a:r>
          </a:p>
        </p:txBody>
      </p:sp>
      <p:sp>
        <p:nvSpPr>
          <p:cNvPr id="3" name="Content Placeholder 2"/>
          <p:cNvSpPr>
            <a:spLocks noGrp="1"/>
          </p:cNvSpPr>
          <p:nvPr>
            <p:ph idx="1"/>
          </p:nvPr>
        </p:nvSpPr>
        <p:spPr>
          <a:xfrm>
            <a:off x="457200" y="1094508"/>
            <a:ext cx="8229600" cy="3574473"/>
          </a:xfrm>
        </p:spPr>
        <p:txBody>
          <a:bodyPr>
            <a:normAutofit/>
          </a:bodyPr>
          <a:lstStyle/>
          <a:p>
            <a:r>
              <a:rPr lang="en-US" sz="2800" dirty="0"/>
              <a:t>Communication </a:t>
            </a:r>
          </a:p>
          <a:p>
            <a:r>
              <a:rPr lang="en-US" sz="2800" dirty="0"/>
              <a:t>Elder Participation</a:t>
            </a:r>
          </a:p>
          <a:p>
            <a:r>
              <a:rPr lang="en-US" sz="2800" dirty="0"/>
              <a:t>More Engaged on a Personal Level</a:t>
            </a:r>
          </a:p>
          <a:p>
            <a:r>
              <a:rPr lang="en-US" sz="2800" dirty="0"/>
              <a:t>Vision?</a:t>
            </a:r>
          </a:p>
        </p:txBody>
      </p:sp>
    </p:spTree>
    <p:extLst>
      <p:ext uri="{BB962C8B-B14F-4D97-AF65-F5344CB8AC3E}">
        <p14:creationId xmlns:p14="http://schemas.microsoft.com/office/powerpoint/2010/main" val="1376450769"/>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07690" y="1936955"/>
            <a:ext cx="6341807" cy="523220"/>
          </a:xfrm>
          <a:prstGeom prst="rect">
            <a:avLst/>
          </a:prstGeom>
          <a:noFill/>
        </p:spPr>
        <p:txBody>
          <a:bodyPr wrap="square" rtlCol="0">
            <a:spAutoFit/>
          </a:bodyPr>
          <a:lstStyle/>
          <a:p>
            <a:r>
              <a:rPr lang="en-US" sz="2800" b="1" dirty="0"/>
              <a:t>2018 Vision to transition us into 2019</a:t>
            </a:r>
          </a:p>
        </p:txBody>
      </p:sp>
    </p:spTree>
    <p:extLst>
      <p:ext uri="{BB962C8B-B14F-4D97-AF65-F5344CB8AC3E}">
        <p14:creationId xmlns:p14="http://schemas.microsoft.com/office/powerpoint/2010/main" val="95387827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2018 Vision to transition us into 2019</a:t>
            </a:r>
          </a:p>
        </p:txBody>
      </p:sp>
      <p:sp>
        <p:nvSpPr>
          <p:cNvPr id="3" name="Content Placeholder 2"/>
          <p:cNvSpPr>
            <a:spLocks noGrp="1"/>
          </p:cNvSpPr>
          <p:nvPr>
            <p:ph idx="1"/>
          </p:nvPr>
        </p:nvSpPr>
        <p:spPr/>
        <p:txBody>
          <a:bodyPr/>
          <a:lstStyle/>
          <a:p>
            <a:pPr marL="0" indent="0">
              <a:buNone/>
            </a:pPr>
            <a:r>
              <a:rPr lang="en-US" dirty="0"/>
              <a:t>Improving Communication</a:t>
            </a:r>
          </a:p>
          <a:p>
            <a:pPr marL="0" indent="0">
              <a:buNone/>
            </a:pPr>
            <a:r>
              <a:rPr lang="en-US" dirty="0"/>
              <a:t>Corresponding Theme</a:t>
            </a:r>
          </a:p>
          <a:p>
            <a:pPr marL="0" indent="0">
              <a:buNone/>
            </a:pPr>
            <a:r>
              <a:rPr lang="en-US" dirty="0"/>
              <a:t>Plan for Growth</a:t>
            </a:r>
          </a:p>
        </p:txBody>
      </p:sp>
    </p:spTree>
    <p:extLst>
      <p:ext uri="{BB962C8B-B14F-4D97-AF65-F5344CB8AC3E}">
        <p14:creationId xmlns:p14="http://schemas.microsoft.com/office/powerpoint/2010/main" val="41970927"/>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Improve Communication in 2018 </a:t>
            </a:r>
          </a:p>
        </p:txBody>
      </p:sp>
      <p:sp>
        <p:nvSpPr>
          <p:cNvPr id="3" name="Content Placeholder 2"/>
          <p:cNvSpPr>
            <a:spLocks noGrp="1"/>
          </p:cNvSpPr>
          <p:nvPr>
            <p:ph idx="1"/>
          </p:nvPr>
        </p:nvSpPr>
        <p:spPr>
          <a:xfrm>
            <a:off x="457200" y="1600200"/>
            <a:ext cx="8418018" cy="4525963"/>
          </a:xfrm>
        </p:spPr>
        <p:txBody>
          <a:bodyPr/>
          <a:lstStyle/>
          <a:p>
            <a:pPr lvl="1"/>
            <a:r>
              <a:rPr lang="en-US" dirty="0"/>
              <a:t>Annual Meeting after Vision presentation: Allow opportunity for ideas from the congregation.</a:t>
            </a:r>
          </a:p>
          <a:p>
            <a:pPr lvl="1"/>
            <a:r>
              <a:rPr lang="en-US" dirty="0"/>
              <a:t>Open Dialogue: 1</a:t>
            </a:r>
            <a:r>
              <a:rPr lang="en-US" baseline="30000" dirty="0"/>
              <a:t>st</a:t>
            </a:r>
            <a:r>
              <a:rPr lang="en-US" dirty="0"/>
              <a:t> Wednesday of each quarter</a:t>
            </a:r>
          </a:p>
          <a:p>
            <a:pPr lvl="1"/>
            <a:r>
              <a:rPr lang="en-US" dirty="0"/>
              <a:t>Congregation Potluck  </a:t>
            </a:r>
          </a:p>
          <a:p>
            <a:pPr lvl="1"/>
            <a:r>
              <a:rPr lang="en-US" dirty="0"/>
              <a:t>Contacting the Elders </a:t>
            </a:r>
          </a:p>
        </p:txBody>
      </p:sp>
    </p:spTree>
    <p:extLst>
      <p:ext uri="{BB962C8B-B14F-4D97-AF65-F5344CB8AC3E}">
        <p14:creationId xmlns:p14="http://schemas.microsoft.com/office/powerpoint/2010/main" val="282562783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2079</TotalTime>
  <Words>544</Words>
  <Application>Microsoft Office PowerPoint</Application>
  <PresentationFormat>On-screen Show (4:3)</PresentationFormat>
  <Paragraphs>64</Paragraphs>
  <Slides>18</Slides>
  <Notes>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18</vt:i4>
      </vt:variant>
    </vt:vector>
  </HeadingPairs>
  <TitlesOfParts>
    <vt:vector size="24" baseType="lpstr">
      <vt:lpstr>Arial</vt:lpstr>
      <vt:lpstr>Calibri</vt:lpstr>
      <vt:lpstr>Cambria</vt:lpstr>
      <vt:lpstr>Custom Design</vt:lpstr>
      <vt:lpstr>1_Custom Design</vt:lpstr>
      <vt:lpstr>Office Theme</vt:lpstr>
      <vt:lpstr>PowerPoint Presentation</vt:lpstr>
      <vt:lpstr>2018</vt:lpstr>
      <vt:lpstr>Romans 15:1</vt:lpstr>
      <vt:lpstr>2017- April 2018 Elders Reflections </vt:lpstr>
      <vt:lpstr>Matt 5:23-24</vt:lpstr>
      <vt:lpstr>2017- April 2018 Elders Reflections </vt:lpstr>
      <vt:lpstr>PowerPoint Presentation</vt:lpstr>
      <vt:lpstr>2018 Vision to transition us into 2019</vt:lpstr>
      <vt:lpstr>Improve Communication in 2018 </vt:lpstr>
      <vt:lpstr>Theme for 2018</vt:lpstr>
      <vt:lpstr>Plan for Growth</vt:lpstr>
      <vt:lpstr>Financials</vt:lpstr>
      <vt:lpstr>East Shelby Church Finances</vt:lpstr>
      <vt:lpstr>East Shelby Church 2017 Expenses</vt:lpstr>
      <vt:lpstr>East Shelby Church</vt:lpstr>
      <vt:lpstr>East Shelby Church 2018 Expenses</vt:lpstr>
      <vt:lpstr>How do we finish Strong in 2018</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FRANCIS</dc:creator>
  <cp:lastModifiedBy>EastShelby</cp:lastModifiedBy>
  <cp:revision>63</cp:revision>
  <cp:lastPrinted>2018-05-02T20:57:58Z</cp:lastPrinted>
  <dcterms:created xsi:type="dcterms:W3CDTF">2015-12-21T12:51:09Z</dcterms:created>
  <dcterms:modified xsi:type="dcterms:W3CDTF">2018-05-06T16:55:44Z</dcterms:modified>
</cp:coreProperties>
</file>