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547" r:id="rId2"/>
    <p:sldId id="580" r:id="rId3"/>
    <p:sldId id="581" r:id="rId4"/>
    <p:sldId id="582" r:id="rId5"/>
    <p:sldId id="583" r:id="rId6"/>
    <p:sldId id="553" r:id="rId7"/>
    <p:sldId id="554" r:id="rId8"/>
    <p:sldId id="584" r:id="rId9"/>
    <p:sldId id="585" r:id="rId10"/>
    <p:sldId id="555" r:id="rId11"/>
    <p:sldId id="556" r:id="rId12"/>
    <p:sldId id="557" r:id="rId13"/>
    <p:sldId id="586" r:id="rId14"/>
    <p:sldId id="588" r:id="rId15"/>
    <p:sldId id="552" r:id="rId16"/>
    <p:sldId id="589" r:id="rId17"/>
    <p:sldId id="590" r:id="rId18"/>
    <p:sldId id="587" r:id="rId19"/>
    <p:sldId id="592" r:id="rId20"/>
    <p:sldId id="593" r:id="rId21"/>
    <p:sldId id="591" r:id="rId22"/>
    <p:sldId id="576" r:id="rId23"/>
    <p:sldId id="577" r:id="rId24"/>
    <p:sldId id="594" r:id="rId25"/>
    <p:sldId id="549" r:id="rId26"/>
    <p:sldId id="550" r:id="rId27"/>
    <p:sldId id="551" r:id="rId28"/>
    <p:sldId id="558" r:id="rId29"/>
    <p:sldId id="559" r:id="rId30"/>
    <p:sldId id="564" r:id="rId31"/>
    <p:sldId id="565" r:id="rId32"/>
    <p:sldId id="595" r:id="rId33"/>
    <p:sldId id="566" r:id="rId34"/>
    <p:sldId id="567" r:id="rId35"/>
    <p:sldId id="568" r:id="rId36"/>
    <p:sldId id="578" r:id="rId37"/>
    <p:sldId id="570" r:id="rId38"/>
    <p:sldId id="571" r:id="rId39"/>
    <p:sldId id="572" r:id="rId40"/>
    <p:sldId id="574" r:id="rId41"/>
    <p:sldId id="575" r:id="rId42"/>
    <p:sldId id="596" r:id="rId43"/>
    <p:sldId id="59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8B786E"/>
    <a:srgbClr val="D12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101" d="100"/>
          <a:sy n="101" d="100"/>
        </p:scale>
        <p:origin x="342" y="72"/>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6" tIns="46588" rIns="93176" bIns="46588" rtlCol="0"/>
          <a:lstStyle>
            <a:lvl1pPr algn="r">
              <a:defRPr sz="1200"/>
            </a:lvl1pPr>
          </a:lstStyle>
          <a:p>
            <a:fld id="{95991B3A-CB4E-094D-99D7-240EA76768FE}" type="datetimeFigureOut">
              <a:rPr lang="en-US" smtClean="0"/>
              <a:pPr/>
              <a:t>11/4/2017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6" tIns="46588" rIns="93176" bIns="46588" rtlCol="0" anchor="b"/>
          <a:lstStyle>
            <a:lvl1pPr algn="r">
              <a:defRPr sz="1200"/>
            </a:lvl1pPr>
          </a:lstStyle>
          <a:p>
            <a:fld id="{71518CDD-3C45-2C4D-9FD7-498C28C4286B}" type="slidenum">
              <a:rPr lang="en-US" smtClean="0"/>
              <a:pPr/>
              <a:t>‹#›</a:t>
            </a:fld>
            <a:endParaRPr lang="en-US"/>
          </a:p>
        </p:txBody>
      </p:sp>
    </p:spTree>
    <p:extLst>
      <p:ext uri="{BB962C8B-B14F-4D97-AF65-F5344CB8AC3E}">
        <p14:creationId xmlns:p14="http://schemas.microsoft.com/office/powerpoint/2010/main" val="381029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AAE834F6-3909-484A-8E33-D0FB22025583}" type="datetimeFigureOut">
              <a:rPr lang="en-US" smtClean="0"/>
              <a:pPr/>
              <a:t>11/4/2017</a:t>
            </a:fld>
            <a:endParaRPr lang="en-US"/>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D7AD72E3-87B5-40F3-A5D2-F8DD615EA7E1}" type="slidenum">
              <a:rPr lang="en-US" smtClean="0"/>
              <a:pPr/>
              <a:t>‹#›</a:t>
            </a:fld>
            <a:endParaRPr lang="en-US"/>
          </a:p>
        </p:txBody>
      </p:sp>
    </p:spTree>
    <p:extLst>
      <p:ext uri="{BB962C8B-B14F-4D97-AF65-F5344CB8AC3E}">
        <p14:creationId xmlns:p14="http://schemas.microsoft.com/office/powerpoint/2010/main" val="15332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EAE3F2A-BBA5-4C39-A550-FAFDBE9FB9B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CAC23078-F936-47A3-B881-95443B3F62BB}" type="slidenum">
              <a:rPr lang="en-GB" altLang="en-US"/>
              <a:pPr>
                <a:spcBef>
                  <a:spcPct val="0"/>
                </a:spcBef>
              </a:pPr>
              <a:t>10</a:t>
            </a:fld>
            <a:endParaRPr lang="en-GB" altLang="en-US"/>
          </a:p>
        </p:txBody>
      </p:sp>
      <p:sp>
        <p:nvSpPr>
          <p:cNvPr id="13315" name="Rectangle 2">
            <a:extLst>
              <a:ext uri="{FF2B5EF4-FFF2-40B4-BE49-F238E27FC236}">
                <a16:creationId xmlns:a16="http://schemas.microsoft.com/office/drawing/2014/main" id="{1FA06964-FDAC-402D-B77D-634B645F01B5}"/>
              </a:ext>
            </a:extLst>
          </p:cNvPr>
          <p:cNvSpPr>
            <a:spLocks noGrp="1" noRot="1" noChangeAspect="1" noChangeArrowheads="1" noTextEdit="1"/>
          </p:cNvSpPr>
          <p:nvPr>
            <p:ph type="sldImg"/>
          </p:nvPr>
        </p:nvSpPr>
        <p:spPr>
          <a:xfrm>
            <a:off x="1143000" y="687388"/>
            <a:ext cx="4564063" cy="3422650"/>
          </a:xfrm>
          <a:ln/>
        </p:spPr>
      </p:sp>
      <p:sp>
        <p:nvSpPr>
          <p:cNvPr id="13316" name="Rectangle 3">
            <a:extLst>
              <a:ext uri="{FF2B5EF4-FFF2-40B4-BE49-F238E27FC236}">
                <a16:creationId xmlns:a16="http://schemas.microsoft.com/office/drawing/2014/main" id="{94F72AD8-B6C7-408F-9162-A7D043E1DAA4}"/>
              </a:ext>
            </a:extLst>
          </p:cNvPr>
          <p:cNvSpPr>
            <a:spLocks noGrp="1" noChangeArrowheads="1"/>
          </p:cNvSpPr>
          <p:nvPr>
            <p:ph type="body" idx="1"/>
          </p:nvPr>
        </p:nvSpPr>
        <p:spPr>
          <a:xfrm>
            <a:off x="913572" y="4340435"/>
            <a:ext cx="5024649" cy="41119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5647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7722CEC-4E16-4D25-8F8B-CF7AF7A4249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2F7A41BD-8903-4386-950C-E8F912563CF1}" type="slidenum">
              <a:rPr lang="en-GB" altLang="en-US"/>
              <a:pPr>
                <a:spcBef>
                  <a:spcPct val="0"/>
                </a:spcBef>
              </a:pPr>
              <a:t>15</a:t>
            </a:fld>
            <a:endParaRPr lang="en-GB" altLang="en-US"/>
          </a:p>
        </p:txBody>
      </p:sp>
      <p:sp>
        <p:nvSpPr>
          <p:cNvPr id="9219" name="Rectangle 1">
            <a:extLst>
              <a:ext uri="{FF2B5EF4-FFF2-40B4-BE49-F238E27FC236}">
                <a16:creationId xmlns:a16="http://schemas.microsoft.com/office/drawing/2014/main" id="{1F2CDE88-F62F-4E5A-BF32-CB25D6CB7956}"/>
              </a:ext>
            </a:extLst>
          </p:cNvPr>
          <p:cNvSpPr>
            <a:spLocks noGrp="1" noRot="1" noChangeAspect="1" noChangeArrowheads="1" noTextEdit="1"/>
          </p:cNvSpPr>
          <p:nvPr>
            <p:ph type="sldImg"/>
          </p:nvPr>
        </p:nvSpPr>
        <p:spPr>
          <a:xfrm>
            <a:off x="1141413" y="685800"/>
            <a:ext cx="4568825" cy="3425825"/>
          </a:xfrm>
          <a:ln/>
        </p:spPr>
      </p:sp>
      <p:sp>
        <p:nvSpPr>
          <p:cNvPr id="9220" name="Rectangle 2">
            <a:extLst>
              <a:ext uri="{FF2B5EF4-FFF2-40B4-BE49-F238E27FC236}">
                <a16:creationId xmlns:a16="http://schemas.microsoft.com/office/drawing/2014/main" id="{81324C70-3D34-4673-87D3-17A63FD5CCF4}"/>
              </a:ext>
            </a:extLst>
          </p:cNvPr>
          <p:cNvSpPr>
            <a:spLocks noGrp="1" noChangeArrowheads="1"/>
          </p:cNvSpPr>
          <p:nvPr>
            <p:ph type="body" idx="1"/>
          </p:nvPr>
        </p:nvSpPr>
        <p:spPr>
          <a:xfrm>
            <a:off x="913572" y="4340435"/>
            <a:ext cx="5024649" cy="4113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61004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556E83A-F0BD-4FB6-A3E7-505498CFD81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3F3E4D3F-5AB2-4521-8B24-BF7937246618}" type="slidenum">
              <a:rPr lang="en-GB" altLang="en-US"/>
              <a:pPr>
                <a:spcBef>
                  <a:spcPct val="0"/>
                </a:spcBef>
              </a:pPr>
              <a:t>28</a:t>
            </a:fld>
            <a:endParaRPr lang="en-GB" altLang="en-US"/>
          </a:p>
        </p:txBody>
      </p:sp>
      <p:sp>
        <p:nvSpPr>
          <p:cNvPr id="17411" name="Text Box 2">
            <a:extLst>
              <a:ext uri="{FF2B5EF4-FFF2-40B4-BE49-F238E27FC236}">
                <a16:creationId xmlns:a16="http://schemas.microsoft.com/office/drawing/2014/main" id="{38E5C253-AA88-4B06-A0CF-A0953DB90F86}"/>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17412" name="Text Box 3">
            <a:extLst>
              <a:ext uri="{FF2B5EF4-FFF2-40B4-BE49-F238E27FC236}">
                <a16:creationId xmlns:a16="http://schemas.microsoft.com/office/drawing/2014/main" id="{D46F53B9-9566-4376-BFAB-41F02C0AF4A3}"/>
              </a:ext>
            </a:extLst>
          </p:cNvPr>
          <p:cNvSpPr>
            <a:spLocks noGrp="1" noChangeArrowheads="1"/>
          </p:cNvSpPr>
          <p:nvPr>
            <p:ph type="body"/>
          </p:nvPr>
        </p:nvSpPr>
        <p:spPr>
          <a:xfrm>
            <a:off x="913572" y="4340435"/>
            <a:ext cx="5024649" cy="278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Worship Layout</a:t>
            </a:r>
          </a:p>
        </p:txBody>
      </p:sp>
    </p:spTree>
    <p:extLst>
      <p:ext uri="{BB962C8B-B14F-4D97-AF65-F5344CB8AC3E}">
        <p14:creationId xmlns:p14="http://schemas.microsoft.com/office/powerpoint/2010/main" val="10790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C201544-4973-4CF9-9A93-B9249B1BC57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8FBAE1BA-24D9-469A-A03C-00BDEECF4689}" type="slidenum">
              <a:rPr lang="en-GB" altLang="en-US"/>
              <a:pPr>
                <a:spcBef>
                  <a:spcPct val="0"/>
                </a:spcBef>
              </a:pPr>
              <a:t>29</a:t>
            </a:fld>
            <a:endParaRPr lang="en-GB" altLang="en-US"/>
          </a:p>
        </p:txBody>
      </p:sp>
      <p:sp>
        <p:nvSpPr>
          <p:cNvPr id="19459" name="Text Box 2">
            <a:extLst>
              <a:ext uri="{FF2B5EF4-FFF2-40B4-BE49-F238E27FC236}">
                <a16:creationId xmlns:a16="http://schemas.microsoft.com/office/drawing/2014/main" id="{CA4BDF9F-A1F0-4E53-9302-64044DAF0688}"/>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19460" name="Text Box 3">
            <a:extLst>
              <a:ext uri="{FF2B5EF4-FFF2-40B4-BE49-F238E27FC236}">
                <a16:creationId xmlns:a16="http://schemas.microsoft.com/office/drawing/2014/main" id="{BA2C8FD6-0510-435F-987A-E5C3277A158C}"/>
              </a:ext>
            </a:extLst>
          </p:cNvPr>
          <p:cNvSpPr>
            <a:spLocks noGrp="1" noChangeArrowheads="1"/>
          </p:cNvSpPr>
          <p:nvPr>
            <p:ph type="body"/>
          </p:nvPr>
        </p:nvSpPr>
        <p:spPr>
          <a:xfrm>
            <a:off x="913572" y="4340435"/>
            <a:ext cx="5024649" cy="278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Worship Layout</a:t>
            </a:r>
          </a:p>
        </p:txBody>
      </p:sp>
    </p:spTree>
    <p:extLst>
      <p:ext uri="{BB962C8B-B14F-4D97-AF65-F5344CB8AC3E}">
        <p14:creationId xmlns:p14="http://schemas.microsoft.com/office/powerpoint/2010/main" val="358076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F519700-43C1-4B84-AE08-94CC458E02D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401E012D-AEF4-4A6C-AC02-7CCF35759554}" type="slidenum">
              <a:rPr lang="en-GB" altLang="en-US"/>
              <a:pPr>
                <a:spcBef>
                  <a:spcPct val="0"/>
                </a:spcBef>
              </a:pPr>
              <a:t>30</a:t>
            </a:fld>
            <a:endParaRPr lang="en-GB" altLang="en-US"/>
          </a:p>
        </p:txBody>
      </p:sp>
      <p:sp>
        <p:nvSpPr>
          <p:cNvPr id="25603" name="Text Box 2">
            <a:extLst>
              <a:ext uri="{FF2B5EF4-FFF2-40B4-BE49-F238E27FC236}">
                <a16:creationId xmlns:a16="http://schemas.microsoft.com/office/drawing/2014/main" id="{377D1A66-F06E-4913-85CA-FAF758CFB319}"/>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25604" name="Text Box 3">
            <a:extLst>
              <a:ext uri="{FF2B5EF4-FFF2-40B4-BE49-F238E27FC236}">
                <a16:creationId xmlns:a16="http://schemas.microsoft.com/office/drawing/2014/main" id="{84D90D92-D63D-489D-94FE-40CE3D17E09F}"/>
              </a:ext>
            </a:extLst>
          </p:cNvPr>
          <p:cNvSpPr>
            <a:spLocks noGrp="1" noChangeArrowheads="1"/>
          </p:cNvSpPr>
          <p:nvPr>
            <p:ph type="body"/>
          </p:nvPr>
        </p:nvSpPr>
        <p:spPr>
          <a:xfrm>
            <a:off x="913572" y="4340435"/>
            <a:ext cx="5024649" cy="278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Worship Layout</a:t>
            </a:r>
          </a:p>
        </p:txBody>
      </p:sp>
    </p:spTree>
    <p:extLst>
      <p:ext uri="{BB962C8B-B14F-4D97-AF65-F5344CB8AC3E}">
        <p14:creationId xmlns:p14="http://schemas.microsoft.com/office/powerpoint/2010/main" val="404240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3397FC3-7B46-4BAA-8E7F-7E45B8EE694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1pPr>
            <a:lvl2pPr marL="742356" indent="-285521">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2pPr>
            <a:lvl3pPr marL="1142086"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3pPr>
            <a:lvl4pPr marL="1598920"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4pPr>
            <a:lvl5pPr marL="2055754" indent="-228417">
              <a:spcBef>
                <a:spcPct val="30000"/>
              </a:spcBef>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5pPr>
            <a:lvl6pPr marL="2512588"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6pPr>
            <a:lvl7pPr marL="2969423"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7pPr>
            <a:lvl8pPr marL="3426257"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8pPr>
            <a:lvl9pPr marL="3883091" indent="-228417" defTabSz="456834" eaLnBrk="0" fontAlgn="base" hangingPunct="0">
              <a:spcBef>
                <a:spcPct val="30000"/>
              </a:spcBef>
              <a:spcAft>
                <a:spcPct val="0"/>
              </a:spcAft>
              <a:buClr>
                <a:srgbClr val="000000"/>
              </a:buClr>
              <a:buSzPct val="100000"/>
              <a:buFont typeface="Times New Roman" panose="02020603050405020304" pitchFamily="18" charset="0"/>
              <a:tabLst>
                <a:tab pos="0" algn="l"/>
                <a:tab pos="913668" algn="l"/>
                <a:tab pos="1827337" algn="l"/>
                <a:tab pos="2741005" algn="l"/>
                <a:tab pos="3654674" algn="l"/>
                <a:tab pos="4568342" algn="l"/>
                <a:tab pos="5482011" algn="l"/>
                <a:tab pos="6395679" algn="l"/>
                <a:tab pos="7309348" algn="l"/>
                <a:tab pos="8223016" algn="l"/>
                <a:tab pos="9136685" algn="l"/>
                <a:tab pos="10050353" algn="l"/>
              </a:tabLst>
              <a:defRPr sz="1200">
                <a:solidFill>
                  <a:srgbClr val="000000"/>
                </a:solidFill>
                <a:latin typeface="Times New Roman" panose="02020603050405020304" pitchFamily="18" charset="0"/>
              </a:defRPr>
            </a:lvl9pPr>
          </a:lstStyle>
          <a:p>
            <a:pPr>
              <a:spcBef>
                <a:spcPct val="0"/>
              </a:spcBef>
            </a:pPr>
            <a:fld id="{72561E41-732B-467D-953E-EE5A4D9CBF83}" type="slidenum">
              <a:rPr lang="en-GB" altLang="en-US"/>
              <a:pPr>
                <a:spcBef>
                  <a:spcPct val="0"/>
                </a:spcBef>
              </a:pPr>
              <a:t>31</a:t>
            </a:fld>
            <a:endParaRPr lang="en-GB" altLang="en-US"/>
          </a:p>
        </p:txBody>
      </p:sp>
      <p:sp>
        <p:nvSpPr>
          <p:cNvPr id="27651" name="Text Box 2">
            <a:extLst>
              <a:ext uri="{FF2B5EF4-FFF2-40B4-BE49-F238E27FC236}">
                <a16:creationId xmlns:a16="http://schemas.microsoft.com/office/drawing/2014/main" id="{015E2E15-ED53-44F6-A0C0-B7A982741614}"/>
              </a:ext>
            </a:extLst>
          </p:cNvPr>
          <p:cNvSpPr txBox="1">
            <a:spLocks noChangeArrowheads="1"/>
          </p:cNvSpPr>
          <p:nvPr/>
        </p:nvSpPr>
        <p:spPr bwMode="auto">
          <a:xfrm>
            <a:off x="1141966" y="685332"/>
            <a:ext cx="4567862" cy="3426659"/>
          </a:xfrm>
          <a:prstGeom prst="rect">
            <a:avLst/>
          </a:prstGeom>
          <a:solidFill>
            <a:srgbClr val="FFFFFF"/>
          </a:solidFill>
          <a:ln w="9525">
            <a:solidFill>
              <a:srgbClr val="000000"/>
            </a:solidFill>
            <a:miter lim="800000"/>
            <a:headEnd/>
            <a:tailEnd/>
          </a:ln>
        </p:spPr>
        <p:txBody>
          <a:bodyPr wrap="none" lIns="91367" tIns="45683" rIns="91367" bIns="45683"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5000"/>
              </a:lnSpc>
              <a:spcBef>
                <a:spcPts val="799"/>
              </a:spcBef>
              <a:buClr>
                <a:srgbClr val="FFFFFF"/>
              </a:buClr>
            </a:pPr>
            <a:endParaRPr lang="en-US" altLang="en-US" sz="2800">
              <a:solidFill>
                <a:srgbClr val="FFFF00"/>
              </a:solidFill>
            </a:endParaRPr>
          </a:p>
        </p:txBody>
      </p:sp>
      <p:sp>
        <p:nvSpPr>
          <p:cNvPr id="27652" name="Text Box 3">
            <a:extLst>
              <a:ext uri="{FF2B5EF4-FFF2-40B4-BE49-F238E27FC236}">
                <a16:creationId xmlns:a16="http://schemas.microsoft.com/office/drawing/2014/main" id="{8534107E-047B-4BFF-89C4-AC74DE79E472}"/>
              </a:ext>
            </a:extLst>
          </p:cNvPr>
          <p:cNvSpPr>
            <a:spLocks noGrp="1" noChangeArrowheads="1"/>
          </p:cNvSpPr>
          <p:nvPr>
            <p:ph type="body"/>
          </p:nvPr>
        </p:nvSpPr>
        <p:spPr>
          <a:xfrm>
            <a:off x="913572" y="4340435"/>
            <a:ext cx="5024649" cy="2787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450"/>
              </a:spcBef>
              <a:tabLst>
                <a:tab pos="0" algn="l"/>
                <a:tab pos="913668" algn="l"/>
                <a:tab pos="1827337" algn="l"/>
                <a:tab pos="2741005" algn="l"/>
                <a:tab pos="3654674" algn="l"/>
                <a:tab pos="4568342" algn="l"/>
                <a:tab pos="5482011" algn="l"/>
                <a:tab pos="6395679" algn="l"/>
                <a:tab pos="7309348" algn="l"/>
                <a:tab pos="8223016" algn="l"/>
                <a:tab pos="9136685" algn="l"/>
                <a:tab pos="10050353" algn="l"/>
              </a:tabLst>
            </a:pPr>
            <a:r>
              <a:rPr lang="en-GB" altLang="en-US">
                <a:ea typeface="Arial Unicode MS" pitchFamily="34" charset="-128"/>
              </a:rPr>
              <a:t>Worship Layout</a:t>
            </a:r>
          </a:p>
        </p:txBody>
      </p:sp>
    </p:spTree>
    <p:extLst>
      <p:ext uri="{BB962C8B-B14F-4D97-AF65-F5344CB8AC3E}">
        <p14:creationId xmlns:p14="http://schemas.microsoft.com/office/powerpoint/2010/main" val="411662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6613" y="1981200"/>
            <a:ext cx="3810000" cy="4113213"/>
          </a:xfrm>
        </p:spPr>
        <p:txBody>
          <a:bodyPr/>
          <a:lstStyle/>
          <a:p>
            <a:pPr lvl="0"/>
            <a:endParaRPr lang="en-US" noProof="0"/>
          </a:p>
        </p:txBody>
      </p:sp>
      <p:sp>
        <p:nvSpPr>
          <p:cNvPr id="5" name="Rectangle 3">
            <a:extLst>
              <a:ext uri="{FF2B5EF4-FFF2-40B4-BE49-F238E27FC236}">
                <a16:creationId xmlns:a16="http://schemas.microsoft.com/office/drawing/2014/main" id="{502E1027-5182-40CA-9529-33BFD22314DC}"/>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1DE1D5D-1DE8-491C-8A4D-37C368FED2E4}"/>
              </a:ext>
            </a:extLst>
          </p:cNvPr>
          <p:cNvSpPr>
            <a:spLocks noGrp="1" noChangeArrowheads="1"/>
          </p:cNvSpPr>
          <p:nvPr>
            <p:ph type="ftr" idx="11"/>
          </p:nvPr>
        </p:nvSpPr>
        <p:spPr>
          <a:ln/>
        </p:spPr>
        <p:txBody>
          <a:bodyPr/>
          <a:lstStyle>
            <a:lvl1pPr>
              <a:defRPr/>
            </a:lvl1pPr>
          </a:lstStyle>
          <a:p>
            <a:pPr>
              <a:defRPr/>
            </a:pPr>
            <a:endParaRPr lang="en-GB"/>
          </a:p>
        </p:txBody>
      </p:sp>
      <p:sp>
        <p:nvSpPr>
          <p:cNvPr id="7" name="Rectangle 5">
            <a:extLst>
              <a:ext uri="{FF2B5EF4-FFF2-40B4-BE49-F238E27FC236}">
                <a16:creationId xmlns:a16="http://schemas.microsoft.com/office/drawing/2014/main" id="{1E8B0FC5-6E83-4BCE-A518-FAB1A0209E67}"/>
              </a:ext>
            </a:extLst>
          </p:cNvPr>
          <p:cNvSpPr>
            <a:spLocks noGrp="1" noChangeArrowheads="1"/>
          </p:cNvSpPr>
          <p:nvPr>
            <p:ph type="sldNum" idx="12"/>
          </p:nvPr>
        </p:nvSpPr>
        <p:spPr>
          <a:ln/>
        </p:spPr>
        <p:txBody>
          <a:bodyPr/>
          <a:lstStyle>
            <a:lvl1pPr>
              <a:defRPr/>
            </a:lvl1pPr>
          </a:lstStyle>
          <a:p>
            <a:pPr>
              <a:defRPr/>
            </a:pPr>
            <a:fld id="{2987031A-DAA8-4267-A427-D4CA1F26B326}" type="slidenum">
              <a:rPr lang="en-GB" altLang="en-US"/>
              <a:pPr>
                <a:defRPr/>
              </a:pPr>
              <a:t>‹#›</a:t>
            </a:fld>
            <a:endParaRPr lang="en-GB" altLang="en-US"/>
          </a:p>
        </p:txBody>
      </p:sp>
    </p:spTree>
    <p:extLst>
      <p:ext uri="{BB962C8B-B14F-4D97-AF65-F5344CB8AC3E}">
        <p14:creationId xmlns:p14="http://schemas.microsoft.com/office/powerpoint/2010/main" val="368347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FD821FE-8E12-4103-9501-200302326B83}"/>
              </a:ext>
            </a:extLst>
          </p:cNvPr>
          <p:cNvSpPr>
            <a:spLocks noGrp="1"/>
          </p:cNvSpPr>
          <p:nvPr>
            <p:ph type="dt" sz="half" idx="10"/>
          </p:nvPr>
        </p:nvSpPr>
        <p:spPr/>
        <p:txBody>
          <a:bodyPr/>
          <a:lstStyle/>
          <a:p>
            <a:fld id="{F10A26C8-4162-4846-A8F1-6A890DCBB9D4}" type="datetimeFigureOut">
              <a:rPr lang="en-US" smtClean="0"/>
              <a:pPr/>
              <a:t>11/4/2017</a:t>
            </a:fld>
            <a:endParaRPr lang="en-US" dirty="0"/>
          </a:p>
        </p:txBody>
      </p:sp>
      <p:sp>
        <p:nvSpPr>
          <p:cNvPr id="8" name="Footer Placeholder 7">
            <a:extLst>
              <a:ext uri="{FF2B5EF4-FFF2-40B4-BE49-F238E27FC236}">
                <a16:creationId xmlns:a16="http://schemas.microsoft.com/office/drawing/2014/main" id="{A21752F3-B667-43FE-B111-E2BC29DDAC7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86529B-A078-426C-939B-E944E9DB42BF}"/>
              </a:ext>
            </a:extLst>
          </p:cNvPr>
          <p:cNvSpPr>
            <a:spLocks noGrp="1"/>
          </p:cNvSpPr>
          <p:nvPr>
            <p:ph type="sldNum" sz="quarter" idx="12"/>
          </p:nvPr>
        </p:nvSpPr>
        <p:spPr/>
        <p:txBody>
          <a:bodyPr/>
          <a:lstStyle/>
          <a:p>
            <a:fld id="{8571DB8E-CCDB-40C8-913E-1BEB10FD64F6}" type="slidenum">
              <a:rPr lang="en-US" smtClean="0"/>
              <a:pPr/>
              <a:t>‹#›</a:t>
            </a:fld>
            <a:endParaRPr lang="en-US" dirty="0"/>
          </a:p>
        </p:txBody>
      </p:sp>
      <p:sp>
        <p:nvSpPr>
          <p:cNvPr id="10" name="Title 9">
            <a:extLst>
              <a:ext uri="{FF2B5EF4-FFF2-40B4-BE49-F238E27FC236}">
                <a16:creationId xmlns:a16="http://schemas.microsoft.com/office/drawing/2014/main" id="{9A0B5967-274A-4CB2-90D6-F4D08320E3DF}"/>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4" cstate="print">
            <a:lum bright="85000" contrast="-100000"/>
          </a:blip>
          <a:srcRect r="82500"/>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11/4/2017</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0565" cy="656612"/>
            <a:chOff x="197873" y="5943600"/>
            <a:chExt cx="3224460" cy="735002"/>
          </a:xfrm>
        </p:grpSpPr>
        <p:pic>
          <p:nvPicPr>
            <p:cNvPr id="8" name="Picture 7" descr="leavingthepit_logo.png"/>
            <p:cNvPicPr>
              <a:picLocks noChangeAspect="1"/>
            </p:cNvPicPr>
            <p:nvPr/>
          </p:nvPicPr>
          <p:blipFill>
            <a:blip r:embed="rId15" cstate="print"/>
            <a:srcRect r="83166"/>
            <a:stretch>
              <a:fillRect/>
            </a:stretch>
          </p:blipFill>
          <p:spPr>
            <a:xfrm>
              <a:off x="197873" y="5943600"/>
              <a:ext cx="578242" cy="735002"/>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leavingthepitbehind.org</a:t>
              </a:r>
            </a:p>
          </p:txBody>
        </p:sp>
      </p:grpSp>
      <p:sp>
        <p:nvSpPr>
          <p:cNvPr id="13" name="TextBox 12">
            <a:extLst>
              <a:ext uri="{FF2B5EF4-FFF2-40B4-BE49-F238E27FC236}">
                <a16:creationId xmlns:a16="http://schemas.microsoft.com/office/drawing/2014/main" id="{75824712-C5F5-4D8F-B5C2-3ED72743FB18}"/>
              </a:ext>
            </a:extLst>
          </p:cNvPr>
          <p:cNvSpPr txBox="1"/>
          <p:nvPr userDrawn="1"/>
        </p:nvSpPr>
        <p:spPr>
          <a:xfrm>
            <a:off x="661250" y="6145817"/>
            <a:ext cx="2446730" cy="369332"/>
          </a:xfrm>
          <a:prstGeom prst="rect">
            <a:avLst/>
          </a:prstGeom>
          <a:noFill/>
        </p:spPr>
        <p:txBody>
          <a:bodyPr wrap="square" rtlCol="0">
            <a:spAutoFit/>
          </a:bodyPr>
          <a:lstStyle/>
          <a:p>
            <a:r>
              <a:rPr lang="en-US" b="1" dirty="0"/>
              <a:t>Leaving the Pit </a:t>
            </a:r>
            <a:r>
              <a:rPr lang="en-US" b="1" dirty="0">
                <a:solidFill>
                  <a:schemeClr val="tx2">
                    <a:lumMod val="60000"/>
                    <a:lumOff val="40000"/>
                  </a:schemeClr>
                </a:solidFill>
              </a:rPr>
              <a:t>Behind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qvb://0/anchor/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qvb://0/anchor/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p:txBody>
          <a:bodyPr>
            <a:normAutofit fontScale="90000"/>
          </a:bodyPr>
          <a:lstStyle/>
          <a:p>
            <a:pPr eaLnBrk="1" hangingPunct="1"/>
            <a:r>
              <a:rPr lang="en-US" altLang="en-US" dirty="0">
                <a:solidFill>
                  <a:schemeClr val="tx1"/>
                </a:solidFill>
              </a:rPr>
              <a:t>Alcohol: Death in a Bottle</a:t>
            </a:r>
            <a:br>
              <a:rPr lang="en-US" altLang="en-US" dirty="0">
                <a:solidFill>
                  <a:schemeClr val="tx1"/>
                </a:solidFill>
              </a:rPr>
            </a:br>
            <a:r>
              <a:rPr lang="en-US" altLang="en-US" dirty="0">
                <a:solidFill>
                  <a:schemeClr val="tx1"/>
                </a:solidFill>
              </a:rPr>
              <a:t>(Canned Death)</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p:txBody>
          <a:bodyPr/>
          <a:lstStyle/>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algn="r" eaLnBrk="1" hangingPunct="1">
              <a:buFont typeface="Times New Roman" panose="02020603050405020304" pitchFamily="18" charset="0"/>
              <a:buNone/>
            </a:pPr>
            <a:endParaRPr lang="en-US" altLang="en-US" dirty="0">
              <a:solidFill>
                <a:schemeClr val="tx1"/>
              </a:solidFill>
            </a:endParaRPr>
          </a:p>
          <a:p>
            <a:pPr lvl="4" algn="r" eaLnBrk="1" hangingPunct="1">
              <a:buFont typeface="Times New Roman" panose="02020603050405020304" pitchFamily="18" charset="0"/>
              <a:buNone/>
            </a:pPr>
            <a:r>
              <a:rPr lang="en-US" altLang="en-US" dirty="0">
                <a:solidFill>
                  <a:schemeClr val="tx1"/>
                </a:solidFill>
              </a:rPr>
              <a:t>Art Adams, MSW, LCSW, LCAC, CADAC IV, NCPC, NCCE 		 </a:t>
            </a:r>
          </a:p>
        </p:txBody>
      </p:sp>
      <p:pic>
        <p:nvPicPr>
          <p:cNvPr id="5" name="Picture 4">
            <a:extLst>
              <a:ext uri="{FF2B5EF4-FFF2-40B4-BE49-F238E27FC236}">
                <a16:creationId xmlns:a16="http://schemas.microsoft.com/office/drawing/2014/main" id="{4DDB7C61-EB3F-4228-95B5-F06C9EFFD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714500"/>
            <a:ext cx="3581400" cy="3223260"/>
          </a:xfrm>
          <a:prstGeom prst="rect">
            <a:avLst/>
          </a:prstGeom>
        </p:spPr>
      </p:pic>
    </p:spTree>
    <p:extLst>
      <p:ext uri="{BB962C8B-B14F-4D97-AF65-F5344CB8AC3E}">
        <p14:creationId xmlns:p14="http://schemas.microsoft.com/office/powerpoint/2010/main" val="193735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CF3231-2750-4BDE-AF5F-4D4D722D7C29}"/>
              </a:ext>
            </a:extLst>
          </p:cNvPr>
          <p:cNvSpPr>
            <a:spLocks noGrp="1" noChangeArrowheads="1"/>
          </p:cNvSpPr>
          <p:nvPr>
            <p:ph type="title"/>
          </p:nvPr>
        </p:nvSpPr>
        <p:spPr>
          <a:xfrm>
            <a:off x="0" y="304800"/>
            <a:ext cx="2370138" cy="914400"/>
          </a:xfrm>
          <a:effectLst/>
        </p:spPr>
        <p:txBody>
          <a:bodyPr lIns="90488" tIns="44450" rIns="90488" bIns="44450"/>
          <a:lstStyle/>
          <a:p>
            <a:pPr eaLnBrk="1" hangingPunct="1"/>
            <a:r>
              <a:rPr lang="en-US" altLang="en-US" b="1" dirty="0">
                <a:solidFill>
                  <a:schemeClr val="bg1"/>
                </a:solidFill>
              </a:rPr>
              <a:t> </a:t>
            </a:r>
            <a:r>
              <a:rPr lang="en-US" altLang="en-US" b="1" dirty="0">
                <a:solidFill>
                  <a:schemeClr val="tx1"/>
                </a:solidFill>
              </a:rPr>
              <a:t>Normal</a:t>
            </a:r>
          </a:p>
        </p:txBody>
      </p:sp>
      <p:pic>
        <p:nvPicPr>
          <p:cNvPr id="12291" name="Picture 3" descr="MK">
            <a:extLst>
              <a:ext uri="{FF2B5EF4-FFF2-40B4-BE49-F238E27FC236}">
                <a16:creationId xmlns:a16="http://schemas.microsoft.com/office/drawing/2014/main" id="{BFCBDCC7-FA9A-4ACA-9497-77C0CDC07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
            <a:ext cx="5689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95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434F1A67-C91B-432A-8E44-E4500FA6DA1C}"/>
              </a:ext>
            </a:extLst>
          </p:cNvPr>
          <p:cNvSpPr txBox="1">
            <a:spLocks noChangeArrowheads="1"/>
          </p:cNvSpPr>
          <p:nvPr/>
        </p:nvSpPr>
        <p:spPr bwMode="auto">
          <a:xfrm>
            <a:off x="914400" y="152400"/>
            <a:ext cx="76533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nSpc>
                <a:spcPct val="100000"/>
              </a:lnSpc>
              <a:spcBef>
                <a:spcPct val="50000"/>
              </a:spcBef>
              <a:buClrTx/>
              <a:buSzTx/>
              <a:buFontTx/>
              <a:buNone/>
            </a:pPr>
            <a:r>
              <a:rPr lang="en-US" altLang="en-US" sz="4400" b="1" i="0" dirty="0">
                <a:solidFill>
                  <a:schemeClr val="tx1"/>
                </a:solidFill>
              </a:rPr>
              <a:t>        Alcohol                Heroin</a:t>
            </a:r>
          </a:p>
        </p:txBody>
      </p:sp>
      <p:graphicFrame>
        <p:nvGraphicFramePr>
          <p:cNvPr id="14339" name="Object 3">
            <a:extLst>
              <a:ext uri="{FF2B5EF4-FFF2-40B4-BE49-F238E27FC236}">
                <a16:creationId xmlns:a16="http://schemas.microsoft.com/office/drawing/2014/main" id="{21E56563-596B-4CD7-A38B-1F58485C26EA}"/>
              </a:ext>
            </a:extLst>
          </p:cNvPr>
          <p:cNvGraphicFramePr>
            <a:graphicFrameLocks noChangeAspect="1"/>
          </p:cNvGraphicFramePr>
          <p:nvPr>
            <p:extLst>
              <p:ext uri="{D42A27DB-BD31-4B8C-83A1-F6EECF244321}">
                <p14:modId xmlns:p14="http://schemas.microsoft.com/office/powerpoint/2010/main" val="221271562"/>
              </p:ext>
            </p:extLst>
          </p:nvPr>
        </p:nvGraphicFramePr>
        <p:xfrm>
          <a:off x="1084263" y="960120"/>
          <a:ext cx="3830637" cy="4953000"/>
        </p:xfrm>
        <a:graphic>
          <a:graphicData uri="http://schemas.openxmlformats.org/presentationml/2006/ole">
            <mc:AlternateContent xmlns:mc="http://schemas.openxmlformats.org/markup-compatibility/2006">
              <mc:Choice xmlns:v="urn:schemas-microsoft-com:vml" Requires="v">
                <p:oleObj spid="_x0000_s1046" name="Image" r:id="rId3" imgW="4352381" imgH="5001323" progId="PhotoDeluxeBusiness.Image.1">
                  <p:embed/>
                </p:oleObj>
              </mc:Choice>
              <mc:Fallback>
                <p:oleObj name="Image" r:id="rId3" imgW="4352381" imgH="5001323" progId="PhotoDeluxeBusiness.Image.1">
                  <p:embed/>
                  <p:pic>
                    <p:nvPicPr>
                      <p:cNvPr id="14339" name="Object 3">
                        <a:extLst>
                          <a:ext uri="{FF2B5EF4-FFF2-40B4-BE49-F238E27FC236}">
                            <a16:creationId xmlns:a16="http://schemas.microsoft.com/office/drawing/2014/main" id="{21E56563-596B-4CD7-A38B-1F58485C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960120"/>
                        <a:ext cx="38306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a:extLst>
              <a:ext uri="{FF2B5EF4-FFF2-40B4-BE49-F238E27FC236}">
                <a16:creationId xmlns:a16="http://schemas.microsoft.com/office/drawing/2014/main" id="{72304D87-5E74-4073-855A-38EE0649CFFD}"/>
              </a:ext>
            </a:extLst>
          </p:cNvPr>
          <p:cNvGraphicFramePr>
            <a:graphicFrameLocks noChangeAspect="1"/>
          </p:cNvGraphicFramePr>
          <p:nvPr>
            <p:extLst>
              <p:ext uri="{D42A27DB-BD31-4B8C-83A1-F6EECF244321}">
                <p14:modId xmlns:p14="http://schemas.microsoft.com/office/powerpoint/2010/main" val="3353718972"/>
              </p:ext>
            </p:extLst>
          </p:nvPr>
        </p:nvGraphicFramePr>
        <p:xfrm>
          <a:off x="4914900" y="960120"/>
          <a:ext cx="3943350" cy="4953000"/>
        </p:xfrm>
        <a:graphic>
          <a:graphicData uri="http://schemas.openxmlformats.org/presentationml/2006/ole">
            <mc:AlternateContent xmlns:mc="http://schemas.openxmlformats.org/markup-compatibility/2006">
              <mc:Choice xmlns:v="urn:schemas-microsoft-com:vml" Requires="v">
                <p:oleObj spid="_x0000_s1047" name="Image" r:id="rId5" imgW="4390476" imgH="4904762" progId="PhotoDeluxeBusiness.Image.1">
                  <p:embed/>
                </p:oleObj>
              </mc:Choice>
              <mc:Fallback>
                <p:oleObj name="Image" r:id="rId5" imgW="4390476" imgH="4904762" progId="PhotoDeluxeBusiness.Image.1">
                  <p:embed/>
                  <p:pic>
                    <p:nvPicPr>
                      <p:cNvPr id="14340" name="Object 4">
                        <a:extLst>
                          <a:ext uri="{FF2B5EF4-FFF2-40B4-BE49-F238E27FC236}">
                            <a16:creationId xmlns:a16="http://schemas.microsoft.com/office/drawing/2014/main" id="{72304D87-5E74-4073-855A-38EE0649CF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960120"/>
                        <a:ext cx="39433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172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0E26D444-7B93-4C6E-A2D9-A34F6C6BFB54}"/>
              </a:ext>
            </a:extLst>
          </p:cNvPr>
          <p:cNvSpPr txBox="1">
            <a:spLocks noChangeArrowheads="1"/>
          </p:cNvSpPr>
          <p:nvPr/>
        </p:nvSpPr>
        <p:spPr bwMode="auto">
          <a:xfrm>
            <a:off x="1066800" y="0"/>
            <a:ext cx="751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a:lnSpc>
                <a:spcPct val="100000"/>
              </a:lnSpc>
              <a:spcBef>
                <a:spcPct val="50000"/>
              </a:spcBef>
              <a:buClrTx/>
              <a:buSzTx/>
              <a:buFontTx/>
              <a:buNone/>
            </a:pPr>
            <a:r>
              <a:rPr lang="en-US" altLang="en-US" sz="4400" b="1" i="0" dirty="0">
                <a:solidFill>
                  <a:schemeClr val="tx1"/>
                </a:solidFill>
              </a:rPr>
              <a:t>Cocaine/Alcohol -- </a:t>
            </a:r>
            <a:r>
              <a:rPr lang="en-US" altLang="en-US" sz="4000" b="1" i="0" dirty="0">
                <a:solidFill>
                  <a:schemeClr val="tx1"/>
                </a:solidFill>
              </a:rPr>
              <a:t>before/after</a:t>
            </a:r>
          </a:p>
        </p:txBody>
      </p:sp>
      <p:pic>
        <p:nvPicPr>
          <p:cNvPr id="15363" name="Picture 3" descr="!91196U">
            <a:extLst>
              <a:ext uri="{FF2B5EF4-FFF2-40B4-BE49-F238E27FC236}">
                <a16:creationId xmlns:a16="http://schemas.microsoft.com/office/drawing/2014/main" id="{835CE82E-4B13-46FC-9467-A737FF6D3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53440"/>
            <a:ext cx="36893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9297T">
            <a:extLst>
              <a:ext uri="{FF2B5EF4-FFF2-40B4-BE49-F238E27FC236}">
                <a16:creationId xmlns:a16="http://schemas.microsoft.com/office/drawing/2014/main" id="{A5A17D00-C652-401B-97A4-3632D484C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570" y="822960"/>
            <a:ext cx="3790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49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Three Hallmarks Traits of Alcoholism</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304800" y="1600200"/>
            <a:ext cx="8839200" cy="1676400"/>
          </a:xfrm>
        </p:spPr>
        <p:txBody>
          <a:bodyPr>
            <a:noAutofit/>
          </a:bodyPr>
          <a:lstStyle/>
          <a:p>
            <a:pPr marL="0" lvl="4" indent="0" algn="ctr" eaLnBrk="1" hangingPunct="1">
              <a:spcBef>
                <a:spcPts val="0"/>
              </a:spcBef>
              <a:buFont typeface="Times New Roman" panose="02020603050405020304" pitchFamily="18" charset="0"/>
              <a:buNone/>
            </a:pPr>
            <a:r>
              <a:rPr lang="en-US" altLang="en-US" sz="8800" dirty="0">
                <a:solidFill>
                  <a:schemeClr val="tx1"/>
                </a:solidFill>
              </a:rPr>
              <a:t>Denial</a:t>
            </a:r>
          </a:p>
          <a:p>
            <a:pPr marL="0" lvl="4" indent="0" algn="ctr" eaLnBrk="1" hangingPunct="1">
              <a:spcBef>
                <a:spcPts val="0"/>
              </a:spcBef>
              <a:buFont typeface="Times New Roman" panose="02020603050405020304" pitchFamily="18" charset="0"/>
              <a:buNone/>
            </a:pPr>
            <a:r>
              <a:rPr lang="en-US" altLang="en-US" sz="8800" dirty="0">
                <a:solidFill>
                  <a:schemeClr val="tx1"/>
                </a:solidFill>
              </a:rPr>
              <a:t>Minimizing</a:t>
            </a:r>
          </a:p>
          <a:p>
            <a:pPr marL="0" lvl="4" indent="0" algn="ctr" eaLnBrk="1" hangingPunct="1">
              <a:spcBef>
                <a:spcPts val="0"/>
              </a:spcBef>
              <a:buFont typeface="Times New Roman" panose="02020603050405020304" pitchFamily="18" charset="0"/>
              <a:buNone/>
            </a:pPr>
            <a:r>
              <a:rPr lang="en-US" altLang="en-US" sz="8800" dirty="0">
                <a:solidFill>
                  <a:schemeClr val="tx1"/>
                </a:solidFill>
              </a:rPr>
              <a:t>Rationalizing</a:t>
            </a:r>
          </a:p>
        </p:txBody>
      </p:sp>
    </p:spTree>
    <p:extLst>
      <p:ext uri="{BB962C8B-B14F-4D97-AF65-F5344CB8AC3E}">
        <p14:creationId xmlns:p14="http://schemas.microsoft.com/office/powerpoint/2010/main" val="5281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1676400"/>
          </a:xfrm>
        </p:spPr>
        <p:txBody>
          <a:bodyPr>
            <a:noAutofit/>
          </a:bodyPr>
          <a:lstStyle/>
          <a:p>
            <a:pPr eaLnBrk="1" hangingPunct="1"/>
            <a:r>
              <a:rPr lang="en-US" altLang="en-US" b="1" dirty="0">
                <a:solidFill>
                  <a:schemeClr val="tx1"/>
                </a:solidFill>
                <a:latin typeface="+mn-lt"/>
              </a:rPr>
              <a:t>When Is The Boundary Crossed From Use To Abuse To Dependence?</a:t>
            </a:r>
          </a:p>
        </p:txBody>
      </p:sp>
      <p:sp>
        <p:nvSpPr>
          <p:cNvPr id="2" name="AutoShape 2" descr="Image result for crossing boundaries">
            <a:extLst>
              <a:ext uri="{FF2B5EF4-FFF2-40B4-BE49-F238E27FC236}">
                <a16:creationId xmlns:a16="http://schemas.microsoft.com/office/drawing/2014/main" id="{1DB3E4E0-2633-4A72-BDCE-276F9AC0D065}"/>
              </a:ext>
            </a:extLst>
          </p:cNvPr>
          <p:cNvSpPr>
            <a:spLocks noGrp="1" noChangeAspect="1" noChangeArrowheads="1"/>
          </p:cNvSpPr>
          <p:nvPr>
            <p:ph type="body" idx="1"/>
          </p:nvPr>
        </p:nvSpPr>
        <p:spPr bwMode="auto">
          <a:xfrm>
            <a:off x="152400" y="1981200"/>
            <a:ext cx="88392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sp>
        <p:nvSpPr>
          <p:cNvPr id="3" name="AutoShape 4" descr="Image result for crossing boundaries">
            <a:extLst>
              <a:ext uri="{FF2B5EF4-FFF2-40B4-BE49-F238E27FC236}">
                <a16:creationId xmlns:a16="http://schemas.microsoft.com/office/drawing/2014/main" id="{CF97A8D8-8344-40DD-B080-5D3F1D539258}"/>
              </a:ext>
            </a:extLst>
          </p:cNvPr>
          <p:cNvSpPr>
            <a:spLocks noChangeAspect="1" noChangeArrowheads="1"/>
          </p:cNvSpPr>
          <p:nvPr/>
        </p:nvSpPr>
        <p:spPr bwMode="auto">
          <a:xfrm>
            <a:off x="3157538" y="2519363"/>
            <a:ext cx="2828925" cy="1819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C5CD30B-2200-4F2A-A8AE-A65210E1D38F}"/>
              </a:ext>
            </a:extLst>
          </p:cNvPr>
          <p:cNvPicPr>
            <a:picLocks noChangeAspect="1"/>
          </p:cNvPicPr>
          <p:nvPr/>
        </p:nvPicPr>
        <p:blipFill>
          <a:blip r:embed="rId2"/>
          <a:stretch>
            <a:fillRect/>
          </a:stretch>
        </p:blipFill>
        <p:spPr>
          <a:xfrm>
            <a:off x="1736243" y="2362200"/>
            <a:ext cx="5671514" cy="3647338"/>
          </a:xfrm>
          <a:prstGeom prst="rect">
            <a:avLst/>
          </a:prstGeom>
        </p:spPr>
      </p:pic>
    </p:spTree>
    <p:extLst>
      <p:ext uri="{BB962C8B-B14F-4D97-AF65-F5344CB8AC3E}">
        <p14:creationId xmlns:p14="http://schemas.microsoft.com/office/powerpoint/2010/main" val="351392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AB22B8A5-F077-4C20-9E29-D8192792D99C}"/>
              </a:ext>
            </a:extLst>
          </p:cNvPr>
          <p:cNvSpPr>
            <a:spLocks noGrp="1" noChangeArrowheads="1"/>
          </p:cNvSpPr>
          <p:nvPr>
            <p:ph type="title"/>
          </p:nvPr>
        </p:nvSpPr>
        <p:spPr>
          <a:xfrm>
            <a:off x="685800" y="-228600"/>
            <a:ext cx="7770813" cy="1141413"/>
          </a:xfrm>
        </p:spPr>
        <p:txBody>
          <a:bodyPr/>
          <a:lstStyle/>
          <a:p>
            <a:pPr eaLnBrk="1" hangingPunct="1"/>
            <a:r>
              <a:rPr lang="en-US" altLang="en-US" dirty="0">
                <a:solidFill>
                  <a:schemeClr val="tx1"/>
                </a:solidFill>
              </a:rPr>
              <a:t>DSM V</a:t>
            </a:r>
          </a:p>
        </p:txBody>
      </p:sp>
      <p:sp>
        <p:nvSpPr>
          <p:cNvPr id="8195" name="Rectangle 5">
            <a:extLst>
              <a:ext uri="{FF2B5EF4-FFF2-40B4-BE49-F238E27FC236}">
                <a16:creationId xmlns:a16="http://schemas.microsoft.com/office/drawing/2014/main" id="{C46B9B14-414E-40A4-9BB1-BF0C5A730264}"/>
              </a:ext>
            </a:extLst>
          </p:cNvPr>
          <p:cNvSpPr>
            <a:spLocks noGrp="1" noChangeArrowheads="1"/>
          </p:cNvSpPr>
          <p:nvPr>
            <p:ph type="body" idx="1"/>
          </p:nvPr>
        </p:nvSpPr>
        <p:spPr>
          <a:xfrm>
            <a:off x="304800" y="609600"/>
            <a:ext cx="8382000" cy="5943600"/>
          </a:xfrm>
          <a:effectLst/>
        </p:spPr>
        <p:txBody>
          <a:bodyPr/>
          <a:lstStyle/>
          <a:p>
            <a:pPr marL="0" algn="ctr" eaLnBrk="1" hangingPunct="1">
              <a:lnSpc>
                <a:spcPct val="85000"/>
              </a:lnSpc>
              <a:spcBef>
                <a:spcPts val="0"/>
              </a:spcBef>
              <a:buFont typeface="Times New Roman" panose="02020603050405020304" pitchFamily="18" charset="0"/>
              <a:buNone/>
            </a:pPr>
            <a:r>
              <a:rPr lang="en-US" altLang="en-US" sz="3600" b="1" dirty="0">
                <a:solidFill>
                  <a:schemeClr val="tx1"/>
                </a:solidFill>
                <a:cs typeface="Times New Roman" panose="02020603050405020304" pitchFamily="18" charset="0"/>
              </a:rPr>
              <a:t>• </a:t>
            </a:r>
            <a:r>
              <a:rPr lang="en-US" altLang="en-US" sz="3600" b="1" dirty="0">
                <a:solidFill>
                  <a:schemeClr val="tx1"/>
                </a:solidFill>
              </a:rPr>
              <a:t>Use     </a:t>
            </a:r>
            <a:r>
              <a:rPr lang="en-US" altLang="en-US" sz="3600" b="1" dirty="0">
                <a:solidFill>
                  <a:schemeClr val="tx1"/>
                </a:solidFill>
                <a:cs typeface="Times New Roman" panose="02020603050405020304" pitchFamily="18" charset="0"/>
              </a:rPr>
              <a:t>•</a:t>
            </a:r>
            <a:r>
              <a:rPr lang="en-US" altLang="en-US" sz="3600" b="1" dirty="0">
                <a:solidFill>
                  <a:schemeClr val="tx1"/>
                </a:solidFill>
              </a:rPr>
              <a:t> Abuse    </a:t>
            </a:r>
            <a:r>
              <a:rPr lang="en-US" altLang="en-US" sz="3600" b="1" dirty="0">
                <a:solidFill>
                  <a:schemeClr val="tx1"/>
                </a:solidFill>
                <a:cs typeface="Times New Roman" panose="02020603050405020304" pitchFamily="18" charset="0"/>
              </a:rPr>
              <a:t>•</a:t>
            </a:r>
            <a:r>
              <a:rPr lang="en-US" altLang="en-US" sz="3600" b="1" dirty="0">
                <a:solidFill>
                  <a:schemeClr val="tx1"/>
                </a:solidFill>
              </a:rPr>
              <a:t> Dependence</a:t>
            </a:r>
          </a:p>
          <a:p>
            <a:pPr eaLnBrk="1" hangingPunct="1">
              <a:lnSpc>
                <a:spcPct val="85000"/>
              </a:lnSpc>
              <a:buFont typeface="Times New Roman" panose="02020603050405020304" pitchFamily="18" charset="0"/>
              <a:buNone/>
            </a:pPr>
            <a:endParaRPr lang="en-US" altLang="en-US" sz="600" dirty="0">
              <a:solidFill>
                <a:schemeClr val="tx1"/>
              </a:solidFill>
            </a:endParaRPr>
          </a:p>
          <a:p>
            <a:pPr eaLnBrk="1" hangingPunct="1">
              <a:lnSpc>
                <a:spcPct val="85000"/>
              </a:lnSpc>
              <a:buFont typeface="Times New Roman" panose="02020603050405020304" pitchFamily="18" charset="0"/>
              <a:buNone/>
            </a:pPr>
            <a:r>
              <a:rPr lang="en-US" altLang="en-US" sz="3600" i="1" dirty="0">
                <a:solidFill>
                  <a:schemeClr val="tx1"/>
                </a:solidFill>
              </a:rPr>
              <a:t>They are viewed as progressive</a:t>
            </a:r>
          </a:p>
          <a:p>
            <a:pPr marL="0" indent="0" eaLnBrk="1" hangingPunct="1">
              <a:lnSpc>
                <a:spcPct val="85000"/>
              </a:lnSpc>
              <a:buNone/>
            </a:pPr>
            <a:r>
              <a:rPr lang="en-US" altLang="en-US" sz="3600" dirty="0">
                <a:solidFill>
                  <a:schemeClr val="tx1"/>
                </a:solidFill>
              </a:rPr>
              <a:t>Criteria:</a:t>
            </a:r>
          </a:p>
          <a:p>
            <a:pPr lvl="1" eaLnBrk="1" hangingPunct="1">
              <a:lnSpc>
                <a:spcPct val="85000"/>
              </a:lnSpc>
            </a:pPr>
            <a:r>
              <a:rPr lang="en-US" altLang="en-US" sz="3200" dirty="0">
                <a:solidFill>
                  <a:schemeClr val="tx1"/>
                </a:solidFill>
              </a:rPr>
              <a:t>Increased/decreased tolerance</a:t>
            </a:r>
          </a:p>
          <a:p>
            <a:pPr lvl="1" eaLnBrk="1" hangingPunct="1">
              <a:lnSpc>
                <a:spcPct val="85000"/>
              </a:lnSpc>
            </a:pPr>
            <a:r>
              <a:rPr lang="en-US" altLang="en-US" sz="3200" dirty="0">
                <a:solidFill>
                  <a:schemeClr val="tx1"/>
                </a:solidFill>
              </a:rPr>
              <a:t>Withdrawal symptoms</a:t>
            </a:r>
          </a:p>
          <a:p>
            <a:pPr lvl="1" eaLnBrk="1" hangingPunct="1">
              <a:lnSpc>
                <a:spcPct val="85000"/>
              </a:lnSpc>
            </a:pPr>
            <a:r>
              <a:rPr lang="en-US" altLang="en-US" sz="3200" dirty="0">
                <a:solidFill>
                  <a:schemeClr val="tx1"/>
                </a:solidFill>
              </a:rPr>
              <a:t>Inability to control or quit</a:t>
            </a:r>
          </a:p>
          <a:p>
            <a:pPr lvl="1" eaLnBrk="1" hangingPunct="1">
              <a:lnSpc>
                <a:spcPct val="85000"/>
              </a:lnSpc>
            </a:pPr>
            <a:r>
              <a:rPr lang="en-US" altLang="en-US" sz="3200" dirty="0">
                <a:solidFill>
                  <a:schemeClr val="tx1"/>
                </a:solidFill>
              </a:rPr>
              <a:t>Using more over longer time than intended</a:t>
            </a:r>
          </a:p>
          <a:p>
            <a:pPr lvl="1" eaLnBrk="1" hangingPunct="1">
              <a:lnSpc>
                <a:spcPct val="85000"/>
              </a:lnSpc>
            </a:pPr>
            <a:r>
              <a:rPr lang="en-US" altLang="en-US" sz="3200" dirty="0">
                <a:solidFill>
                  <a:schemeClr val="tx1"/>
                </a:solidFill>
              </a:rPr>
              <a:t>Continued use despite consequences</a:t>
            </a:r>
          </a:p>
          <a:p>
            <a:pPr lvl="1" eaLnBrk="1" hangingPunct="1">
              <a:lnSpc>
                <a:spcPct val="85000"/>
              </a:lnSpc>
            </a:pPr>
            <a:r>
              <a:rPr lang="en-US" altLang="en-US" sz="3200" dirty="0">
                <a:solidFill>
                  <a:schemeClr val="tx1"/>
                </a:solidFill>
              </a:rPr>
              <a:t>Pre-occupation</a:t>
            </a:r>
          </a:p>
          <a:p>
            <a:pPr lvl="1" eaLnBrk="1" hangingPunct="1">
              <a:lnSpc>
                <a:spcPct val="85000"/>
              </a:lnSpc>
            </a:pPr>
            <a:r>
              <a:rPr lang="en-US" altLang="en-US" sz="3200" dirty="0">
                <a:solidFill>
                  <a:schemeClr val="tx1"/>
                </a:solidFill>
              </a:rPr>
              <a:t>Blackouts</a:t>
            </a:r>
          </a:p>
        </p:txBody>
      </p:sp>
    </p:spTree>
    <p:extLst>
      <p:ext uri="{BB962C8B-B14F-4D97-AF65-F5344CB8AC3E}">
        <p14:creationId xmlns:p14="http://schemas.microsoft.com/office/powerpoint/2010/main" val="2684205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0"/>
            <a:ext cx="8839200" cy="990600"/>
          </a:xfrm>
        </p:spPr>
        <p:txBody>
          <a:bodyPr>
            <a:noAutofit/>
          </a:bodyPr>
          <a:lstStyle/>
          <a:p>
            <a:pPr eaLnBrk="1" hangingPunct="1"/>
            <a:r>
              <a:rPr lang="en-US" altLang="en-US" b="1" dirty="0">
                <a:solidFill>
                  <a:schemeClr val="tx1"/>
                </a:solidFill>
                <a:latin typeface="+mn-lt"/>
              </a:rPr>
              <a:t>4 Key Questions</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990600"/>
            <a:ext cx="8839200" cy="1676400"/>
          </a:xfrm>
        </p:spPr>
        <p:txBody>
          <a:bodyPr>
            <a:noAutofit/>
          </a:bodyPr>
          <a:lstStyle/>
          <a:p>
            <a:pPr marL="0" lvl="4" indent="-857250">
              <a:spcBef>
                <a:spcPts val="0"/>
              </a:spcBef>
            </a:pPr>
            <a:r>
              <a:rPr lang="en-US" altLang="en-US" sz="5400" dirty="0">
                <a:solidFill>
                  <a:schemeClr val="tx1"/>
                </a:solidFill>
              </a:rPr>
              <a:t>Have you ever felt the need to cut down your drinking?</a:t>
            </a:r>
          </a:p>
          <a:p>
            <a:pPr marL="0" lvl="4" indent="-857250">
              <a:spcBef>
                <a:spcPts val="0"/>
              </a:spcBef>
            </a:pPr>
            <a:r>
              <a:rPr lang="en-US" altLang="en-US" sz="5400" dirty="0">
                <a:solidFill>
                  <a:schemeClr val="tx1"/>
                </a:solidFill>
              </a:rPr>
              <a:t>Have people ever annoyed you by criticism of your drinking?</a:t>
            </a:r>
          </a:p>
        </p:txBody>
      </p:sp>
    </p:spTree>
    <p:extLst>
      <p:ext uri="{BB962C8B-B14F-4D97-AF65-F5344CB8AC3E}">
        <p14:creationId xmlns:p14="http://schemas.microsoft.com/office/powerpoint/2010/main" val="12540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0"/>
            <a:ext cx="8839200" cy="990600"/>
          </a:xfrm>
        </p:spPr>
        <p:txBody>
          <a:bodyPr>
            <a:noAutofit/>
          </a:bodyPr>
          <a:lstStyle/>
          <a:p>
            <a:pPr eaLnBrk="1" hangingPunct="1"/>
            <a:r>
              <a:rPr lang="en-US" altLang="en-US" b="1" dirty="0">
                <a:solidFill>
                  <a:schemeClr val="tx1"/>
                </a:solidFill>
                <a:latin typeface="+mn-lt"/>
              </a:rPr>
              <a:t>4 Key Questions</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990600"/>
            <a:ext cx="8839200" cy="1676400"/>
          </a:xfrm>
        </p:spPr>
        <p:txBody>
          <a:bodyPr>
            <a:noAutofit/>
          </a:bodyPr>
          <a:lstStyle/>
          <a:p>
            <a:pPr marL="571500" lvl="4" indent="-571500">
              <a:spcBef>
                <a:spcPts val="0"/>
              </a:spcBef>
            </a:pPr>
            <a:r>
              <a:rPr lang="en-US" altLang="en-US" sz="5400" dirty="0">
                <a:solidFill>
                  <a:schemeClr val="tx1"/>
                </a:solidFill>
              </a:rPr>
              <a:t>Have you ever felt guilty about your drinking?</a:t>
            </a:r>
          </a:p>
          <a:p>
            <a:pPr marL="571500" lvl="4" indent="-571500">
              <a:spcBef>
                <a:spcPts val="0"/>
              </a:spcBef>
            </a:pPr>
            <a:r>
              <a:rPr lang="en-US" altLang="en-US" sz="5400" dirty="0">
                <a:solidFill>
                  <a:schemeClr val="tx1"/>
                </a:solidFill>
              </a:rPr>
              <a:t>Have you ever taken a morning eye-opener drink to steady your nerves or get rid of a hangover?</a:t>
            </a:r>
          </a:p>
        </p:txBody>
      </p:sp>
    </p:spTree>
    <p:extLst>
      <p:ext uri="{BB962C8B-B14F-4D97-AF65-F5344CB8AC3E}">
        <p14:creationId xmlns:p14="http://schemas.microsoft.com/office/powerpoint/2010/main" val="248781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2590800"/>
          </a:xfrm>
        </p:spPr>
        <p:txBody>
          <a:bodyPr>
            <a:noAutofit/>
          </a:bodyPr>
          <a:lstStyle/>
          <a:p>
            <a:pPr eaLnBrk="1" hangingPunct="1"/>
            <a:r>
              <a:rPr lang="en-US" altLang="en-US" b="1" dirty="0">
                <a:solidFill>
                  <a:schemeClr val="tx1"/>
                </a:solidFill>
                <a:latin typeface="+mn-lt"/>
              </a:rPr>
              <a:t>Clinical Criteria Woven Into The Assessment Process</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981200"/>
            <a:ext cx="8839200" cy="1676400"/>
          </a:xfrm>
        </p:spPr>
        <p:txBody>
          <a:bodyPr>
            <a:noAutofit/>
          </a:bodyPr>
          <a:lstStyle/>
          <a:p>
            <a:pPr marL="0" lvl="4" indent="0" eaLnBrk="1" hangingPunct="1">
              <a:spcBef>
                <a:spcPts val="0"/>
              </a:spcBef>
              <a:buFont typeface="Times New Roman" panose="02020603050405020304" pitchFamily="18" charset="0"/>
              <a:buNone/>
            </a:pPr>
            <a:r>
              <a:rPr lang="en-US" altLang="en-US" sz="4000" dirty="0">
                <a:solidFill>
                  <a:schemeClr val="tx1"/>
                </a:solidFill>
              </a:rPr>
              <a:t> </a:t>
            </a:r>
          </a:p>
        </p:txBody>
      </p:sp>
      <p:pic>
        <p:nvPicPr>
          <p:cNvPr id="2" name="Picture 1">
            <a:extLst>
              <a:ext uri="{FF2B5EF4-FFF2-40B4-BE49-F238E27FC236}">
                <a16:creationId xmlns:a16="http://schemas.microsoft.com/office/drawing/2014/main" id="{A1B9A5D7-7FED-444F-91AE-9E42977112EE}"/>
              </a:ext>
            </a:extLst>
          </p:cNvPr>
          <p:cNvPicPr>
            <a:picLocks noChangeAspect="1"/>
          </p:cNvPicPr>
          <p:nvPr/>
        </p:nvPicPr>
        <p:blipFill>
          <a:blip r:embed="rId2"/>
          <a:stretch>
            <a:fillRect/>
          </a:stretch>
        </p:blipFill>
        <p:spPr>
          <a:xfrm>
            <a:off x="3048000" y="2362200"/>
            <a:ext cx="3657600" cy="3801035"/>
          </a:xfrm>
          <a:prstGeom prst="rect">
            <a:avLst/>
          </a:prstGeom>
        </p:spPr>
      </p:pic>
    </p:spTree>
    <p:extLst>
      <p:ext uri="{BB962C8B-B14F-4D97-AF65-F5344CB8AC3E}">
        <p14:creationId xmlns:p14="http://schemas.microsoft.com/office/powerpoint/2010/main" val="1956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For “Social Drinkers” To Gain Insight Into Their Drinking</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524000"/>
            <a:ext cx="8839200" cy="1676400"/>
          </a:xfrm>
        </p:spPr>
        <p:txBody>
          <a:bodyPr>
            <a:noAutofit/>
          </a:bodyPr>
          <a:lstStyle/>
          <a:p>
            <a:pPr marL="685800" lvl="4" indent="-685800">
              <a:spcBef>
                <a:spcPts val="0"/>
              </a:spcBef>
            </a:pPr>
            <a:r>
              <a:rPr lang="en-US" altLang="en-US" sz="5400" dirty="0">
                <a:solidFill>
                  <a:schemeClr val="tx1"/>
                </a:solidFill>
              </a:rPr>
              <a:t>Go to a party an do not drink OR go for a month without drinking.</a:t>
            </a:r>
          </a:p>
          <a:p>
            <a:pPr marL="685800" lvl="4" indent="-685800">
              <a:spcBef>
                <a:spcPts val="0"/>
              </a:spcBef>
            </a:pPr>
            <a:r>
              <a:rPr lang="en-US" altLang="en-US" sz="5400" dirty="0">
                <a:solidFill>
                  <a:schemeClr val="tx1"/>
                </a:solidFill>
              </a:rPr>
              <a:t>Ask yourself whether this was hard for you.</a:t>
            </a:r>
          </a:p>
        </p:txBody>
      </p:sp>
    </p:spTree>
    <p:extLst>
      <p:ext uri="{BB962C8B-B14F-4D97-AF65-F5344CB8AC3E}">
        <p14:creationId xmlns:p14="http://schemas.microsoft.com/office/powerpoint/2010/main" val="4528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0"/>
            <a:ext cx="8839200" cy="1143000"/>
          </a:xfrm>
        </p:spPr>
        <p:txBody>
          <a:bodyPr>
            <a:noAutofit/>
          </a:bodyPr>
          <a:lstStyle/>
          <a:p>
            <a:pPr eaLnBrk="1" hangingPunct="1"/>
            <a:r>
              <a:rPr lang="en-US" altLang="en-US" b="1" dirty="0">
                <a:solidFill>
                  <a:schemeClr val="tx1"/>
                </a:solidFill>
                <a:latin typeface="+mn-lt"/>
              </a:rPr>
              <a:t>Social Drinking (Moderate Drinking)</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457200" y="1295400"/>
            <a:ext cx="8534400" cy="4571999"/>
          </a:xfrm>
        </p:spPr>
        <p:txBody>
          <a:bodyPr>
            <a:normAutofit fontScale="55000" lnSpcReduction="20000"/>
          </a:bodyPr>
          <a:lstStyle/>
          <a:p>
            <a:pPr marL="0" lvl="4" indent="0" algn="ctr" eaLnBrk="1" hangingPunct="1">
              <a:spcBef>
                <a:spcPts val="0"/>
              </a:spcBef>
              <a:buFont typeface="Times New Roman" panose="02020603050405020304" pitchFamily="18" charset="0"/>
              <a:buNone/>
            </a:pPr>
            <a:r>
              <a:rPr lang="en-US" altLang="en-US" sz="8700" dirty="0">
                <a:solidFill>
                  <a:schemeClr val="tx1"/>
                </a:solidFill>
              </a:rPr>
              <a:t>When alcohol consumption results in a significant risk, whether physical damage or accidents, social or relational problems, legal difficulties or mental health issues, there is a problem.</a:t>
            </a:r>
          </a:p>
          <a:p>
            <a:pPr marL="0" lvl="4" indent="0" eaLnBrk="1" hangingPunct="1">
              <a:spcBef>
                <a:spcPts val="0"/>
              </a:spcBef>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eaLnBrk="1" hangingPunct="1">
              <a:buFont typeface="Times New Roman" panose="02020603050405020304" pitchFamily="18" charset="0"/>
              <a:buNone/>
            </a:pPr>
            <a:endParaRPr lang="en-US" altLang="en-US" dirty="0">
              <a:solidFill>
                <a:schemeClr val="tx1"/>
              </a:solidFill>
            </a:endParaRPr>
          </a:p>
          <a:p>
            <a:pPr lvl="4" algn="r" eaLnBrk="1" hangingPunct="1">
              <a:buFont typeface="Times New Roman" panose="02020603050405020304" pitchFamily="18" charset="0"/>
              <a:buNone/>
            </a:pPr>
            <a:endParaRPr lang="en-US" altLang="en-US" dirty="0">
              <a:solidFill>
                <a:schemeClr val="tx1"/>
              </a:solidFill>
            </a:endParaRPr>
          </a:p>
        </p:txBody>
      </p:sp>
    </p:spTree>
    <p:extLst>
      <p:ext uri="{BB962C8B-B14F-4D97-AF65-F5344CB8AC3E}">
        <p14:creationId xmlns:p14="http://schemas.microsoft.com/office/powerpoint/2010/main" val="89738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For “Social Drinkers” To Gain Insight Into Their Drinking</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67640" y="1524000"/>
            <a:ext cx="8839200" cy="1676400"/>
          </a:xfrm>
        </p:spPr>
        <p:txBody>
          <a:bodyPr>
            <a:noAutofit/>
          </a:bodyPr>
          <a:lstStyle/>
          <a:p>
            <a:pPr marL="571500" lvl="4" indent="-571500">
              <a:spcBef>
                <a:spcPts val="0"/>
              </a:spcBef>
            </a:pPr>
            <a:r>
              <a:rPr lang="en-US" altLang="en-US" sz="4400" dirty="0">
                <a:solidFill>
                  <a:schemeClr val="tx1"/>
                </a:solidFill>
              </a:rPr>
              <a:t>Did you need to provide a rationale for drinking despite your best intentions not to do so?</a:t>
            </a:r>
          </a:p>
          <a:p>
            <a:pPr marL="571500" lvl="4" indent="-571500">
              <a:spcBef>
                <a:spcPts val="0"/>
              </a:spcBef>
            </a:pPr>
            <a:r>
              <a:rPr lang="en-US" altLang="en-US" sz="4400" dirty="0">
                <a:solidFill>
                  <a:schemeClr val="tx1"/>
                </a:solidFill>
              </a:rPr>
              <a:t>If you cannot have fun with others without drinking, you have a problem.</a:t>
            </a:r>
          </a:p>
        </p:txBody>
      </p:sp>
    </p:spTree>
    <p:extLst>
      <p:ext uri="{BB962C8B-B14F-4D97-AF65-F5344CB8AC3E}">
        <p14:creationId xmlns:p14="http://schemas.microsoft.com/office/powerpoint/2010/main" val="359249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Impact On The Family</a:t>
            </a:r>
          </a:p>
        </p:txBody>
      </p:sp>
      <p:pic>
        <p:nvPicPr>
          <p:cNvPr id="2" name="Picture 1">
            <a:extLst>
              <a:ext uri="{FF2B5EF4-FFF2-40B4-BE49-F238E27FC236}">
                <a16:creationId xmlns:a16="http://schemas.microsoft.com/office/drawing/2014/main" id="{CEBAF3DE-973D-4CE6-8361-3F33A4D0D047}"/>
              </a:ext>
            </a:extLst>
          </p:cNvPr>
          <p:cNvPicPr>
            <a:picLocks noChangeAspect="1"/>
          </p:cNvPicPr>
          <p:nvPr/>
        </p:nvPicPr>
        <p:blipFill>
          <a:blip r:embed="rId2"/>
          <a:stretch>
            <a:fillRect/>
          </a:stretch>
        </p:blipFill>
        <p:spPr>
          <a:xfrm>
            <a:off x="1169649" y="1586320"/>
            <a:ext cx="6783466" cy="4433480"/>
          </a:xfrm>
          <a:prstGeom prst="rect">
            <a:avLst/>
          </a:prstGeom>
        </p:spPr>
      </p:pic>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981200"/>
            <a:ext cx="8839200" cy="1676400"/>
          </a:xfrm>
        </p:spPr>
        <p:txBody>
          <a:bodyPr>
            <a:noAutofit/>
          </a:bodyPr>
          <a:lstStyle/>
          <a:p>
            <a:pPr marL="0" lvl="4" indent="0" eaLnBrk="1" hangingPunct="1">
              <a:spcBef>
                <a:spcPts val="0"/>
              </a:spcBef>
              <a:buFont typeface="Times New Roman" panose="02020603050405020304" pitchFamily="18" charset="0"/>
              <a:buNone/>
            </a:pPr>
            <a:r>
              <a:rPr lang="en-US" altLang="en-US" sz="4000" dirty="0">
                <a:solidFill>
                  <a:schemeClr val="tx1"/>
                </a:solidFill>
              </a:rPr>
              <a:t> </a:t>
            </a:r>
          </a:p>
        </p:txBody>
      </p:sp>
    </p:spTree>
    <p:extLst>
      <p:ext uri="{BB962C8B-B14F-4D97-AF65-F5344CB8AC3E}">
        <p14:creationId xmlns:p14="http://schemas.microsoft.com/office/powerpoint/2010/main" val="44800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199CB9A-D571-4CFA-9B6D-C1A6EEE42ED3}"/>
              </a:ext>
            </a:extLst>
          </p:cNvPr>
          <p:cNvSpPr>
            <a:spLocks noGrp="1" noChangeArrowheads="1"/>
          </p:cNvSpPr>
          <p:nvPr>
            <p:ph type="body" idx="1"/>
          </p:nvPr>
        </p:nvSpPr>
        <p:spPr>
          <a:xfrm>
            <a:off x="228600" y="914400"/>
            <a:ext cx="8762206" cy="5105399"/>
          </a:xfrm>
        </p:spPr>
        <p:txBody>
          <a:bodyPr>
            <a:normAutofit fontScale="92500" lnSpcReduction="10000"/>
          </a:bodyPr>
          <a:lstStyle/>
          <a:p>
            <a:pPr eaLnBrk="1" hangingPunct="1"/>
            <a:r>
              <a:rPr lang="en-US" altLang="en-US" i="1" dirty="0">
                <a:solidFill>
                  <a:schemeClr val="tx1"/>
                </a:solidFill>
              </a:rPr>
              <a:t>The healthiest looking can often be the sickest</a:t>
            </a:r>
          </a:p>
          <a:p>
            <a:pPr eaLnBrk="1" hangingPunct="1"/>
            <a:r>
              <a:rPr lang="en-US" altLang="en-US" i="1" dirty="0">
                <a:solidFill>
                  <a:schemeClr val="tx1"/>
                </a:solidFill>
              </a:rPr>
              <a:t>1 in 4 children live in a home where Alcohol is used daily.</a:t>
            </a:r>
          </a:p>
          <a:p>
            <a:pPr eaLnBrk="1" hangingPunct="1"/>
            <a:r>
              <a:rPr lang="en-US" altLang="en-US" i="1" dirty="0">
                <a:solidFill>
                  <a:schemeClr val="tx1"/>
                </a:solidFill>
              </a:rPr>
              <a:t>These children are at greater risk for</a:t>
            </a:r>
          </a:p>
          <a:p>
            <a:pPr lvl="1" eaLnBrk="1" hangingPunct="1"/>
            <a:r>
              <a:rPr lang="en-US" altLang="en-US" sz="3200" i="1" dirty="0">
                <a:solidFill>
                  <a:schemeClr val="tx1"/>
                </a:solidFill>
              </a:rPr>
              <a:t>Mental illnesses</a:t>
            </a:r>
          </a:p>
          <a:p>
            <a:pPr lvl="1" eaLnBrk="1" hangingPunct="1"/>
            <a:r>
              <a:rPr lang="en-US" altLang="en-US" sz="3200" i="1" dirty="0">
                <a:solidFill>
                  <a:schemeClr val="tx1"/>
                </a:solidFill>
              </a:rPr>
              <a:t>Depression</a:t>
            </a:r>
          </a:p>
          <a:p>
            <a:pPr lvl="1" eaLnBrk="1" hangingPunct="1"/>
            <a:r>
              <a:rPr lang="en-US" altLang="en-US" sz="3200" i="1" dirty="0">
                <a:solidFill>
                  <a:schemeClr val="tx1"/>
                </a:solidFill>
              </a:rPr>
              <a:t>Anxiety</a:t>
            </a:r>
          </a:p>
          <a:p>
            <a:pPr lvl="1" eaLnBrk="1" hangingPunct="1"/>
            <a:r>
              <a:rPr lang="en-US" altLang="en-US" sz="3200" i="1" dirty="0">
                <a:solidFill>
                  <a:schemeClr val="tx1"/>
                </a:solidFill>
              </a:rPr>
              <a:t>Mood disorders</a:t>
            </a:r>
          </a:p>
          <a:p>
            <a:pPr lvl="1" eaLnBrk="1" hangingPunct="1"/>
            <a:r>
              <a:rPr lang="en-US" altLang="en-US" sz="3200" i="1" dirty="0">
                <a:solidFill>
                  <a:schemeClr val="tx1"/>
                </a:solidFill>
              </a:rPr>
              <a:t>Health problems</a:t>
            </a:r>
          </a:p>
          <a:p>
            <a:pPr lvl="1" eaLnBrk="1" hangingPunct="1"/>
            <a:r>
              <a:rPr lang="en-US" altLang="en-US" sz="3200" i="1" dirty="0">
                <a:solidFill>
                  <a:schemeClr val="tx1"/>
                </a:solidFill>
              </a:rPr>
              <a:t>Learning difficulties</a:t>
            </a:r>
          </a:p>
          <a:p>
            <a:pPr eaLnBrk="1" hangingPunct="1"/>
            <a:endParaRPr lang="en-US" altLang="en-US" sz="2800" i="1" dirty="0">
              <a:solidFill>
                <a:schemeClr val="bg1"/>
              </a:solidFill>
            </a:endParaRPr>
          </a:p>
        </p:txBody>
      </p:sp>
      <p:sp>
        <p:nvSpPr>
          <p:cNvPr id="38915" name="Rectangle 3">
            <a:extLst>
              <a:ext uri="{FF2B5EF4-FFF2-40B4-BE49-F238E27FC236}">
                <a16:creationId xmlns:a16="http://schemas.microsoft.com/office/drawing/2014/main" id="{0A5DB80B-662F-49CC-BBE1-EFAEC8F6235A}"/>
              </a:ext>
            </a:extLst>
          </p:cNvPr>
          <p:cNvSpPr>
            <a:spLocks noGrp="1" noChangeArrowheads="1"/>
          </p:cNvSpPr>
          <p:nvPr>
            <p:ph type="title"/>
          </p:nvPr>
        </p:nvSpPr>
        <p:spPr>
          <a:xfrm>
            <a:off x="762000" y="0"/>
            <a:ext cx="7770813" cy="1141413"/>
          </a:xfrm>
        </p:spPr>
        <p:txBody>
          <a:bodyPr/>
          <a:lstStyle/>
          <a:p>
            <a:pPr eaLnBrk="1" hangingPunct="1"/>
            <a:r>
              <a:rPr lang="en-US" altLang="en-US" i="1" dirty="0">
                <a:solidFill>
                  <a:schemeClr val="tx1"/>
                </a:solidFill>
              </a:rPr>
              <a:t>Family Healing</a:t>
            </a:r>
          </a:p>
        </p:txBody>
      </p:sp>
    </p:spTree>
    <p:extLst>
      <p:ext uri="{BB962C8B-B14F-4D97-AF65-F5344CB8AC3E}">
        <p14:creationId xmlns:p14="http://schemas.microsoft.com/office/powerpoint/2010/main" val="16528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9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26E56C-42A8-4FC6-8293-07D35008CF87}"/>
              </a:ext>
            </a:extLst>
          </p:cNvPr>
          <p:cNvSpPr>
            <a:spLocks noGrp="1" noChangeArrowheads="1"/>
          </p:cNvSpPr>
          <p:nvPr>
            <p:ph type="body" idx="1"/>
          </p:nvPr>
        </p:nvSpPr>
        <p:spPr>
          <a:xfrm>
            <a:off x="457200" y="990600"/>
            <a:ext cx="8686800" cy="5410200"/>
          </a:xfrm>
        </p:spPr>
        <p:txBody>
          <a:bodyPr>
            <a:normAutofit lnSpcReduction="10000"/>
          </a:bodyPr>
          <a:lstStyle/>
          <a:p>
            <a:pPr eaLnBrk="1" hangingPunct="1"/>
            <a:r>
              <a:rPr lang="en-US" altLang="en-US" sz="2800" i="1" dirty="0">
                <a:solidFill>
                  <a:schemeClr val="tx1"/>
                </a:solidFill>
              </a:rPr>
              <a:t>Distortion of family values</a:t>
            </a:r>
          </a:p>
          <a:p>
            <a:pPr lvl="1" eaLnBrk="1" hangingPunct="1"/>
            <a:r>
              <a:rPr lang="en-US" altLang="en-US" sz="2400" i="1" dirty="0">
                <a:solidFill>
                  <a:schemeClr val="tx1"/>
                </a:solidFill>
              </a:rPr>
              <a:t>Lack of trust</a:t>
            </a:r>
          </a:p>
          <a:p>
            <a:pPr lvl="1" eaLnBrk="1" hangingPunct="1"/>
            <a:r>
              <a:rPr lang="en-US" altLang="en-US" sz="2400" i="1" dirty="0">
                <a:solidFill>
                  <a:schemeClr val="tx1"/>
                </a:solidFill>
              </a:rPr>
              <a:t>secrets</a:t>
            </a:r>
          </a:p>
          <a:p>
            <a:pPr eaLnBrk="1" hangingPunct="1"/>
            <a:r>
              <a:rPr lang="en-US" altLang="en-US" sz="2800" i="1" dirty="0">
                <a:solidFill>
                  <a:schemeClr val="tx1"/>
                </a:solidFill>
              </a:rPr>
              <a:t>Distorted family roles</a:t>
            </a:r>
          </a:p>
          <a:p>
            <a:pPr lvl="1" eaLnBrk="1" hangingPunct="1"/>
            <a:r>
              <a:rPr lang="en-US" altLang="en-US" sz="2400" i="1" dirty="0">
                <a:solidFill>
                  <a:schemeClr val="tx1"/>
                </a:solidFill>
              </a:rPr>
              <a:t>Enabler</a:t>
            </a:r>
          </a:p>
          <a:p>
            <a:pPr lvl="1" eaLnBrk="1" hangingPunct="1"/>
            <a:r>
              <a:rPr lang="en-US" altLang="en-US" sz="2400" i="1" dirty="0">
                <a:solidFill>
                  <a:schemeClr val="tx1"/>
                </a:solidFill>
              </a:rPr>
              <a:t>Lost child</a:t>
            </a:r>
          </a:p>
          <a:p>
            <a:pPr lvl="1" eaLnBrk="1" hangingPunct="1"/>
            <a:r>
              <a:rPr lang="en-US" altLang="en-US" sz="2400" i="1" dirty="0">
                <a:solidFill>
                  <a:schemeClr val="tx1"/>
                </a:solidFill>
              </a:rPr>
              <a:t>Super hero</a:t>
            </a:r>
          </a:p>
          <a:p>
            <a:pPr lvl="1" eaLnBrk="1" hangingPunct="1"/>
            <a:r>
              <a:rPr lang="en-US" altLang="en-US" sz="2400" i="1" dirty="0">
                <a:solidFill>
                  <a:schemeClr val="tx1"/>
                </a:solidFill>
              </a:rPr>
              <a:t>Mascot</a:t>
            </a:r>
          </a:p>
          <a:p>
            <a:pPr lvl="1" eaLnBrk="1" hangingPunct="1"/>
            <a:r>
              <a:rPr lang="en-US" altLang="en-US" sz="2400" i="1" dirty="0">
                <a:solidFill>
                  <a:schemeClr val="tx1"/>
                </a:solidFill>
              </a:rPr>
              <a:t>Rebel</a:t>
            </a:r>
          </a:p>
          <a:p>
            <a:pPr eaLnBrk="1" hangingPunct="1"/>
            <a:r>
              <a:rPr lang="en-US" altLang="en-US" sz="2800" i="1" dirty="0">
                <a:solidFill>
                  <a:schemeClr val="tx1"/>
                </a:solidFill>
              </a:rPr>
              <a:t>ACTION: Titus 2:4</a:t>
            </a:r>
          </a:p>
          <a:p>
            <a:pPr eaLnBrk="1" hangingPunct="1"/>
            <a:r>
              <a:rPr lang="en-US" altLang="en-US" sz="2800" i="1" dirty="0">
                <a:solidFill>
                  <a:schemeClr val="tx1"/>
                </a:solidFill>
              </a:rPr>
              <a:t>Dysfunctions will bleed into church life</a:t>
            </a:r>
          </a:p>
          <a:p>
            <a:pPr eaLnBrk="1" hangingPunct="1"/>
            <a:r>
              <a:rPr lang="en-US" altLang="en-US" sz="2800" i="1" dirty="0">
                <a:solidFill>
                  <a:schemeClr val="tx1"/>
                </a:solidFill>
              </a:rPr>
              <a:t>Habilitation vs. Rehabilitation</a:t>
            </a:r>
          </a:p>
        </p:txBody>
      </p:sp>
      <p:sp>
        <p:nvSpPr>
          <p:cNvPr id="39939" name="Rectangle 3">
            <a:extLst>
              <a:ext uri="{FF2B5EF4-FFF2-40B4-BE49-F238E27FC236}">
                <a16:creationId xmlns:a16="http://schemas.microsoft.com/office/drawing/2014/main" id="{99573DBD-D75B-422D-9707-9F796023A811}"/>
              </a:ext>
            </a:extLst>
          </p:cNvPr>
          <p:cNvSpPr>
            <a:spLocks noGrp="1" noChangeArrowheads="1"/>
          </p:cNvSpPr>
          <p:nvPr>
            <p:ph type="title"/>
          </p:nvPr>
        </p:nvSpPr>
        <p:spPr>
          <a:xfrm>
            <a:off x="762000" y="0"/>
            <a:ext cx="7770813" cy="1141413"/>
          </a:xfrm>
        </p:spPr>
        <p:txBody>
          <a:bodyPr/>
          <a:lstStyle/>
          <a:p>
            <a:pPr eaLnBrk="1" hangingPunct="1"/>
            <a:r>
              <a:rPr lang="en-US" altLang="en-US" i="1" dirty="0">
                <a:solidFill>
                  <a:schemeClr val="tx1"/>
                </a:solidFill>
              </a:rPr>
              <a:t>Family Healing</a:t>
            </a:r>
          </a:p>
        </p:txBody>
      </p:sp>
    </p:spTree>
    <p:extLst>
      <p:ext uri="{BB962C8B-B14F-4D97-AF65-F5344CB8AC3E}">
        <p14:creationId xmlns:p14="http://schemas.microsoft.com/office/powerpoint/2010/main" val="38488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3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3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93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93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93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685800"/>
            <a:ext cx="8839200" cy="990600"/>
          </a:xfrm>
        </p:spPr>
        <p:txBody>
          <a:bodyPr>
            <a:noAutofit/>
          </a:bodyPr>
          <a:lstStyle/>
          <a:p>
            <a:pPr eaLnBrk="1" hangingPunct="1"/>
            <a:r>
              <a:rPr lang="en-US" altLang="en-US" sz="6000" b="1" dirty="0">
                <a:solidFill>
                  <a:schemeClr val="tx1"/>
                </a:solidFill>
                <a:latin typeface="+mn-lt"/>
              </a:rPr>
              <a:t>Role Model – Availability and Family Use</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0" y="2133600"/>
            <a:ext cx="8839200" cy="762000"/>
          </a:xfrm>
        </p:spPr>
        <p:txBody>
          <a:bodyPr>
            <a:noAutofit/>
          </a:bodyPr>
          <a:lstStyle/>
          <a:p>
            <a:pPr marL="0" lvl="4" indent="0" algn="ctr" eaLnBrk="1" hangingPunct="1">
              <a:spcBef>
                <a:spcPts val="0"/>
              </a:spcBef>
              <a:buFont typeface="Times New Roman" panose="02020603050405020304" pitchFamily="18" charset="0"/>
              <a:buNone/>
            </a:pPr>
            <a:r>
              <a:rPr lang="en-US" altLang="en-US" sz="6600" dirty="0">
                <a:solidFill>
                  <a:schemeClr val="tx1"/>
                </a:solidFill>
              </a:rPr>
              <a:t>How God Measures it</a:t>
            </a:r>
          </a:p>
        </p:txBody>
      </p:sp>
      <p:pic>
        <p:nvPicPr>
          <p:cNvPr id="2" name="Picture 1">
            <a:extLst>
              <a:ext uri="{FF2B5EF4-FFF2-40B4-BE49-F238E27FC236}">
                <a16:creationId xmlns:a16="http://schemas.microsoft.com/office/drawing/2014/main" id="{A361ECF6-E13A-426B-81A6-525D61B0719A}"/>
              </a:ext>
            </a:extLst>
          </p:cNvPr>
          <p:cNvPicPr>
            <a:picLocks noChangeAspect="1"/>
          </p:cNvPicPr>
          <p:nvPr/>
        </p:nvPicPr>
        <p:blipFill>
          <a:blip r:embed="rId2"/>
          <a:stretch>
            <a:fillRect/>
          </a:stretch>
        </p:blipFill>
        <p:spPr>
          <a:xfrm>
            <a:off x="2133600" y="3124200"/>
            <a:ext cx="5410200" cy="2931279"/>
          </a:xfrm>
          <a:prstGeom prst="rect">
            <a:avLst/>
          </a:prstGeom>
        </p:spPr>
      </p:pic>
    </p:spTree>
    <p:extLst>
      <p:ext uri="{BB962C8B-B14F-4D97-AF65-F5344CB8AC3E}">
        <p14:creationId xmlns:p14="http://schemas.microsoft.com/office/powerpoint/2010/main" val="166521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FF172C8-4E5F-4831-B258-92CE8BF2A7EE}"/>
              </a:ext>
            </a:extLst>
          </p:cNvPr>
          <p:cNvSpPr>
            <a:spLocks noGrp="1" noChangeArrowheads="1"/>
          </p:cNvSpPr>
          <p:nvPr>
            <p:ph type="title"/>
          </p:nvPr>
        </p:nvSpPr>
        <p:spPr>
          <a:xfrm>
            <a:off x="685800" y="381000"/>
            <a:ext cx="7770813" cy="1141413"/>
          </a:xfrm>
          <a:effectLst/>
        </p:spPr>
        <p:txBody>
          <a:bodyPr/>
          <a:lstStyle/>
          <a:p>
            <a:pPr eaLnBrk="1" hangingPunct="1"/>
            <a:r>
              <a:rPr lang="en-US" altLang="en-US" dirty="0">
                <a:solidFill>
                  <a:schemeClr val="tx1"/>
                </a:solidFill>
              </a:rPr>
              <a:t>1 Peter 4:1-4</a:t>
            </a:r>
          </a:p>
        </p:txBody>
      </p:sp>
      <p:sp>
        <p:nvSpPr>
          <p:cNvPr id="5123" name="Rectangle 3">
            <a:extLst>
              <a:ext uri="{FF2B5EF4-FFF2-40B4-BE49-F238E27FC236}">
                <a16:creationId xmlns:a16="http://schemas.microsoft.com/office/drawing/2014/main" id="{527C873E-8547-462C-A78B-29AB1BD3CCB4}"/>
              </a:ext>
            </a:extLst>
          </p:cNvPr>
          <p:cNvSpPr>
            <a:spLocks noGrp="1" noChangeArrowheads="1"/>
          </p:cNvSpPr>
          <p:nvPr>
            <p:ph type="body" idx="1"/>
          </p:nvPr>
        </p:nvSpPr>
        <p:spPr>
          <a:xfrm>
            <a:off x="685800" y="1447800"/>
            <a:ext cx="8077200" cy="4953000"/>
          </a:xfrm>
          <a:effectLst/>
        </p:spPr>
        <p:txBody>
          <a:bodyPr>
            <a:normAutofit lnSpcReduction="10000"/>
          </a:bodyPr>
          <a:lstStyle/>
          <a:p>
            <a:pPr eaLnBrk="1" hangingPunct="1">
              <a:lnSpc>
                <a:spcPct val="85000"/>
              </a:lnSpc>
              <a:buFont typeface="Times New Roman" panose="02020603050405020304" pitchFamily="18" charset="0"/>
              <a:buNone/>
            </a:pPr>
            <a:r>
              <a:rPr lang="en-US" altLang="en-US" sz="3600" i="1" baseline="30000" dirty="0">
                <a:solidFill>
                  <a:schemeClr val="tx1"/>
                </a:solidFill>
                <a:latin typeface="Default"/>
              </a:rPr>
              <a:t>1</a:t>
            </a:r>
            <a:r>
              <a:rPr lang="en-US" altLang="en-US" sz="3600" i="1" dirty="0">
                <a:solidFill>
                  <a:schemeClr val="tx1"/>
                </a:solidFill>
                <a:latin typeface="Default"/>
              </a:rPr>
              <a:t>Therefore, since Christ has suffered in the flesh, arm yourselves also with the same purpose, because he who has suffered in the flesh has ceased from sin.</a:t>
            </a:r>
          </a:p>
          <a:p>
            <a:pPr eaLnBrk="1" hangingPunct="1">
              <a:lnSpc>
                <a:spcPct val="85000"/>
              </a:lnSpc>
              <a:buFont typeface="Times New Roman" panose="02020603050405020304" pitchFamily="18" charset="0"/>
              <a:buNone/>
            </a:pPr>
            <a:endParaRPr lang="en-US" altLang="en-US" sz="3600" i="1" dirty="0">
              <a:solidFill>
                <a:schemeClr val="tx1"/>
              </a:solidFill>
              <a:latin typeface="Default"/>
            </a:endParaRPr>
          </a:p>
          <a:p>
            <a:pPr eaLnBrk="1" hangingPunct="1">
              <a:lnSpc>
                <a:spcPct val="85000"/>
              </a:lnSpc>
              <a:buFont typeface="Times New Roman" panose="02020603050405020304" pitchFamily="18" charset="0"/>
              <a:buNone/>
            </a:pPr>
            <a:r>
              <a:rPr lang="en-US" altLang="en-US" sz="3600" i="1" baseline="30000" dirty="0">
                <a:solidFill>
                  <a:schemeClr val="tx1"/>
                </a:solidFill>
                <a:latin typeface="Default"/>
              </a:rPr>
              <a:t>2</a:t>
            </a:r>
            <a:r>
              <a:rPr lang="en-US" altLang="en-US" sz="3600" i="1" dirty="0">
                <a:solidFill>
                  <a:schemeClr val="tx1"/>
                </a:solidFill>
                <a:latin typeface="Default"/>
              </a:rPr>
              <a:t>so as to live the rest of the time in the flesh no longer for the lusts of men, but for the will of God. </a:t>
            </a:r>
            <a:r>
              <a:rPr lang="en-US" altLang="en-US" sz="3600" i="1" dirty="0">
                <a:solidFill>
                  <a:schemeClr val="tx1"/>
                </a:solidFill>
              </a:rPr>
              <a:t> </a:t>
            </a:r>
            <a:r>
              <a:rPr lang="en-US" altLang="en-US" sz="3600" i="1" dirty="0">
                <a:solidFill>
                  <a:schemeClr val="tx1"/>
                </a:solidFill>
                <a:hlinkClick r:id="rId2"/>
              </a:rPr>
              <a:t> </a:t>
            </a:r>
            <a:br>
              <a:rPr lang="en-US" altLang="en-US" sz="3600" i="1" dirty="0">
                <a:solidFill>
                  <a:schemeClr val="tx1"/>
                </a:solidFill>
              </a:rPr>
            </a:br>
            <a:endParaRPr lang="en-US" altLang="en-US" sz="3600" i="1" dirty="0">
              <a:solidFill>
                <a:schemeClr val="tx1"/>
              </a:solidFill>
            </a:endParaRPr>
          </a:p>
        </p:txBody>
      </p:sp>
    </p:spTree>
    <p:extLst>
      <p:ext uri="{BB962C8B-B14F-4D97-AF65-F5344CB8AC3E}">
        <p14:creationId xmlns:p14="http://schemas.microsoft.com/office/powerpoint/2010/main" val="3111433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D85AFFA2-8AEA-440E-BBF1-46CCB76CFA9C}"/>
              </a:ext>
            </a:extLst>
          </p:cNvPr>
          <p:cNvSpPr>
            <a:spLocks noGrp="1" noChangeArrowheads="1"/>
          </p:cNvSpPr>
          <p:nvPr>
            <p:ph type="body" idx="1"/>
          </p:nvPr>
        </p:nvSpPr>
        <p:spPr>
          <a:xfrm>
            <a:off x="609600" y="1447800"/>
            <a:ext cx="7770813" cy="4724400"/>
          </a:xfrm>
          <a:effectLst/>
        </p:spPr>
        <p:txBody>
          <a:bodyPr>
            <a:normAutofit fontScale="92500" lnSpcReduction="10000"/>
          </a:bodyPr>
          <a:lstStyle/>
          <a:p>
            <a:pPr eaLnBrk="1" hangingPunct="1">
              <a:buFont typeface="Times New Roman" panose="02020603050405020304" pitchFamily="18" charset="0"/>
              <a:buNone/>
            </a:pPr>
            <a:r>
              <a:rPr lang="en-US" altLang="en-US" i="1" baseline="30000" dirty="0">
                <a:solidFill>
                  <a:schemeClr val="tx1"/>
                </a:solidFill>
                <a:latin typeface="Default"/>
              </a:rPr>
              <a:t>3</a:t>
            </a:r>
            <a:r>
              <a:rPr lang="en-US" altLang="en-US" i="1" dirty="0">
                <a:solidFill>
                  <a:schemeClr val="tx1"/>
                </a:solidFill>
                <a:latin typeface="Default"/>
              </a:rPr>
              <a:t>For the time already past is sufficient for you to have carried out the desire of the Gentiles, having pursued a course of sensuality, lusts, drunkenness, carousing, drinking parties and abominable idolatries. </a:t>
            </a:r>
            <a:r>
              <a:rPr lang="en-US" altLang="en-US" i="1" dirty="0">
                <a:solidFill>
                  <a:schemeClr val="tx1"/>
                </a:solidFill>
              </a:rPr>
              <a:t> </a:t>
            </a:r>
            <a:r>
              <a:rPr lang="en-US" altLang="en-US" i="1" dirty="0">
                <a:solidFill>
                  <a:schemeClr val="tx1"/>
                </a:solidFill>
                <a:hlinkClick r:id="rId2"/>
              </a:rPr>
              <a:t> </a:t>
            </a:r>
            <a:br>
              <a:rPr lang="en-US" altLang="en-US" i="1" dirty="0">
                <a:solidFill>
                  <a:schemeClr val="tx1"/>
                </a:solidFill>
              </a:rPr>
            </a:br>
            <a:endParaRPr lang="en-US" altLang="en-US" i="1" dirty="0">
              <a:solidFill>
                <a:schemeClr val="tx1"/>
              </a:solidFill>
            </a:endParaRPr>
          </a:p>
          <a:p>
            <a:pPr eaLnBrk="1" hangingPunct="1">
              <a:buFont typeface="Times New Roman" panose="02020603050405020304" pitchFamily="18" charset="0"/>
              <a:buNone/>
            </a:pPr>
            <a:r>
              <a:rPr lang="en-US" altLang="en-US" i="1" baseline="30000" dirty="0">
                <a:solidFill>
                  <a:schemeClr val="tx1"/>
                </a:solidFill>
                <a:latin typeface="Default"/>
              </a:rPr>
              <a:t>4</a:t>
            </a:r>
            <a:r>
              <a:rPr lang="en-US" altLang="en-US" i="1" dirty="0">
                <a:solidFill>
                  <a:schemeClr val="tx1"/>
                </a:solidFill>
                <a:latin typeface="Default"/>
              </a:rPr>
              <a:t>In all this, they are surprised that you do not run with them into the same excesses of dissipation, and they malign you; </a:t>
            </a:r>
            <a:endParaRPr lang="en-US" altLang="en-US" i="1" dirty="0">
              <a:solidFill>
                <a:schemeClr val="tx1"/>
              </a:solidFill>
            </a:endParaRPr>
          </a:p>
        </p:txBody>
      </p:sp>
      <p:sp>
        <p:nvSpPr>
          <p:cNvPr id="6147" name="Rectangle 4">
            <a:extLst>
              <a:ext uri="{FF2B5EF4-FFF2-40B4-BE49-F238E27FC236}">
                <a16:creationId xmlns:a16="http://schemas.microsoft.com/office/drawing/2014/main" id="{10FBD7A2-04D2-4E60-82BF-B0AE6830FEBF}"/>
              </a:ext>
            </a:extLst>
          </p:cNvPr>
          <p:cNvSpPr>
            <a:spLocks noChangeArrowheads="1"/>
          </p:cNvSpPr>
          <p:nvPr/>
        </p:nvSpPr>
        <p:spPr bwMode="auto">
          <a:xfrm>
            <a:off x="685800" y="3810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algn="ctr" eaLnBrk="1" hangingPunct="1">
              <a:spcBef>
                <a:spcPct val="0"/>
              </a:spcBef>
              <a:buClr>
                <a:srgbClr val="000000"/>
              </a:buClr>
            </a:pPr>
            <a:r>
              <a:rPr lang="en-US" altLang="en-US" sz="4400" i="0" dirty="0">
                <a:solidFill>
                  <a:schemeClr val="tx1"/>
                </a:solidFill>
              </a:rPr>
              <a:t>1 Peter 4:1-4</a:t>
            </a:r>
          </a:p>
        </p:txBody>
      </p:sp>
    </p:spTree>
    <p:extLst>
      <p:ext uri="{BB962C8B-B14F-4D97-AF65-F5344CB8AC3E}">
        <p14:creationId xmlns:p14="http://schemas.microsoft.com/office/powerpoint/2010/main" val="305065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9B84541-FAFE-442C-BA0F-471978B87593}"/>
              </a:ext>
            </a:extLst>
          </p:cNvPr>
          <p:cNvSpPr>
            <a:spLocks noGrp="1" noChangeArrowheads="1"/>
          </p:cNvSpPr>
          <p:nvPr>
            <p:ph type="title"/>
          </p:nvPr>
        </p:nvSpPr>
        <p:spPr>
          <a:xfrm>
            <a:off x="228600" y="0"/>
            <a:ext cx="7770813" cy="1141413"/>
          </a:xfrm>
          <a:effectLst>
            <a:outerShdw dist="63500" dir="3187806" algn="ctr" rotWithShape="0">
              <a:schemeClr val="tx2"/>
            </a:outerShdw>
          </a:effectLst>
        </p:spPr>
        <p:txBody>
          <a:bodyPr/>
          <a:lstStyle/>
          <a:p>
            <a:pPr algn="l" eaLnBrk="1" hangingPunct="1"/>
            <a:r>
              <a:rPr lang="en-GB" altLang="en-US" sz="4000" b="1">
                <a:solidFill>
                  <a:schemeClr val="bg1"/>
                </a:solidFill>
              </a:rPr>
              <a:t> </a:t>
            </a:r>
          </a:p>
        </p:txBody>
      </p:sp>
      <p:sp>
        <p:nvSpPr>
          <p:cNvPr id="7171" name="Rectangle 3">
            <a:extLst>
              <a:ext uri="{FF2B5EF4-FFF2-40B4-BE49-F238E27FC236}">
                <a16:creationId xmlns:a16="http://schemas.microsoft.com/office/drawing/2014/main" id="{6859A23B-8AF8-47F4-BA57-B832715ED65E}"/>
              </a:ext>
            </a:extLst>
          </p:cNvPr>
          <p:cNvSpPr>
            <a:spLocks noGrp="1" noChangeArrowheads="1"/>
          </p:cNvSpPr>
          <p:nvPr>
            <p:ph type="body" idx="1"/>
          </p:nvPr>
        </p:nvSpPr>
        <p:spPr>
          <a:xfrm>
            <a:off x="381000" y="914400"/>
            <a:ext cx="8473440" cy="5059680"/>
          </a:xfrm>
          <a:effectLst/>
        </p:spPr>
        <p:txBody>
          <a:bodyPr>
            <a:normAutofit lnSpcReduction="10000"/>
          </a:bodyPr>
          <a:lstStyle/>
          <a:p>
            <a:pPr eaLnBrk="1" hangingPunct="1">
              <a:lnSpc>
                <a:spcPct val="105000"/>
              </a:lnSpc>
            </a:pPr>
            <a:r>
              <a:rPr lang="en-GB" altLang="en-US" dirty="0">
                <a:solidFill>
                  <a:schemeClr val="tx1"/>
                </a:solidFill>
              </a:rPr>
              <a:t>Excess of wine (gr. </a:t>
            </a:r>
            <a:r>
              <a:rPr lang="en-GB" altLang="en-US" dirty="0" err="1">
                <a:solidFill>
                  <a:schemeClr val="tx1"/>
                </a:solidFill>
              </a:rPr>
              <a:t>Oinophlugia</a:t>
            </a:r>
            <a:r>
              <a:rPr lang="en-GB" altLang="en-US" dirty="0">
                <a:solidFill>
                  <a:schemeClr val="tx1"/>
                </a:solidFill>
              </a:rPr>
              <a:t> – an overflow of wine; Drunkenness; Falling down drunk), </a:t>
            </a:r>
          </a:p>
          <a:p>
            <a:pPr eaLnBrk="1" hangingPunct="1">
              <a:lnSpc>
                <a:spcPct val="105000"/>
              </a:lnSpc>
            </a:pPr>
            <a:r>
              <a:rPr lang="en-GB" altLang="en-US" dirty="0" err="1">
                <a:solidFill>
                  <a:schemeClr val="tx1"/>
                </a:solidFill>
              </a:rPr>
              <a:t>Revellings</a:t>
            </a:r>
            <a:r>
              <a:rPr lang="en-GB" altLang="en-US" dirty="0">
                <a:solidFill>
                  <a:schemeClr val="tx1"/>
                </a:solidFill>
              </a:rPr>
              <a:t> (</a:t>
            </a:r>
            <a:r>
              <a:rPr lang="en-GB" altLang="en-US" dirty="0" err="1">
                <a:solidFill>
                  <a:schemeClr val="tx1"/>
                </a:solidFill>
              </a:rPr>
              <a:t>komos</a:t>
            </a:r>
            <a:r>
              <a:rPr lang="en-GB" altLang="en-US" dirty="0">
                <a:solidFill>
                  <a:schemeClr val="tx1"/>
                </a:solidFill>
              </a:rPr>
              <a:t>, gr. A nightly carousal; Half-drunken, revelry, drunken party); </a:t>
            </a:r>
          </a:p>
          <a:p>
            <a:pPr>
              <a:lnSpc>
                <a:spcPct val="105000"/>
              </a:lnSpc>
            </a:pPr>
            <a:r>
              <a:rPr lang="en-GB" altLang="en-US" dirty="0" err="1">
                <a:solidFill>
                  <a:schemeClr val="tx1"/>
                </a:solidFill>
              </a:rPr>
              <a:t>Banquetings</a:t>
            </a:r>
            <a:r>
              <a:rPr lang="en-GB" altLang="en-US" dirty="0">
                <a:solidFill>
                  <a:schemeClr val="tx1"/>
                </a:solidFill>
              </a:rPr>
              <a:t> (</a:t>
            </a:r>
            <a:r>
              <a:rPr lang="en-GB" altLang="en-US" dirty="0" err="1">
                <a:solidFill>
                  <a:schemeClr val="tx1"/>
                </a:solidFill>
              </a:rPr>
              <a:t>carousings</a:t>
            </a:r>
            <a:r>
              <a:rPr lang="en-GB" altLang="en-US" dirty="0">
                <a:solidFill>
                  <a:schemeClr val="tx1"/>
                </a:solidFill>
              </a:rPr>
              <a:t>) (gr. </a:t>
            </a:r>
            <a:r>
              <a:rPr lang="en-GB" altLang="en-US" dirty="0" err="1">
                <a:solidFill>
                  <a:schemeClr val="tx1"/>
                </a:solidFill>
              </a:rPr>
              <a:t>Potos</a:t>
            </a:r>
            <a:r>
              <a:rPr lang="en-GB" altLang="en-US" dirty="0">
                <a:solidFill>
                  <a:schemeClr val="tx1"/>
                </a:solidFill>
              </a:rPr>
              <a:t> – a drinking, not of necessity excessive; A drinking party; To sip); </a:t>
            </a:r>
          </a:p>
          <a:p>
            <a:pPr marL="0" indent="0" algn="ctr">
              <a:lnSpc>
                <a:spcPct val="105000"/>
              </a:lnSpc>
              <a:spcBef>
                <a:spcPts val="0"/>
              </a:spcBef>
              <a:buNone/>
            </a:pPr>
            <a:r>
              <a:rPr lang="en-GB" altLang="en-US" b="1" dirty="0">
                <a:solidFill>
                  <a:schemeClr val="tx1"/>
                </a:solidFill>
              </a:rPr>
              <a:t>NOTE: ALL THREE LEVELS OF USE ARE CONDEMNED.</a:t>
            </a:r>
            <a:r>
              <a:rPr lang="en-GB" altLang="en-US" sz="5400" b="1" dirty="0">
                <a:solidFill>
                  <a:schemeClr val="tx1"/>
                </a:solidFill>
              </a:rPr>
              <a:t> </a:t>
            </a:r>
          </a:p>
          <a:p>
            <a:pPr eaLnBrk="1" hangingPunct="1">
              <a:lnSpc>
                <a:spcPct val="105000"/>
              </a:lnSpc>
            </a:pPr>
            <a:endParaRPr lang="en-GB" altLang="en-US" dirty="0">
              <a:solidFill>
                <a:schemeClr val="tx1"/>
              </a:solidFill>
            </a:endParaRPr>
          </a:p>
        </p:txBody>
      </p:sp>
      <p:sp>
        <p:nvSpPr>
          <p:cNvPr id="7172" name="Rectangle 4">
            <a:extLst>
              <a:ext uri="{FF2B5EF4-FFF2-40B4-BE49-F238E27FC236}">
                <a16:creationId xmlns:a16="http://schemas.microsoft.com/office/drawing/2014/main" id="{C8269AD6-7A5C-4240-92F9-1913302674E8}"/>
              </a:ext>
            </a:extLst>
          </p:cNvPr>
          <p:cNvSpPr>
            <a:spLocks noChangeArrowheads="1"/>
          </p:cNvSpPr>
          <p:nvPr/>
        </p:nvSpPr>
        <p:spPr bwMode="auto">
          <a:xfrm>
            <a:off x="899952" y="4876800"/>
            <a:ext cx="77708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algn="ctr" eaLnBrk="1" hangingPunct="1">
              <a:lnSpc>
                <a:spcPct val="65000"/>
              </a:lnSpc>
              <a:spcBef>
                <a:spcPct val="0"/>
              </a:spcBef>
              <a:buClr>
                <a:srgbClr val="000000"/>
              </a:buClr>
            </a:pPr>
            <a:endParaRPr lang="en-GB" altLang="en-US" sz="6600" b="1" i="0" dirty="0">
              <a:solidFill>
                <a:schemeClr val="tx1"/>
              </a:solidFill>
            </a:endParaRPr>
          </a:p>
        </p:txBody>
      </p:sp>
      <p:sp>
        <p:nvSpPr>
          <p:cNvPr id="7173" name="Rectangle 5">
            <a:extLst>
              <a:ext uri="{FF2B5EF4-FFF2-40B4-BE49-F238E27FC236}">
                <a16:creationId xmlns:a16="http://schemas.microsoft.com/office/drawing/2014/main" id="{AF818B30-2D2F-4F9A-A7E2-E494981D4CD2}"/>
              </a:ext>
            </a:extLst>
          </p:cNvPr>
          <p:cNvSpPr>
            <a:spLocks noChangeArrowheads="1"/>
          </p:cNvSpPr>
          <p:nvPr/>
        </p:nvSpPr>
        <p:spPr bwMode="auto">
          <a:xfrm>
            <a:off x="899953" y="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algn="ctr" eaLnBrk="1" hangingPunct="1">
              <a:spcBef>
                <a:spcPct val="0"/>
              </a:spcBef>
              <a:buClr>
                <a:srgbClr val="000000"/>
              </a:buClr>
            </a:pPr>
            <a:r>
              <a:rPr lang="en-US" altLang="en-US" sz="4400" i="0" dirty="0">
                <a:solidFill>
                  <a:schemeClr val="tx1"/>
                </a:solidFill>
              </a:rPr>
              <a:t>1 Peter 4:1-4</a:t>
            </a:r>
          </a:p>
        </p:txBody>
      </p:sp>
    </p:spTree>
    <p:extLst>
      <p:ext uri="{BB962C8B-B14F-4D97-AF65-F5344CB8AC3E}">
        <p14:creationId xmlns:p14="http://schemas.microsoft.com/office/powerpoint/2010/main" val="99494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4E31836A-0463-46A6-ABD8-7825C412F087}"/>
              </a:ext>
            </a:extLst>
          </p:cNvPr>
          <p:cNvSpPr>
            <a:spLocks noGrp="1" noChangeArrowheads="1"/>
          </p:cNvSpPr>
          <p:nvPr>
            <p:ph type="body" idx="1"/>
          </p:nvPr>
        </p:nvSpPr>
        <p:spPr>
          <a:xfrm>
            <a:off x="457200" y="1066800"/>
            <a:ext cx="8458200" cy="4113213"/>
          </a:xfrm>
        </p:spPr>
        <p:txBody>
          <a:bodyPr>
            <a:normAutofit lnSpcReduction="10000"/>
          </a:bodyPr>
          <a:lstStyle/>
          <a:p>
            <a:pPr eaLnBrk="1" hangingPunct="1"/>
            <a:r>
              <a:rPr lang="en-US" altLang="en-US" dirty="0">
                <a:solidFill>
                  <a:schemeClr val="tx1"/>
                </a:solidFill>
              </a:rPr>
              <a:t>“Make no provision for the flesh to fulfill the lusts thereof.” </a:t>
            </a:r>
            <a:r>
              <a:rPr lang="en-US" altLang="en-US" i="1" dirty="0">
                <a:solidFill>
                  <a:schemeClr val="tx1"/>
                </a:solidFill>
              </a:rPr>
              <a:t>(Rom. 13:14)</a:t>
            </a:r>
          </a:p>
          <a:p>
            <a:pPr eaLnBrk="1" hangingPunct="1"/>
            <a:r>
              <a:rPr lang="en-US" altLang="en-US" dirty="0">
                <a:solidFill>
                  <a:schemeClr val="tx1"/>
                </a:solidFill>
              </a:rPr>
              <a:t>“By their fruits ye shall know them.” </a:t>
            </a:r>
            <a:r>
              <a:rPr lang="en-US" altLang="en-US" i="1" dirty="0">
                <a:solidFill>
                  <a:schemeClr val="tx1"/>
                </a:solidFill>
              </a:rPr>
              <a:t>(Matt. 7:16)</a:t>
            </a:r>
          </a:p>
          <a:p>
            <a:pPr eaLnBrk="1" hangingPunct="1"/>
            <a:r>
              <a:rPr lang="en-US" altLang="en-US" dirty="0">
                <a:solidFill>
                  <a:schemeClr val="tx1"/>
                </a:solidFill>
              </a:rPr>
              <a:t>“Be not among winebibbers.” </a:t>
            </a:r>
            <a:r>
              <a:rPr lang="en-US" altLang="en-US" i="1" dirty="0">
                <a:solidFill>
                  <a:schemeClr val="tx1"/>
                </a:solidFill>
              </a:rPr>
              <a:t>(Prov. 23:20)</a:t>
            </a:r>
            <a:endParaRPr lang="en-US" altLang="en-US" dirty="0">
              <a:solidFill>
                <a:schemeClr val="tx1"/>
              </a:solidFill>
            </a:endParaRPr>
          </a:p>
          <a:p>
            <a:pPr eaLnBrk="1" hangingPunct="1"/>
            <a:r>
              <a:rPr lang="en-US" altLang="en-US" dirty="0">
                <a:solidFill>
                  <a:schemeClr val="tx1"/>
                </a:solidFill>
              </a:rPr>
              <a:t>“Wine is a mocker, strong drink is a rage and whoever is deceived thereby is not wise.” </a:t>
            </a:r>
            <a:r>
              <a:rPr lang="en-US" altLang="en-US" i="1" dirty="0">
                <a:solidFill>
                  <a:schemeClr val="tx1"/>
                </a:solidFill>
              </a:rPr>
              <a:t>(Prov. 20:1)</a:t>
            </a:r>
          </a:p>
        </p:txBody>
      </p:sp>
      <p:sp>
        <p:nvSpPr>
          <p:cNvPr id="16387" name="Rectangle 4">
            <a:extLst>
              <a:ext uri="{FF2B5EF4-FFF2-40B4-BE49-F238E27FC236}">
                <a16:creationId xmlns:a16="http://schemas.microsoft.com/office/drawing/2014/main" id="{D31B18BC-CE33-4662-BE99-7E3E7645335E}"/>
              </a:ext>
            </a:extLst>
          </p:cNvPr>
          <p:cNvSpPr>
            <a:spLocks noChangeArrowheads="1"/>
          </p:cNvSpPr>
          <p:nvPr/>
        </p:nvSpPr>
        <p:spPr bwMode="auto">
          <a:xfrm>
            <a:off x="762000" y="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Clr>
                <a:srgbClr val="000000"/>
              </a:buClr>
              <a:buFont typeface="Times New Roman" panose="02020603050405020304" pitchFamily="18" charset="0"/>
              <a:buNone/>
            </a:pPr>
            <a:r>
              <a:rPr lang="en-US" altLang="en-US" sz="4400" b="1" i="0" dirty="0">
                <a:solidFill>
                  <a:schemeClr val="tx1"/>
                </a:solidFill>
              </a:rPr>
              <a:t>God’s Word is Sufficient</a:t>
            </a:r>
          </a:p>
        </p:txBody>
      </p:sp>
    </p:spTree>
    <p:extLst>
      <p:ext uri="{BB962C8B-B14F-4D97-AF65-F5344CB8AC3E}">
        <p14:creationId xmlns:p14="http://schemas.microsoft.com/office/powerpoint/2010/main" val="20019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6F1F1FE9-4232-4A14-B641-A37DBED605EB}"/>
              </a:ext>
            </a:extLst>
          </p:cNvPr>
          <p:cNvSpPr>
            <a:spLocks noGrp="1" noChangeArrowheads="1"/>
          </p:cNvSpPr>
          <p:nvPr>
            <p:ph type="body" idx="1"/>
          </p:nvPr>
        </p:nvSpPr>
        <p:spPr>
          <a:xfrm>
            <a:off x="0" y="912813"/>
            <a:ext cx="8915400" cy="4648200"/>
          </a:xfrm>
        </p:spPr>
        <p:txBody>
          <a:bodyPr>
            <a:normAutofit fontScale="92500" lnSpcReduction="20000"/>
          </a:bodyPr>
          <a:lstStyle/>
          <a:p>
            <a:pPr eaLnBrk="1" hangingPunct="1">
              <a:buFont typeface="Times New Roman" panose="02020603050405020304" pitchFamily="18" charset="0"/>
              <a:buNone/>
            </a:pPr>
            <a:r>
              <a:rPr lang="en-US" altLang="en-US" sz="2800" dirty="0">
                <a:solidFill>
                  <a:schemeClr val="tx1"/>
                </a:solidFill>
              </a:rPr>
              <a:t>29Who hath woe? who hath sorrow? who hath contentions? who hath babbling? who hath wounds without cause? who hath redness of eyes? 30They that tarry long at the wine; they that go to seek mixed wine. 31Look not thou upon the wine when it is red, when it giveth his </a:t>
            </a:r>
            <a:r>
              <a:rPr lang="en-US" altLang="en-US" sz="2800" dirty="0" err="1">
                <a:solidFill>
                  <a:schemeClr val="tx1"/>
                </a:solidFill>
              </a:rPr>
              <a:t>colour</a:t>
            </a:r>
            <a:r>
              <a:rPr lang="en-US" altLang="en-US" sz="2800" dirty="0">
                <a:solidFill>
                  <a:schemeClr val="tx1"/>
                </a:solidFill>
              </a:rPr>
              <a:t> in the cup, when it </a:t>
            </a:r>
            <a:r>
              <a:rPr lang="en-US" altLang="en-US" sz="2800" dirty="0" err="1">
                <a:solidFill>
                  <a:schemeClr val="tx1"/>
                </a:solidFill>
              </a:rPr>
              <a:t>moveth</a:t>
            </a:r>
            <a:r>
              <a:rPr lang="en-US" altLang="en-US" sz="2800" dirty="0">
                <a:solidFill>
                  <a:schemeClr val="tx1"/>
                </a:solidFill>
              </a:rPr>
              <a:t> itself aright. 32At the last it </a:t>
            </a:r>
            <a:r>
              <a:rPr lang="en-US" altLang="en-US" sz="2800" dirty="0" err="1">
                <a:solidFill>
                  <a:schemeClr val="tx1"/>
                </a:solidFill>
              </a:rPr>
              <a:t>biteth</a:t>
            </a:r>
            <a:r>
              <a:rPr lang="en-US" altLang="en-US" sz="2800" dirty="0">
                <a:solidFill>
                  <a:schemeClr val="tx1"/>
                </a:solidFill>
              </a:rPr>
              <a:t> like a serpent, and </a:t>
            </a:r>
            <a:r>
              <a:rPr lang="en-US" altLang="en-US" sz="2800" dirty="0" err="1">
                <a:solidFill>
                  <a:schemeClr val="tx1"/>
                </a:solidFill>
              </a:rPr>
              <a:t>stingeth</a:t>
            </a:r>
            <a:r>
              <a:rPr lang="en-US" altLang="en-US" sz="2800" dirty="0">
                <a:solidFill>
                  <a:schemeClr val="tx1"/>
                </a:solidFill>
              </a:rPr>
              <a:t> like an adder. 33Thine eyes shall behold strange women, and thine heart shall utter perverse things. 34Yea, thou shalt be as he that </a:t>
            </a:r>
            <a:r>
              <a:rPr lang="en-US" altLang="en-US" sz="2800" dirty="0" err="1">
                <a:solidFill>
                  <a:schemeClr val="tx1"/>
                </a:solidFill>
              </a:rPr>
              <a:t>lieth</a:t>
            </a:r>
            <a:r>
              <a:rPr lang="en-US" altLang="en-US" sz="2800" dirty="0">
                <a:solidFill>
                  <a:schemeClr val="tx1"/>
                </a:solidFill>
              </a:rPr>
              <a:t> down in the midst of the sea, or as he that </a:t>
            </a:r>
            <a:r>
              <a:rPr lang="en-US" altLang="en-US" sz="2800" dirty="0" err="1">
                <a:solidFill>
                  <a:schemeClr val="tx1"/>
                </a:solidFill>
              </a:rPr>
              <a:t>lieth</a:t>
            </a:r>
            <a:r>
              <a:rPr lang="en-US" altLang="en-US" sz="2800" dirty="0">
                <a:solidFill>
                  <a:schemeClr val="tx1"/>
                </a:solidFill>
              </a:rPr>
              <a:t> upon the top of a mast. 35They have stricken me, shalt thou say, and I was not sick; they have beaten me, and I felt it not: when shall I awake? I will seek it yet  again.” (Prov. 23:29-35)</a:t>
            </a:r>
          </a:p>
        </p:txBody>
      </p:sp>
      <p:sp>
        <p:nvSpPr>
          <p:cNvPr id="18435" name="Rectangle 4">
            <a:extLst>
              <a:ext uri="{FF2B5EF4-FFF2-40B4-BE49-F238E27FC236}">
                <a16:creationId xmlns:a16="http://schemas.microsoft.com/office/drawing/2014/main" id="{A7F69062-A1CC-4D02-BF7B-F5E11B6BF12E}"/>
              </a:ext>
            </a:extLst>
          </p:cNvPr>
          <p:cNvSpPr>
            <a:spLocks noChangeArrowheads="1"/>
          </p:cNvSpPr>
          <p:nvPr/>
        </p:nvSpPr>
        <p:spPr bwMode="auto">
          <a:xfrm>
            <a:off x="762000" y="0"/>
            <a:ext cx="7391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Clr>
                <a:srgbClr val="000000"/>
              </a:buClr>
              <a:buFont typeface="Times New Roman" panose="02020603050405020304" pitchFamily="18" charset="0"/>
              <a:buNone/>
            </a:pPr>
            <a:r>
              <a:rPr lang="en-US" altLang="en-US" sz="4400" i="0" dirty="0">
                <a:solidFill>
                  <a:schemeClr val="tx1"/>
                </a:solidFill>
              </a:rPr>
              <a:t>God’s Word is Sufficient</a:t>
            </a:r>
          </a:p>
        </p:txBody>
      </p:sp>
    </p:spTree>
    <p:extLst>
      <p:ext uri="{BB962C8B-B14F-4D97-AF65-F5344CB8AC3E}">
        <p14:creationId xmlns:p14="http://schemas.microsoft.com/office/powerpoint/2010/main" val="2412737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0"/>
            <a:ext cx="8839200" cy="152400"/>
          </a:xfrm>
        </p:spPr>
        <p:txBody>
          <a:bodyPr>
            <a:noAutofit/>
          </a:bodyPr>
          <a:lstStyle/>
          <a:p>
            <a:pPr eaLnBrk="1" hangingPunct="1"/>
            <a:r>
              <a:rPr lang="en-US" altLang="en-US" b="1" dirty="0">
                <a:solidFill>
                  <a:schemeClr val="tx1"/>
                </a:solidFill>
                <a:latin typeface="+mn-lt"/>
              </a:rPr>
              <a:t> </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52401"/>
            <a:ext cx="8839200" cy="1676400"/>
          </a:xfrm>
        </p:spPr>
        <p:txBody>
          <a:bodyPr>
            <a:noAutofit/>
          </a:bodyPr>
          <a:lstStyle/>
          <a:p>
            <a:pPr marL="0" lvl="4" indent="0" algn="ctr" eaLnBrk="1" hangingPunct="1">
              <a:spcBef>
                <a:spcPts val="0"/>
              </a:spcBef>
              <a:buFont typeface="Times New Roman" panose="02020603050405020304" pitchFamily="18" charset="0"/>
              <a:buNone/>
            </a:pPr>
            <a:r>
              <a:rPr lang="en-US" altLang="en-US" sz="4000" dirty="0">
                <a:solidFill>
                  <a:schemeClr val="tx1"/>
                </a:solidFill>
              </a:rPr>
              <a:t>The amount of alcohol it takes to feel the effects varies from person to person due to body mass and metabolism differences.</a:t>
            </a:r>
          </a:p>
          <a:p>
            <a:pPr marL="571500" lvl="4" indent="-571500">
              <a:spcBef>
                <a:spcPts val="0"/>
              </a:spcBef>
            </a:pPr>
            <a:r>
              <a:rPr lang="en-US" altLang="en-US" sz="4000" dirty="0">
                <a:solidFill>
                  <a:schemeClr val="tx1"/>
                </a:solidFill>
              </a:rPr>
              <a:t>Women feel the effects of alcohol far more quickly than do men.</a:t>
            </a:r>
          </a:p>
          <a:p>
            <a:pPr marL="571500" lvl="4" indent="-571500">
              <a:spcBef>
                <a:spcPts val="0"/>
              </a:spcBef>
            </a:pPr>
            <a:r>
              <a:rPr lang="en-US" altLang="en-US" sz="4000" dirty="0">
                <a:solidFill>
                  <a:schemeClr val="tx1"/>
                </a:solidFill>
              </a:rPr>
              <a:t>Older adults are more easily affected.</a:t>
            </a:r>
          </a:p>
          <a:p>
            <a:pPr marL="571500" lvl="4" indent="-571500">
              <a:spcBef>
                <a:spcPts val="0"/>
              </a:spcBef>
            </a:pPr>
            <a:r>
              <a:rPr lang="en-US" altLang="en-US" sz="4000" dirty="0">
                <a:solidFill>
                  <a:schemeClr val="tx1"/>
                </a:solidFill>
              </a:rPr>
              <a:t>Alcohol more easily affects all on an empty stomach.</a:t>
            </a:r>
          </a:p>
        </p:txBody>
      </p:sp>
    </p:spTree>
    <p:extLst>
      <p:ext uri="{BB962C8B-B14F-4D97-AF65-F5344CB8AC3E}">
        <p14:creationId xmlns:p14="http://schemas.microsoft.com/office/powerpoint/2010/main" val="26768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7620AAC6-6765-4FF4-AEC8-F4A2A0047D1D}"/>
              </a:ext>
            </a:extLst>
          </p:cNvPr>
          <p:cNvSpPr>
            <a:spLocks noGrp="1" noChangeArrowheads="1"/>
          </p:cNvSpPr>
          <p:nvPr>
            <p:ph type="body" idx="1"/>
          </p:nvPr>
        </p:nvSpPr>
        <p:spPr>
          <a:xfrm>
            <a:off x="457200" y="914400"/>
            <a:ext cx="8458200" cy="3429000"/>
          </a:xfrm>
        </p:spPr>
        <p:txBody>
          <a:bodyPr>
            <a:noAutofit/>
          </a:bodyPr>
          <a:lstStyle/>
          <a:p>
            <a:pPr eaLnBrk="1" hangingPunct="1"/>
            <a:r>
              <a:rPr lang="en-US" altLang="en-US" dirty="0">
                <a:solidFill>
                  <a:schemeClr val="tx1"/>
                </a:solidFill>
              </a:rPr>
              <a:t>“Do not drink wine or strong drink lest ye die…that ye put a difference between the holy and the unholy and the clean and the unclean.” </a:t>
            </a:r>
            <a:r>
              <a:rPr lang="en-US" altLang="en-US" i="1" dirty="0">
                <a:solidFill>
                  <a:schemeClr val="tx1"/>
                </a:solidFill>
              </a:rPr>
              <a:t>(Lev. 10:9-10)</a:t>
            </a:r>
          </a:p>
          <a:p>
            <a:pPr eaLnBrk="1" hangingPunct="1"/>
            <a:r>
              <a:rPr lang="en-US" altLang="en-US" dirty="0">
                <a:solidFill>
                  <a:schemeClr val="tx1"/>
                </a:solidFill>
              </a:rPr>
              <a:t>“What-know ye not that your body is the temple of the Holy Spirit, which is in you, which ye have of God and you are NOT YOUR OWN?  FOR WE ARE BOUGHT AS A PRICE: THEREFORE GLORIFY GOD IN YOUR BODY AND IN YOUR SPIRIT WHICH ARE GOD’S.” </a:t>
            </a:r>
            <a:r>
              <a:rPr lang="en-US" altLang="en-US" i="1" dirty="0">
                <a:solidFill>
                  <a:schemeClr val="tx1"/>
                </a:solidFill>
              </a:rPr>
              <a:t>(1 Cor. 6:14ff)</a:t>
            </a:r>
            <a:endParaRPr lang="en-US" altLang="en-US" i="1" dirty="0">
              <a:solidFill>
                <a:schemeClr val="bg1"/>
              </a:solidFill>
            </a:endParaRPr>
          </a:p>
        </p:txBody>
      </p:sp>
      <p:sp>
        <p:nvSpPr>
          <p:cNvPr id="24579" name="Rectangle 4">
            <a:extLst>
              <a:ext uri="{FF2B5EF4-FFF2-40B4-BE49-F238E27FC236}">
                <a16:creationId xmlns:a16="http://schemas.microsoft.com/office/drawing/2014/main" id="{DA5CBCFB-4F7D-4720-A227-3BCEA7816DFF}"/>
              </a:ext>
            </a:extLst>
          </p:cNvPr>
          <p:cNvSpPr>
            <a:spLocks noChangeArrowheads="1"/>
          </p:cNvSpPr>
          <p:nvPr/>
        </p:nvSpPr>
        <p:spPr bwMode="auto">
          <a:xfrm>
            <a:off x="762000" y="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Clr>
                <a:srgbClr val="000000"/>
              </a:buClr>
              <a:buFont typeface="Times New Roman" panose="02020603050405020304" pitchFamily="18" charset="0"/>
              <a:buNone/>
            </a:pPr>
            <a:r>
              <a:rPr lang="en-US" altLang="en-US" sz="4400" i="0" dirty="0">
                <a:solidFill>
                  <a:schemeClr val="tx1"/>
                </a:solidFill>
              </a:rPr>
              <a:t>God’s Word is Sufficient</a:t>
            </a:r>
          </a:p>
        </p:txBody>
      </p:sp>
    </p:spTree>
    <p:extLst>
      <p:ext uri="{BB962C8B-B14F-4D97-AF65-F5344CB8AC3E}">
        <p14:creationId xmlns:p14="http://schemas.microsoft.com/office/powerpoint/2010/main" val="185259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AEB56030-D33B-4A8C-8380-BD237F9A4311}"/>
              </a:ext>
            </a:extLst>
          </p:cNvPr>
          <p:cNvSpPr>
            <a:spLocks noGrp="1" noChangeArrowheads="1"/>
          </p:cNvSpPr>
          <p:nvPr>
            <p:ph type="body" idx="1"/>
          </p:nvPr>
        </p:nvSpPr>
        <p:spPr>
          <a:xfrm>
            <a:off x="457200" y="914400"/>
            <a:ext cx="8458200" cy="4113213"/>
          </a:xfrm>
        </p:spPr>
        <p:txBody>
          <a:bodyPr>
            <a:noAutofit/>
          </a:bodyPr>
          <a:lstStyle/>
          <a:p>
            <a:pPr eaLnBrk="1" hangingPunct="1"/>
            <a:r>
              <a:rPr lang="en-US" altLang="en-US" sz="2800" dirty="0">
                <a:solidFill>
                  <a:schemeClr val="tx1"/>
                </a:solidFill>
              </a:rPr>
              <a:t>“Be not deceived, evil companions corrupt good morals.” </a:t>
            </a:r>
            <a:r>
              <a:rPr lang="en-US" altLang="en-US" sz="2800" i="1" dirty="0">
                <a:solidFill>
                  <a:schemeClr val="tx1"/>
                </a:solidFill>
              </a:rPr>
              <a:t>(1 Cor. 15:33)</a:t>
            </a:r>
          </a:p>
          <a:p>
            <a:pPr eaLnBrk="1" hangingPunct="1"/>
            <a:r>
              <a:rPr lang="en-US" altLang="en-US" sz="2800" i="1" dirty="0">
                <a:solidFill>
                  <a:schemeClr val="tx1"/>
                </a:solidFill>
              </a:rPr>
              <a:t>“The night is far spent, the day is at hand: let us therefore cast off the works of darkness and let us put on the armor of light.  Let us walk honestly, as in the day.  NOT IN RIOTING, and DRUNKENNESS, NOT IN CHAMBERING and WANTONNESS, NOT IN STRIFE AND ENVYING.  But put ye on the LORD JESUS, and make NO PROVISION for the flesh, to fulfill the lusts thereof.” (Rom. 13:12-14)</a:t>
            </a:r>
          </a:p>
          <a:p>
            <a:pPr eaLnBrk="1" hangingPunct="1"/>
            <a:r>
              <a:rPr lang="en-US" altLang="en-US" sz="2800" i="1" dirty="0">
                <a:solidFill>
                  <a:schemeClr val="tx1"/>
                </a:solidFill>
              </a:rPr>
              <a:t>Galatians 5:19ff</a:t>
            </a:r>
          </a:p>
        </p:txBody>
      </p:sp>
      <p:sp>
        <p:nvSpPr>
          <p:cNvPr id="26627" name="Rectangle 4">
            <a:extLst>
              <a:ext uri="{FF2B5EF4-FFF2-40B4-BE49-F238E27FC236}">
                <a16:creationId xmlns:a16="http://schemas.microsoft.com/office/drawing/2014/main" id="{9C44E240-D980-4311-8A40-87EAC92742AD}"/>
              </a:ext>
            </a:extLst>
          </p:cNvPr>
          <p:cNvSpPr>
            <a:spLocks noChangeArrowheads="1"/>
          </p:cNvSpPr>
          <p:nvPr/>
        </p:nvSpPr>
        <p:spPr bwMode="auto">
          <a:xfrm>
            <a:off x="762000" y="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Clr>
                <a:srgbClr val="000000"/>
              </a:buClr>
              <a:buFont typeface="Times New Roman" panose="02020603050405020304" pitchFamily="18" charset="0"/>
              <a:buNone/>
            </a:pPr>
            <a:r>
              <a:rPr lang="en-US" altLang="en-US" sz="4400" i="0" dirty="0">
                <a:solidFill>
                  <a:schemeClr val="tx1"/>
                </a:solidFill>
              </a:rPr>
              <a:t>God’s Word is Sufficient</a:t>
            </a:r>
          </a:p>
        </p:txBody>
      </p:sp>
    </p:spTree>
    <p:extLst>
      <p:ext uri="{BB962C8B-B14F-4D97-AF65-F5344CB8AC3E}">
        <p14:creationId xmlns:p14="http://schemas.microsoft.com/office/powerpoint/2010/main" val="1489933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Addiction Is An Erosion Process </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981200"/>
            <a:ext cx="8839200" cy="1676400"/>
          </a:xfrm>
        </p:spPr>
        <p:txBody>
          <a:bodyPr>
            <a:noAutofit/>
          </a:bodyPr>
          <a:lstStyle/>
          <a:p>
            <a:pPr marL="0" lvl="4" indent="0" algn="ctr" eaLnBrk="1" hangingPunct="1">
              <a:spcBef>
                <a:spcPts val="0"/>
              </a:spcBef>
              <a:buFont typeface="Times New Roman" panose="02020603050405020304" pitchFamily="18" charset="0"/>
              <a:buNone/>
            </a:pPr>
            <a:r>
              <a:rPr lang="en-US" altLang="en-US" sz="6600" dirty="0">
                <a:solidFill>
                  <a:schemeClr val="tx1"/>
                </a:solidFill>
              </a:rPr>
              <a:t>Worse and Worse</a:t>
            </a:r>
          </a:p>
          <a:p>
            <a:pPr marL="0" lvl="4" indent="0" algn="ctr" eaLnBrk="1" hangingPunct="1">
              <a:spcBef>
                <a:spcPts val="0"/>
              </a:spcBef>
              <a:buFont typeface="Times New Roman" panose="02020603050405020304" pitchFamily="18" charset="0"/>
              <a:buNone/>
            </a:pPr>
            <a:r>
              <a:rPr lang="en-US" altLang="en-US" sz="6600" dirty="0">
                <a:solidFill>
                  <a:schemeClr val="tx1"/>
                </a:solidFill>
              </a:rPr>
              <a:t>2 Timothy 3:13</a:t>
            </a:r>
          </a:p>
        </p:txBody>
      </p:sp>
    </p:spTree>
    <p:extLst>
      <p:ext uri="{BB962C8B-B14F-4D97-AF65-F5344CB8AC3E}">
        <p14:creationId xmlns:p14="http://schemas.microsoft.com/office/powerpoint/2010/main" val="362014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7BD7C89-CE90-4369-B19B-F59AEFA309DC}"/>
              </a:ext>
            </a:extLst>
          </p:cNvPr>
          <p:cNvSpPr>
            <a:spLocks noGrp="1" noChangeArrowheads="1"/>
          </p:cNvSpPr>
          <p:nvPr>
            <p:ph type="body" idx="1"/>
          </p:nvPr>
        </p:nvSpPr>
        <p:spPr>
          <a:xfrm>
            <a:off x="457200" y="1600201"/>
            <a:ext cx="8229600" cy="2971800"/>
          </a:xfrm>
        </p:spPr>
        <p:txBody>
          <a:bodyPr>
            <a:noAutofit/>
          </a:bodyPr>
          <a:lstStyle/>
          <a:p>
            <a:pPr eaLnBrk="1" hangingPunct="1"/>
            <a:r>
              <a:rPr lang="en-US" altLang="en-US" sz="4800" i="1" dirty="0">
                <a:solidFill>
                  <a:schemeClr val="tx1"/>
                </a:solidFill>
              </a:rPr>
              <a:t>Individual Role</a:t>
            </a:r>
          </a:p>
          <a:p>
            <a:pPr eaLnBrk="1" hangingPunct="1"/>
            <a:r>
              <a:rPr lang="en-US" altLang="en-US" sz="4800" i="1" dirty="0">
                <a:solidFill>
                  <a:schemeClr val="tx1"/>
                </a:solidFill>
              </a:rPr>
              <a:t>“Dry Drunk” behaviors</a:t>
            </a:r>
          </a:p>
          <a:p>
            <a:pPr eaLnBrk="1" hangingPunct="1"/>
            <a:r>
              <a:rPr lang="en-US" altLang="en-US" sz="4800" i="1" dirty="0">
                <a:solidFill>
                  <a:schemeClr val="tx1"/>
                </a:solidFill>
              </a:rPr>
              <a:t>Safe plan for slippery slopes</a:t>
            </a:r>
          </a:p>
          <a:p>
            <a:pPr eaLnBrk="1" hangingPunct="1"/>
            <a:r>
              <a:rPr lang="en-US" altLang="en-US" sz="4800" i="1" dirty="0">
                <a:solidFill>
                  <a:schemeClr val="tx1"/>
                </a:solidFill>
              </a:rPr>
              <a:t>EDIFY THEM!!!</a:t>
            </a:r>
          </a:p>
          <a:p>
            <a:pPr eaLnBrk="1" hangingPunct="1"/>
            <a:r>
              <a:rPr lang="en-US" altLang="en-US" sz="4800" i="1" dirty="0">
                <a:solidFill>
                  <a:schemeClr val="tx1"/>
                </a:solidFill>
              </a:rPr>
              <a:t>Bear each others’ burdens</a:t>
            </a:r>
          </a:p>
        </p:txBody>
      </p:sp>
      <p:sp>
        <p:nvSpPr>
          <p:cNvPr id="28675" name="Rectangle 3">
            <a:extLst>
              <a:ext uri="{FF2B5EF4-FFF2-40B4-BE49-F238E27FC236}">
                <a16:creationId xmlns:a16="http://schemas.microsoft.com/office/drawing/2014/main" id="{542F60D2-5223-4317-806E-898364661DB8}"/>
              </a:ext>
            </a:extLst>
          </p:cNvPr>
          <p:cNvSpPr>
            <a:spLocks noGrp="1" noChangeArrowheads="1"/>
          </p:cNvSpPr>
          <p:nvPr>
            <p:ph type="title"/>
          </p:nvPr>
        </p:nvSpPr>
        <p:spPr/>
        <p:txBody>
          <a:bodyPr/>
          <a:lstStyle/>
          <a:p>
            <a:pPr eaLnBrk="1" hangingPunct="1"/>
            <a:r>
              <a:rPr lang="en-US" altLang="en-US" i="1" dirty="0">
                <a:solidFill>
                  <a:schemeClr val="tx1"/>
                </a:solidFill>
              </a:rPr>
              <a:t>What is our response…</a:t>
            </a:r>
          </a:p>
        </p:txBody>
      </p:sp>
    </p:spTree>
    <p:extLst>
      <p:ext uri="{BB962C8B-B14F-4D97-AF65-F5344CB8AC3E}">
        <p14:creationId xmlns:p14="http://schemas.microsoft.com/office/powerpoint/2010/main" val="27575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784DBC2-863F-4D91-AE92-18D134D8CD0A}"/>
              </a:ext>
            </a:extLst>
          </p:cNvPr>
          <p:cNvSpPr>
            <a:spLocks noGrp="1" noChangeArrowheads="1"/>
          </p:cNvSpPr>
          <p:nvPr>
            <p:ph type="body" idx="1"/>
          </p:nvPr>
        </p:nvSpPr>
        <p:spPr/>
        <p:txBody>
          <a:bodyPr/>
          <a:lstStyle/>
          <a:p>
            <a:pPr marL="19050" indent="0" algn="ctr" eaLnBrk="1" hangingPunct="1">
              <a:buFont typeface="Times New Roman" panose="02020603050405020304" pitchFamily="18" charset="0"/>
              <a:buNone/>
            </a:pPr>
            <a:r>
              <a:rPr lang="en-US" altLang="en-US" i="1" dirty="0">
                <a:solidFill>
                  <a:schemeClr val="tx1"/>
                </a:solidFill>
              </a:rPr>
              <a:t>   </a:t>
            </a:r>
            <a:r>
              <a:rPr lang="en-US" altLang="en-US" sz="4400" b="1" dirty="0">
                <a:solidFill>
                  <a:schemeClr val="tx1"/>
                </a:solidFill>
              </a:rPr>
              <a:t>H – Honest</a:t>
            </a:r>
          </a:p>
          <a:p>
            <a:pPr marL="19050" indent="0" algn="ctr" eaLnBrk="1" hangingPunct="1">
              <a:buFont typeface="Times New Roman" panose="02020603050405020304" pitchFamily="18" charset="0"/>
              <a:buNone/>
            </a:pPr>
            <a:r>
              <a:rPr lang="en-US" altLang="en-US" sz="4400" b="1" dirty="0">
                <a:solidFill>
                  <a:schemeClr val="tx1"/>
                </a:solidFill>
              </a:rPr>
              <a:t>O – Open</a:t>
            </a:r>
          </a:p>
          <a:p>
            <a:pPr marL="19050" indent="0" algn="ctr" eaLnBrk="1" hangingPunct="1">
              <a:buFont typeface="Times New Roman" panose="02020603050405020304" pitchFamily="18" charset="0"/>
              <a:buNone/>
            </a:pPr>
            <a:r>
              <a:rPr lang="en-US" altLang="en-US" sz="4400" b="1" i="1" dirty="0">
                <a:solidFill>
                  <a:schemeClr val="tx1"/>
                </a:solidFill>
              </a:rPr>
              <a:t>   </a:t>
            </a:r>
            <a:r>
              <a:rPr lang="en-US" altLang="en-US" sz="4400" b="1" dirty="0">
                <a:solidFill>
                  <a:schemeClr val="tx1"/>
                </a:solidFill>
              </a:rPr>
              <a:t>W – Willing</a:t>
            </a:r>
            <a:endParaRPr lang="en-US" altLang="en-US" sz="4400" i="1" dirty="0">
              <a:solidFill>
                <a:schemeClr val="tx1"/>
              </a:solidFill>
            </a:endParaRPr>
          </a:p>
        </p:txBody>
      </p:sp>
      <p:sp>
        <p:nvSpPr>
          <p:cNvPr id="29699" name="Rectangle 3">
            <a:extLst>
              <a:ext uri="{FF2B5EF4-FFF2-40B4-BE49-F238E27FC236}">
                <a16:creationId xmlns:a16="http://schemas.microsoft.com/office/drawing/2014/main" id="{42E6B3BB-A15E-482C-BCE2-E12A51C9A66A}"/>
              </a:ext>
            </a:extLst>
          </p:cNvPr>
          <p:cNvSpPr>
            <a:spLocks noGrp="1" noChangeArrowheads="1"/>
          </p:cNvSpPr>
          <p:nvPr>
            <p:ph type="title"/>
          </p:nvPr>
        </p:nvSpPr>
        <p:spPr/>
        <p:txBody>
          <a:bodyPr/>
          <a:lstStyle/>
          <a:p>
            <a:pPr eaLnBrk="1" hangingPunct="1"/>
            <a:r>
              <a:rPr lang="en-US" altLang="en-US" i="1" dirty="0">
                <a:solidFill>
                  <a:schemeClr val="tx1"/>
                </a:solidFill>
              </a:rPr>
              <a:t>How do I stop?</a:t>
            </a:r>
          </a:p>
        </p:txBody>
      </p:sp>
    </p:spTree>
    <p:extLst>
      <p:ext uri="{BB962C8B-B14F-4D97-AF65-F5344CB8AC3E}">
        <p14:creationId xmlns:p14="http://schemas.microsoft.com/office/powerpoint/2010/main" val="31525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CA29687-8A60-43D1-9987-40E111848BA1}"/>
              </a:ext>
            </a:extLst>
          </p:cNvPr>
          <p:cNvSpPr>
            <a:spLocks noGrp="1" noChangeArrowheads="1"/>
          </p:cNvSpPr>
          <p:nvPr>
            <p:ph type="body" idx="1"/>
          </p:nvPr>
        </p:nvSpPr>
        <p:spPr/>
        <p:txBody>
          <a:bodyPr/>
          <a:lstStyle/>
          <a:p>
            <a:pPr eaLnBrk="1" hangingPunct="1">
              <a:buFont typeface="Times New Roman" panose="02020603050405020304" pitchFamily="18" charset="0"/>
              <a:buChar char="–"/>
            </a:pPr>
            <a:r>
              <a:rPr lang="en-US" altLang="en-US" i="1" dirty="0">
                <a:solidFill>
                  <a:schemeClr val="tx1"/>
                </a:solidFill>
              </a:rPr>
              <a:t>  Shepherds</a:t>
            </a:r>
          </a:p>
          <a:p>
            <a:pPr eaLnBrk="1" hangingPunct="1">
              <a:buFont typeface="Times New Roman" panose="02020603050405020304" pitchFamily="18" charset="0"/>
              <a:buChar char="–"/>
            </a:pPr>
            <a:r>
              <a:rPr lang="en-US" altLang="en-US" i="1" dirty="0">
                <a:solidFill>
                  <a:schemeClr val="tx1"/>
                </a:solidFill>
              </a:rPr>
              <a:t>  Trusted Family/Friends</a:t>
            </a:r>
          </a:p>
          <a:p>
            <a:pPr eaLnBrk="1" hangingPunct="1">
              <a:buFont typeface="Times New Roman" panose="02020603050405020304" pitchFamily="18" charset="0"/>
              <a:buChar char="–"/>
            </a:pPr>
            <a:r>
              <a:rPr lang="en-US" altLang="en-US" i="1" dirty="0">
                <a:solidFill>
                  <a:schemeClr val="tx1"/>
                </a:solidFill>
              </a:rPr>
              <a:t>  Person further along on the same journey</a:t>
            </a:r>
          </a:p>
          <a:p>
            <a:pPr eaLnBrk="1" hangingPunct="1">
              <a:buFont typeface="Times New Roman" panose="02020603050405020304" pitchFamily="18" charset="0"/>
              <a:buChar char="–"/>
            </a:pPr>
            <a:r>
              <a:rPr lang="en-US" altLang="en-US" i="1" dirty="0">
                <a:solidFill>
                  <a:schemeClr val="tx1"/>
                </a:solidFill>
              </a:rPr>
              <a:t>  Support Groups</a:t>
            </a:r>
          </a:p>
          <a:p>
            <a:pPr eaLnBrk="1" hangingPunct="1">
              <a:buFont typeface="Times New Roman" panose="02020603050405020304" pitchFamily="18" charset="0"/>
              <a:buChar char="–"/>
            </a:pPr>
            <a:r>
              <a:rPr lang="en-US" altLang="en-US" i="1" dirty="0">
                <a:solidFill>
                  <a:schemeClr val="tx1"/>
                </a:solidFill>
              </a:rPr>
              <a:t>  Accountability Partners</a:t>
            </a:r>
          </a:p>
        </p:txBody>
      </p:sp>
      <p:sp>
        <p:nvSpPr>
          <p:cNvPr id="30723" name="Rectangle 3">
            <a:extLst>
              <a:ext uri="{FF2B5EF4-FFF2-40B4-BE49-F238E27FC236}">
                <a16:creationId xmlns:a16="http://schemas.microsoft.com/office/drawing/2014/main" id="{FA075EFA-6527-480A-A8E5-A4B9A2894C9B}"/>
              </a:ext>
            </a:extLst>
          </p:cNvPr>
          <p:cNvSpPr>
            <a:spLocks noGrp="1" noChangeArrowheads="1"/>
          </p:cNvSpPr>
          <p:nvPr>
            <p:ph type="title"/>
          </p:nvPr>
        </p:nvSpPr>
        <p:spPr/>
        <p:txBody>
          <a:bodyPr/>
          <a:lstStyle/>
          <a:p>
            <a:pPr eaLnBrk="1" hangingPunct="1"/>
            <a:r>
              <a:rPr lang="en-US" altLang="en-US" i="1" dirty="0">
                <a:solidFill>
                  <a:schemeClr val="tx1"/>
                </a:solidFill>
              </a:rPr>
              <a:t>Natural Supports</a:t>
            </a:r>
          </a:p>
        </p:txBody>
      </p:sp>
    </p:spTree>
    <p:extLst>
      <p:ext uri="{BB962C8B-B14F-4D97-AF65-F5344CB8AC3E}">
        <p14:creationId xmlns:p14="http://schemas.microsoft.com/office/powerpoint/2010/main" val="17232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65621D-5211-454E-80B3-551FA71DB998}"/>
              </a:ext>
            </a:extLst>
          </p:cNvPr>
          <p:cNvSpPr>
            <a:spLocks noGrp="1" noChangeArrowheads="1"/>
          </p:cNvSpPr>
          <p:nvPr>
            <p:ph type="body" idx="1"/>
          </p:nvPr>
        </p:nvSpPr>
        <p:spPr>
          <a:xfrm>
            <a:off x="457200" y="1295400"/>
            <a:ext cx="8229600" cy="4525963"/>
          </a:xfrm>
        </p:spPr>
        <p:txBody>
          <a:bodyPr/>
          <a:lstStyle/>
          <a:p>
            <a:pPr eaLnBrk="1" hangingPunct="1"/>
            <a:r>
              <a:rPr lang="en-US" altLang="en-US" i="1" dirty="0">
                <a:solidFill>
                  <a:schemeClr val="tx1"/>
                </a:solidFill>
              </a:rPr>
              <a:t>Availability of caring brothers and sisters</a:t>
            </a:r>
          </a:p>
          <a:p>
            <a:pPr eaLnBrk="1" hangingPunct="1"/>
            <a:r>
              <a:rPr lang="en-US" altLang="en-US" i="1" dirty="0">
                <a:solidFill>
                  <a:schemeClr val="tx1"/>
                </a:solidFill>
              </a:rPr>
              <a:t>James 5:16</a:t>
            </a:r>
          </a:p>
          <a:p>
            <a:pPr eaLnBrk="1" hangingPunct="1"/>
            <a:r>
              <a:rPr lang="en-US" altLang="en-US" i="1" dirty="0">
                <a:solidFill>
                  <a:schemeClr val="tx1"/>
                </a:solidFill>
              </a:rPr>
              <a:t>Luke 7:36-49</a:t>
            </a:r>
          </a:p>
          <a:p>
            <a:pPr eaLnBrk="1" hangingPunct="1"/>
            <a:r>
              <a:rPr lang="en-US" altLang="en-US" i="1" dirty="0">
                <a:solidFill>
                  <a:schemeClr val="tx1"/>
                </a:solidFill>
              </a:rPr>
              <a:t>Elders</a:t>
            </a:r>
          </a:p>
          <a:p>
            <a:pPr eaLnBrk="1" hangingPunct="1"/>
            <a:r>
              <a:rPr lang="en-US" altLang="en-US" i="1" dirty="0">
                <a:solidFill>
                  <a:schemeClr val="tx1"/>
                </a:solidFill>
              </a:rPr>
              <a:t>Confrontation vs. Compassion</a:t>
            </a:r>
          </a:p>
          <a:p>
            <a:pPr eaLnBrk="1" hangingPunct="1"/>
            <a:r>
              <a:rPr lang="en-US" altLang="en-US" i="1" dirty="0">
                <a:solidFill>
                  <a:schemeClr val="tx1"/>
                </a:solidFill>
              </a:rPr>
              <a:t>Acceptance vs. </a:t>
            </a:r>
            <a:r>
              <a:rPr lang="en-US" altLang="en-US" i="1" dirty="0" err="1">
                <a:solidFill>
                  <a:schemeClr val="tx1"/>
                </a:solidFill>
              </a:rPr>
              <a:t>judgmentalism</a:t>
            </a:r>
            <a:r>
              <a:rPr lang="en-US" altLang="en-US" i="1" dirty="0">
                <a:solidFill>
                  <a:schemeClr val="tx1"/>
                </a:solidFill>
              </a:rPr>
              <a:t> (Matt. 7:1-4)</a:t>
            </a:r>
          </a:p>
        </p:txBody>
      </p:sp>
      <p:sp>
        <p:nvSpPr>
          <p:cNvPr id="40963" name="Rectangle 3">
            <a:extLst>
              <a:ext uri="{FF2B5EF4-FFF2-40B4-BE49-F238E27FC236}">
                <a16:creationId xmlns:a16="http://schemas.microsoft.com/office/drawing/2014/main" id="{DAE6C2FE-E3D2-4731-8174-3B56BCA25239}"/>
              </a:ext>
            </a:extLst>
          </p:cNvPr>
          <p:cNvSpPr>
            <a:spLocks noGrp="1" noChangeArrowheads="1"/>
          </p:cNvSpPr>
          <p:nvPr>
            <p:ph type="title"/>
          </p:nvPr>
        </p:nvSpPr>
        <p:spPr>
          <a:xfrm>
            <a:off x="457200" y="152400"/>
            <a:ext cx="8229600" cy="1143000"/>
          </a:xfrm>
        </p:spPr>
        <p:txBody>
          <a:bodyPr/>
          <a:lstStyle/>
          <a:p>
            <a:pPr eaLnBrk="1" hangingPunct="1"/>
            <a:r>
              <a:rPr lang="en-US" altLang="en-US" i="1" dirty="0">
                <a:solidFill>
                  <a:schemeClr val="tx1"/>
                </a:solidFill>
              </a:rPr>
              <a:t>Church’s Role</a:t>
            </a:r>
          </a:p>
        </p:txBody>
      </p:sp>
    </p:spTree>
    <p:extLst>
      <p:ext uri="{BB962C8B-B14F-4D97-AF65-F5344CB8AC3E}">
        <p14:creationId xmlns:p14="http://schemas.microsoft.com/office/powerpoint/2010/main" val="12418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853DD57-C465-432C-A9A0-1D9FC83A8D7E}"/>
              </a:ext>
            </a:extLst>
          </p:cNvPr>
          <p:cNvSpPr>
            <a:spLocks noGrp="1" noChangeArrowheads="1"/>
          </p:cNvSpPr>
          <p:nvPr>
            <p:ph type="body" idx="1"/>
          </p:nvPr>
        </p:nvSpPr>
        <p:spPr/>
        <p:txBody>
          <a:bodyPr/>
          <a:lstStyle/>
          <a:p>
            <a:pPr>
              <a:buClrTx/>
              <a:buFont typeface="Times New Roman" panose="02020603050405020304" pitchFamily="18" charset="0"/>
              <a:buChar char="–"/>
              <a:defRPr/>
            </a:pPr>
            <a:r>
              <a:rPr lang="en-US" dirty="0">
                <a:solidFill>
                  <a:schemeClr val="tx1"/>
                </a:solidFill>
              </a:rPr>
              <a:t>You can’t survive in a vacuum.</a:t>
            </a:r>
          </a:p>
          <a:p>
            <a:pPr marL="19050" indent="0">
              <a:buClrTx/>
              <a:buFont typeface="Times New Roman" panose="02020603050405020304" pitchFamily="18" charset="0"/>
              <a:buNone/>
              <a:defRPr/>
            </a:pPr>
            <a:r>
              <a:rPr lang="en-US" dirty="0">
                <a:solidFill>
                  <a:schemeClr val="tx1"/>
                </a:solidFill>
              </a:rPr>
              <a:t>H – Hungry</a:t>
            </a:r>
          </a:p>
          <a:p>
            <a:pPr marL="19050" indent="0">
              <a:buClrTx/>
              <a:buFont typeface="Times New Roman" panose="02020603050405020304" pitchFamily="18" charset="0"/>
              <a:buNone/>
              <a:defRPr/>
            </a:pPr>
            <a:r>
              <a:rPr lang="en-US" dirty="0">
                <a:solidFill>
                  <a:schemeClr val="tx1"/>
                </a:solidFill>
              </a:rPr>
              <a:t>A – Angry</a:t>
            </a:r>
          </a:p>
          <a:p>
            <a:pPr marL="19050" indent="0">
              <a:buClrTx/>
              <a:buFont typeface="Times New Roman" panose="02020603050405020304" pitchFamily="18" charset="0"/>
              <a:buNone/>
              <a:defRPr/>
            </a:pPr>
            <a:r>
              <a:rPr lang="en-US" dirty="0">
                <a:solidFill>
                  <a:schemeClr val="tx1"/>
                </a:solidFill>
              </a:rPr>
              <a:t>L – Lonely</a:t>
            </a:r>
          </a:p>
          <a:p>
            <a:pPr marL="19050" indent="0">
              <a:buClrTx/>
              <a:buFont typeface="Times New Roman" panose="02020603050405020304" pitchFamily="18" charset="0"/>
              <a:buNone/>
              <a:defRPr/>
            </a:pPr>
            <a:r>
              <a:rPr lang="en-US" dirty="0">
                <a:solidFill>
                  <a:schemeClr val="tx1"/>
                </a:solidFill>
              </a:rPr>
              <a:t>T – Tired</a:t>
            </a:r>
          </a:p>
          <a:p>
            <a:pPr marL="19050" indent="0">
              <a:buClrTx/>
              <a:buFont typeface="Times New Roman" panose="02020603050405020304" pitchFamily="18" charset="0"/>
              <a:buNone/>
              <a:defRPr/>
            </a:pPr>
            <a:r>
              <a:rPr lang="en-US" dirty="0">
                <a:solidFill>
                  <a:schemeClr val="tx1"/>
                </a:solidFill>
              </a:rPr>
              <a:t>Creates an empty house. (</a:t>
            </a:r>
            <a:r>
              <a:rPr lang="en-US" dirty="0" err="1">
                <a:solidFill>
                  <a:schemeClr val="tx1"/>
                </a:solidFill>
              </a:rPr>
              <a:t>Lk</a:t>
            </a:r>
            <a:r>
              <a:rPr lang="en-US" dirty="0">
                <a:solidFill>
                  <a:schemeClr val="tx1"/>
                </a:solidFill>
              </a:rPr>
              <a:t>. 11:24-26)</a:t>
            </a:r>
          </a:p>
        </p:txBody>
      </p:sp>
      <p:sp>
        <p:nvSpPr>
          <p:cNvPr id="32771" name="Rectangle 3">
            <a:extLst>
              <a:ext uri="{FF2B5EF4-FFF2-40B4-BE49-F238E27FC236}">
                <a16:creationId xmlns:a16="http://schemas.microsoft.com/office/drawing/2014/main" id="{609BC85C-E22A-419F-B94D-27B738647D62}"/>
              </a:ext>
            </a:extLst>
          </p:cNvPr>
          <p:cNvSpPr>
            <a:spLocks noGrp="1" noChangeArrowheads="1"/>
          </p:cNvSpPr>
          <p:nvPr>
            <p:ph type="title"/>
          </p:nvPr>
        </p:nvSpPr>
        <p:spPr/>
        <p:txBody>
          <a:bodyPr/>
          <a:lstStyle/>
          <a:p>
            <a:pPr eaLnBrk="1" hangingPunct="1"/>
            <a:r>
              <a:rPr lang="en-US" altLang="en-US" i="1" dirty="0">
                <a:solidFill>
                  <a:schemeClr val="tx1"/>
                </a:solidFill>
              </a:rPr>
              <a:t>Empty House</a:t>
            </a:r>
          </a:p>
        </p:txBody>
      </p:sp>
      <p:pic>
        <p:nvPicPr>
          <p:cNvPr id="2" name="Picture 1">
            <a:extLst>
              <a:ext uri="{FF2B5EF4-FFF2-40B4-BE49-F238E27FC236}">
                <a16:creationId xmlns:a16="http://schemas.microsoft.com/office/drawing/2014/main" id="{17C7F59B-5E1F-4CF4-A15D-7CFDFAA19588}"/>
              </a:ext>
            </a:extLst>
          </p:cNvPr>
          <p:cNvPicPr>
            <a:picLocks noChangeAspect="1"/>
          </p:cNvPicPr>
          <p:nvPr/>
        </p:nvPicPr>
        <p:blipFill>
          <a:blip r:embed="rId2" cstate="print">
            <a:extLst/>
          </a:blip>
          <a:stretch>
            <a:fillRect/>
          </a:stretch>
        </p:blipFill>
        <p:spPr>
          <a:xfrm>
            <a:off x="4795405" y="2438400"/>
            <a:ext cx="3579090" cy="2362200"/>
          </a:xfrm>
          <a:prstGeom prst="rect">
            <a:avLst/>
          </a:prstGeom>
          <a:effectLst>
            <a:softEdge rad="190500"/>
          </a:effectLst>
        </p:spPr>
      </p:pic>
    </p:spTree>
    <p:extLst>
      <p:ext uri="{BB962C8B-B14F-4D97-AF65-F5344CB8AC3E}">
        <p14:creationId xmlns:p14="http://schemas.microsoft.com/office/powerpoint/2010/main" val="261054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85656AD-6085-4080-84CA-70BC13C985B1}"/>
              </a:ext>
            </a:extLst>
          </p:cNvPr>
          <p:cNvSpPr>
            <a:spLocks noGrp="1" noChangeArrowheads="1"/>
          </p:cNvSpPr>
          <p:nvPr>
            <p:ph type="body" idx="1"/>
          </p:nvPr>
        </p:nvSpPr>
        <p:spPr>
          <a:xfrm>
            <a:off x="457200" y="1417638"/>
            <a:ext cx="7770813" cy="4113213"/>
          </a:xfrm>
        </p:spPr>
        <p:txBody>
          <a:bodyPr/>
          <a:lstStyle/>
          <a:p>
            <a:pPr marL="234950" indent="-215900">
              <a:buClrTx/>
              <a:buFont typeface="Times New Roman" panose="02020603050405020304" pitchFamily="18" charset="0"/>
              <a:buNone/>
            </a:pPr>
            <a:r>
              <a:rPr lang="en-US" altLang="en-US" dirty="0"/>
              <a:t>  </a:t>
            </a:r>
            <a:r>
              <a:rPr lang="en-US" altLang="en-US" dirty="0">
                <a:solidFill>
                  <a:schemeClr val="tx1"/>
                </a:solidFill>
              </a:rPr>
              <a:t>“My best thinking got me here and it keeps me sick.”</a:t>
            </a:r>
          </a:p>
        </p:txBody>
      </p:sp>
      <p:sp>
        <p:nvSpPr>
          <p:cNvPr id="33795" name="Rectangle 3">
            <a:extLst>
              <a:ext uri="{FF2B5EF4-FFF2-40B4-BE49-F238E27FC236}">
                <a16:creationId xmlns:a16="http://schemas.microsoft.com/office/drawing/2014/main" id="{FB996BE5-6C8B-4DA5-BC2C-E3814F2A7E9C}"/>
              </a:ext>
            </a:extLst>
          </p:cNvPr>
          <p:cNvSpPr>
            <a:spLocks noGrp="1" noChangeArrowheads="1"/>
          </p:cNvSpPr>
          <p:nvPr>
            <p:ph type="title"/>
          </p:nvPr>
        </p:nvSpPr>
        <p:spPr/>
        <p:txBody>
          <a:bodyPr/>
          <a:lstStyle/>
          <a:p>
            <a:pPr eaLnBrk="1" hangingPunct="1"/>
            <a:r>
              <a:rPr lang="en-US" altLang="en-US" i="1" dirty="0">
                <a:solidFill>
                  <a:schemeClr val="tx1"/>
                </a:solidFill>
              </a:rPr>
              <a:t>Best Thinking</a:t>
            </a:r>
          </a:p>
        </p:txBody>
      </p:sp>
      <p:pic>
        <p:nvPicPr>
          <p:cNvPr id="50178" name="Picture 2" descr="C:\Users\server\AppData\Local\Microsoft\Windows\Temporary Internet Files\Content.IE5\XPM5GKTU\MP900448347[1].jpg">
            <a:extLst>
              <a:ext uri="{FF2B5EF4-FFF2-40B4-BE49-F238E27FC236}">
                <a16:creationId xmlns:a16="http://schemas.microsoft.com/office/drawing/2014/main" id="{40D6422E-C35F-4C53-958A-C826AC04C324}"/>
              </a:ext>
            </a:extLst>
          </p:cNvPr>
          <p:cNvPicPr>
            <a:picLocks noChangeAspect="1" noChangeArrowheads="1"/>
          </p:cNvPicPr>
          <p:nvPr/>
        </p:nvPicPr>
        <p:blipFill>
          <a:blip r:embed="rId2" cstate="print">
            <a:extLst/>
          </a:blip>
          <a:srcRect/>
          <a:stretch>
            <a:fillRect/>
          </a:stretch>
        </p:blipFill>
        <p:spPr bwMode="auto">
          <a:xfrm>
            <a:off x="2514600" y="2362200"/>
            <a:ext cx="4953000" cy="3302000"/>
          </a:xfrm>
          <a:prstGeom prst="rect">
            <a:avLst/>
          </a:prstGeom>
          <a:noFill/>
          <a:effectLst>
            <a:softEdge rad="190500"/>
          </a:effectLst>
          <a:extLst/>
        </p:spPr>
      </p:pic>
    </p:spTree>
    <p:extLst>
      <p:ext uri="{BB962C8B-B14F-4D97-AF65-F5344CB8AC3E}">
        <p14:creationId xmlns:p14="http://schemas.microsoft.com/office/powerpoint/2010/main" val="2638112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782E372-DCF3-452D-AF09-54F1D8857E07}"/>
              </a:ext>
            </a:extLst>
          </p:cNvPr>
          <p:cNvSpPr>
            <a:spLocks noGrp="1" noChangeArrowheads="1"/>
          </p:cNvSpPr>
          <p:nvPr>
            <p:ph type="body" idx="1"/>
          </p:nvPr>
        </p:nvSpPr>
        <p:spPr>
          <a:xfrm>
            <a:off x="686593" y="1417638"/>
            <a:ext cx="7770813" cy="4113213"/>
          </a:xfrm>
        </p:spPr>
        <p:txBody>
          <a:bodyPr/>
          <a:lstStyle/>
          <a:p>
            <a:pPr marL="234950" indent="-215900">
              <a:buClrTx/>
              <a:buFont typeface="Times New Roman" panose="02020603050405020304" pitchFamily="18" charset="0"/>
              <a:buNone/>
              <a:defRPr/>
            </a:pPr>
            <a:r>
              <a:rPr lang="en-US" dirty="0"/>
              <a:t>  </a:t>
            </a:r>
            <a:r>
              <a:rPr lang="en-US" dirty="0">
                <a:solidFill>
                  <a:schemeClr val="tx1"/>
                </a:solidFill>
              </a:rPr>
              <a:t>“ ‘Nevertheless’ Relationship with God” (</a:t>
            </a:r>
            <a:r>
              <a:rPr lang="en-US" dirty="0" err="1">
                <a:solidFill>
                  <a:schemeClr val="tx1"/>
                </a:solidFill>
              </a:rPr>
              <a:t>Lk</a:t>
            </a:r>
            <a:r>
              <a:rPr lang="en-US" dirty="0">
                <a:solidFill>
                  <a:schemeClr val="tx1"/>
                </a:solidFill>
              </a:rPr>
              <a:t>. 22:39-43)</a:t>
            </a:r>
          </a:p>
          <a:p>
            <a:pPr marL="234950" indent="-215900">
              <a:buClrTx/>
              <a:buFont typeface="Times New Roman" panose="02020603050405020304" pitchFamily="18" charset="0"/>
              <a:buNone/>
              <a:defRPr/>
            </a:pPr>
            <a:r>
              <a:rPr lang="en-US" dirty="0">
                <a:solidFill>
                  <a:schemeClr val="tx1"/>
                </a:solidFill>
              </a:rPr>
              <a:t>Tempted at the points of:</a:t>
            </a:r>
          </a:p>
          <a:p>
            <a:pPr indent="171450">
              <a:buClrTx/>
              <a:defRPr/>
            </a:pPr>
            <a:r>
              <a:rPr lang="en-US" dirty="0">
                <a:solidFill>
                  <a:schemeClr val="tx1"/>
                </a:solidFill>
              </a:rPr>
              <a:t>   Faith</a:t>
            </a:r>
          </a:p>
          <a:p>
            <a:pPr indent="171450">
              <a:buClrTx/>
              <a:defRPr/>
            </a:pPr>
            <a:r>
              <a:rPr lang="en-US" dirty="0">
                <a:solidFill>
                  <a:schemeClr val="tx1"/>
                </a:solidFill>
              </a:rPr>
              <a:t>   Endurance</a:t>
            </a:r>
          </a:p>
          <a:p>
            <a:pPr indent="171450">
              <a:buClrTx/>
              <a:defRPr/>
            </a:pPr>
            <a:r>
              <a:rPr lang="en-US" dirty="0">
                <a:solidFill>
                  <a:schemeClr val="tx1"/>
                </a:solidFill>
              </a:rPr>
              <a:t>   Love for God	</a:t>
            </a:r>
          </a:p>
        </p:txBody>
      </p:sp>
      <p:sp>
        <p:nvSpPr>
          <p:cNvPr id="34819" name="Rectangle 3">
            <a:extLst>
              <a:ext uri="{FF2B5EF4-FFF2-40B4-BE49-F238E27FC236}">
                <a16:creationId xmlns:a16="http://schemas.microsoft.com/office/drawing/2014/main" id="{BE279B5A-0C1A-4682-9B96-F062EDC7FF57}"/>
              </a:ext>
            </a:extLst>
          </p:cNvPr>
          <p:cNvSpPr>
            <a:spLocks noGrp="1" noChangeArrowheads="1"/>
          </p:cNvSpPr>
          <p:nvPr>
            <p:ph type="title"/>
          </p:nvPr>
        </p:nvSpPr>
        <p:spPr/>
        <p:txBody>
          <a:bodyPr/>
          <a:lstStyle/>
          <a:p>
            <a:pPr eaLnBrk="1" hangingPunct="1"/>
            <a:r>
              <a:rPr lang="en-US" altLang="en-US" i="1" dirty="0">
                <a:solidFill>
                  <a:schemeClr val="tx1"/>
                </a:solidFill>
              </a:rPr>
              <a:t>Learning from Jesus</a:t>
            </a:r>
          </a:p>
        </p:txBody>
      </p:sp>
      <p:pic>
        <p:nvPicPr>
          <p:cNvPr id="2" name="Picture 1">
            <a:extLst>
              <a:ext uri="{FF2B5EF4-FFF2-40B4-BE49-F238E27FC236}">
                <a16:creationId xmlns:a16="http://schemas.microsoft.com/office/drawing/2014/main" id="{2289C73B-68E3-4BAA-A3F1-6AE9CACA6426}"/>
              </a:ext>
            </a:extLst>
          </p:cNvPr>
          <p:cNvPicPr>
            <a:picLocks noChangeAspect="1"/>
          </p:cNvPicPr>
          <p:nvPr/>
        </p:nvPicPr>
        <p:blipFill>
          <a:blip r:embed="rId2" cstate="print">
            <a:extLst/>
          </a:blip>
          <a:stretch>
            <a:fillRect/>
          </a:stretch>
        </p:blipFill>
        <p:spPr>
          <a:xfrm>
            <a:off x="5867400" y="2362200"/>
            <a:ext cx="2190750" cy="2997868"/>
          </a:xfrm>
          <a:prstGeom prst="rect">
            <a:avLst/>
          </a:prstGeom>
          <a:effectLst>
            <a:softEdge rad="190500"/>
          </a:effectLst>
        </p:spPr>
      </p:pic>
    </p:spTree>
    <p:extLst>
      <p:ext uri="{BB962C8B-B14F-4D97-AF65-F5344CB8AC3E}">
        <p14:creationId xmlns:p14="http://schemas.microsoft.com/office/powerpoint/2010/main" val="9835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152399"/>
            <a:ext cx="8839200" cy="3766395"/>
          </a:xfrm>
        </p:spPr>
        <p:txBody>
          <a:bodyPr>
            <a:noAutofit/>
          </a:bodyPr>
          <a:lstStyle/>
          <a:p>
            <a:pPr eaLnBrk="1" hangingPunct="1"/>
            <a:r>
              <a:rPr lang="en-US" altLang="en-US" b="1" dirty="0">
                <a:solidFill>
                  <a:schemeClr val="tx1"/>
                </a:solidFill>
                <a:latin typeface="+mn-lt"/>
              </a:rPr>
              <a:t>How Do You Know When You Crossed the Line From Social Drinking to Alcoholism</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0" y="5867400"/>
            <a:ext cx="8839200" cy="76200"/>
          </a:xfrm>
        </p:spPr>
        <p:txBody>
          <a:bodyPr>
            <a:noAutofit/>
          </a:bodyPr>
          <a:lstStyle/>
          <a:p>
            <a:pPr marL="0" lvl="4" indent="0" eaLnBrk="1" hangingPunct="1">
              <a:spcBef>
                <a:spcPts val="0"/>
              </a:spcBef>
              <a:buFont typeface="Times New Roman" panose="02020603050405020304" pitchFamily="18" charset="0"/>
              <a:buNone/>
            </a:pPr>
            <a:r>
              <a:rPr lang="en-US" altLang="en-US" sz="4000" dirty="0">
                <a:solidFill>
                  <a:schemeClr val="tx1"/>
                </a:solidFill>
              </a:rPr>
              <a:t> </a:t>
            </a:r>
          </a:p>
        </p:txBody>
      </p:sp>
      <p:pic>
        <p:nvPicPr>
          <p:cNvPr id="3" name="Picture 2">
            <a:extLst>
              <a:ext uri="{FF2B5EF4-FFF2-40B4-BE49-F238E27FC236}">
                <a16:creationId xmlns:a16="http://schemas.microsoft.com/office/drawing/2014/main" id="{BE7EAEF6-93B0-47CE-BBFB-0AFE7638C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048000"/>
            <a:ext cx="3811768" cy="3434940"/>
          </a:xfrm>
          <a:prstGeom prst="rect">
            <a:avLst/>
          </a:prstGeom>
        </p:spPr>
      </p:pic>
    </p:spTree>
    <p:extLst>
      <p:ext uri="{BB962C8B-B14F-4D97-AF65-F5344CB8AC3E}">
        <p14:creationId xmlns:p14="http://schemas.microsoft.com/office/powerpoint/2010/main" val="2456878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8CCDD67-D77E-4B77-A3A6-D76AF004BF77}"/>
              </a:ext>
            </a:extLst>
          </p:cNvPr>
          <p:cNvSpPr>
            <a:spLocks noGrp="1" noChangeArrowheads="1"/>
          </p:cNvSpPr>
          <p:nvPr>
            <p:ph type="body" idx="1"/>
          </p:nvPr>
        </p:nvSpPr>
        <p:spPr>
          <a:xfrm>
            <a:off x="381000" y="1141413"/>
            <a:ext cx="8382000" cy="4116387"/>
          </a:xfrm>
        </p:spPr>
        <p:txBody>
          <a:bodyPr>
            <a:noAutofit/>
          </a:bodyPr>
          <a:lstStyle/>
          <a:p>
            <a:pPr marL="234950" indent="-215900">
              <a:buClrTx/>
              <a:buFont typeface="Times New Roman" panose="02020603050405020304" pitchFamily="18" charset="0"/>
              <a:buNone/>
            </a:pPr>
            <a:r>
              <a:rPr lang="en-US" altLang="en-US" sz="3600" dirty="0">
                <a:solidFill>
                  <a:schemeClr val="tx1"/>
                </a:solidFill>
              </a:rPr>
              <a:t> </a:t>
            </a:r>
            <a:r>
              <a:rPr lang="en-US" altLang="en-US" sz="4000" dirty="0">
                <a:solidFill>
                  <a:schemeClr val="tx1"/>
                </a:solidFill>
              </a:rPr>
              <a:t>“Thy word have I hid in my heart” why?</a:t>
            </a:r>
          </a:p>
          <a:p>
            <a:pPr marL="234950" indent="-215900">
              <a:buClrTx/>
              <a:buFont typeface="Times New Roman" panose="02020603050405020304" pitchFamily="18" charset="0"/>
              <a:buNone/>
            </a:pPr>
            <a:r>
              <a:rPr lang="en-US" altLang="en-US" sz="4000" dirty="0">
                <a:solidFill>
                  <a:schemeClr val="tx1"/>
                </a:solidFill>
              </a:rPr>
              <a:t> “That I may not sin against thee.” (Ps.119:11)</a:t>
            </a:r>
          </a:p>
          <a:p>
            <a:pPr marL="234950" indent="-215900">
              <a:buClrTx/>
              <a:buFont typeface="Times New Roman" panose="02020603050405020304" pitchFamily="18" charset="0"/>
              <a:buNone/>
            </a:pPr>
            <a:r>
              <a:rPr lang="en-US" altLang="en-US" sz="4000" dirty="0">
                <a:solidFill>
                  <a:schemeClr val="tx1"/>
                </a:solidFill>
              </a:rPr>
              <a:t> “Get behind me, Satan.” (Matt. 16:23)</a:t>
            </a:r>
          </a:p>
          <a:p>
            <a:pPr marL="234950" indent="-215900">
              <a:buClrTx/>
              <a:buFont typeface="Times New Roman" panose="02020603050405020304" pitchFamily="18" charset="0"/>
              <a:buNone/>
            </a:pPr>
            <a:r>
              <a:rPr lang="en-US" altLang="en-US" sz="4000" dirty="0">
                <a:solidFill>
                  <a:schemeClr val="tx1"/>
                </a:solidFill>
              </a:rPr>
              <a:t>	 “Greater is He that is in you than he that is in the world.” (I Jn. 4:4)</a:t>
            </a:r>
          </a:p>
        </p:txBody>
      </p:sp>
      <p:sp>
        <p:nvSpPr>
          <p:cNvPr id="36867" name="Rectangle 3">
            <a:extLst>
              <a:ext uri="{FF2B5EF4-FFF2-40B4-BE49-F238E27FC236}">
                <a16:creationId xmlns:a16="http://schemas.microsoft.com/office/drawing/2014/main" id="{AB963CE1-5D60-4CC4-A084-5D1D6709F3C1}"/>
              </a:ext>
            </a:extLst>
          </p:cNvPr>
          <p:cNvSpPr>
            <a:spLocks noGrp="1" noChangeArrowheads="1"/>
          </p:cNvSpPr>
          <p:nvPr>
            <p:ph type="title"/>
          </p:nvPr>
        </p:nvSpPr>
        <p:spPr>
          <a:xfrm>
            <a:off x="609599" y="0"/>
            <a:ext cx="7770813" cy="1141413"/>
          </a:xfrm>
        </p:spPr>
        <p:txBody>
          <a:bodyPr/>
          <a:lstStyle/>
          <a:p>
            <a:pPr eaLnBrk="1" hangingPunct="1"/>
            <a:r>
              <a:rPr lang="en-US" altLang="en-US" i="1" dirty="0">
                <a:solidFill>
                  <a:schemeClr val="tx1"/>
                </a:solidFill>
              </a:rPr>
              <a:t>Mantras</a:t>
            </a:r>
          </a:p>
        </p:txBody>
      </p:sp>
    </p:spTree>
    <p:extLst>
      <p:ext uri="{BB962C8B-B14F-4D97-AF65-F5344CB8AC3E}">
        <p14:creationId xmlns:p14="http://schemas.microsoft.com/office/powerpoint/2010/main" val="40674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02A0274-8666-40B7-8271-08B8D48AA866}"/>
              </a:ext>
            </a:extLst>
          </p:cNvPr>
          <p:cNvSpPr>
            <a:spLocks noGrp="1" noChangeArrowheads="1"/>
          </p:cNvSpPr>
          <p:nvPr>
            <p:ph type="body" idx="1"/>
          </p:nvPr>
        </p:nvSpPr>
        <p:spPr>
          <a:xfrm>
            <a:off x="594360" y="1400968"/>
            <a:ext cx="7770813" cy="4113213"/>
          </a:xfrm>
        </p:spPr>
        <p:txBody>
          <a:bodyPr/>
          <a:lstStyle/>
          <a:p>
            <a:pPr marL="234950" indent="-215900">
              <a:buClrTx/>
              <a:buFont typeface="Times New Roman" panose="02020603050405020304" pitchFamily="18" charset="0"/>
              <a:buNone/>
            </a:pPr>
            <a:r>
              <a:rPr lang="en-US" altLang="en-US" dirty="0">
                <a:solidFill>
                  <a:schemeClr val="tx1"/>
                </a:solidFill>
              </a:rPr>
              <a:t>Play ground</a:t>
            </a:r>
          </a:p>
          <a:p>
            <a:pPr marL="234950" indent="-215900">
              <a:buClrTx/>
              <a:buFont typeface="Times New Roman" panose="02020603050405020304" pitchFamily="18" charset="0"/>
              <a:buNone/>
            </a:pPr>
            <a:endParaRPr lang="en-US" altLang="en-US" dirty="0">
              <a:solidFill>
                <a:schemeClr val="tx1"/>
              </a:solidFill>
            </a:endParaRPr>
          </a:p>
          <a:p>
            <a:pPr marL="234950" indent="-215900">
              <a:buClrTx/>
              <a:buFont typeface="Times New Roman" panose="02020603050405020304" pitchFamily="18" charset="0"/>
              <a:buNone/>
            </a:pPr>
            <a:r>
              <a:rPr lang="en-US" altLang="en-US" dirty="0">
                <a:solidFill>
                  <a:schemeClr val="tx1"/>
                </a:solidFill>
              </a:rPr>
              <a:t>Play Mates</a:t>
            </a:r>
          </a:p>
          <a:p>
            <a:pPr marL="234950" indent="-215900">
              <a:buClrTx/>
              <a:buFont typeface="Times New Roman" panose="02020603050405020304" pitchFamily="18" charset="0"/>
              <a:buNone/>
            </a:pPr>
            <a:endParaRPr lang="en-US" altLang="en-US" dirty="0">
              <a:solidFill>
                <a:schemeClr val="tx1"/>
              </a:solidFill>
            </a:endParaRPr>
          </a:p>
          <a:p>
            <a:pPr marL="234950" indent="-215900">
              <a:buClrTx/>
              <a:buFont typeface="Times New Roman" panose="02020603050405020304" pitchFamily="18" charset="0"/>
              <a:buNone/>
            </a:pPr>
            <a:r>
              <a:rPr lang="en-US" altLang="en-US" dirty="0">
                <a:solidFill>
                  <a:schemeClr val="tx1"/>
                </a:solidFill>
              </a:rPr>
              <a:t>Play Things</a:t>
            </a:r>
          </a:p>
        </p:txBody>
      </p:sp>
      <p:sp>
        <p:nvSpPr>
          <p:cNvPr id="37891" name="Rectangle 3">
            <a:extLst>
              <a:ext uri="{FF2B5EF4-FFF2-40B4-BE49-F238E27FC236}">
                <a16:creationId xmlns:a16="http://schemas.microsoft.com/office/drawing/2014/main" id="{F288BD45-1013-4C06-8F29-F7E591339697}"/>
              </a:ext>
            </a:extLst>
          </p:cNvPr>
          <p:cNvSpPr>
            <a:spLocks noGrp="1" noChangeArrowheads="1"/>
          </p:cNvSpPr>
          <p:nvPr>
            <p:ph type="title"/>
          </p:nvPr>
        </p:nvSpPr>
        <p:spPr>
          <a:xfrm>
            <a:off x="594360" y="173831"/>
            <a:ext cx="7770813" cy="1141413"/>
          </a:xfrm>
        </p:spPr>
        <p:txBody>
          <a:bodyPr/>
          <a:lstStyle/>
          <a:p>
            <a:pPr eaLnBrk="1" hangingPunct="1"/>
            <a:r>
              <a:rPr lang="en-US" altLang="en-US" i="1" dirty="0">
                <a:solidFill>
                  <a:schemeClr val="tx1"/>
                </a:solidFill>
              </a:rPr>
              <a:t>MUST CHANGE:</a:t>
            </a:r>
          </a:p>
        </p:txBody>
      </p:sp>
      <p:pic>
        <p:nvPicPr>
          <p:cNvPr id="37892" name="Picture 2" descr="C:\Users\server\AppData\Local\Microsoft\Windows\Temporary Internet Files\Content.IE5\KV8JB75L\MC900291104[1].wmf">
            <a:extLst>
              <a:ext uri="{FF2B5EF4-FFF2-40B4-BE49-F238E27FC236}">
                <a16:creationId xmlns:a16="http://schemas.microsoft.com/office/drawing/2014/main" id="{6EC5D310-F218-465F-BFF8-59F2390ED2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198688"/>
            <a:ext cx="32099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91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0"/>
            <a:ext cx="8839200" cy="990600"/>
          </a:xfrm>
        </p:spPr>
        <p:txBody>
          <a:bodyPr>
            <a:noAutofit/>
          </a:bodyPr>
          <a:lstStyle/>
          <a:p>
            <a:pPr eaLnBrk="1" hangingPunct="1"/>
            <a:r>
              <a:rPr lang="en-US" altLang="en-US" b="1" dirty="0">
                <a:solidFill>
                  <a:schemeClr val="tx1"/>
                </a:solidFill>
                <a:latin typeface="+mn-lt"/>
              </a:rPr>
              <a:t>We Drank</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289560" y="838200"/>
            <a:ext cx="8839200" cy="1676400"/>
          </a:xfrm>
        </p:spPr>
        <p:txBody>
          <a:bodyPr>
            <a:noAutofit/>
          </a:bodyPr>
          <a:lstStyle/>
          <a:p>
            <a:pPr marL="0" lvl="4" indent="0" eaLnBrk="1" hangingPunct="1">
              <a:spcBef>
                <a:spcPts val="0"/>
              </a:spcBef>
              <a:buFont typeface="Times New Roman" panose="02020603050405020304" pitchFamily="18" charset="0"/>
              <a:buNone/>
            </a:pPr>
            <a:r>
              <a:rPr lang="en-US" altLang="en-US" sz="4000" dirty="0">
                <a:solidFill>
                  <a:schemeClr val="tx1"/>
                </a:solidFill>
              </a:rPr>
              <a:t>We drank for Happiness and became unhappy</a:t>
            </a:r>
          </a:p>
          <a:p>
            <a:pPr marL="0" lvl="4" indent="0" eaLnBrk="1" hangingPunct="1">
              <a:spcBef>
                <a:spcPts val="0"/>
              </a:spcBef>
              <a:buFont typeface="Times New Roman" panose="02020603050405020304" pitchFamily="18" charset="0"/>
              <a:buNone/>
            </a:pPr>
            <a:r>
              <a:rPr lang="en-US" altLang="en-US" sz="4000" dirty="0">
                <a:solidFill>
                  <a:schemeClr val="tx1"/>
                </a:solidFill>
              </a:rPr>
              <a:t>For Joy and became miserable</a:t>
            </a:r>
          </a:p>
          <a:p>
            <a:pPr marL="0" lvl="4" indent="0" eaLnBrk="1" hangingPunct="1">
              <a:spcBef>
                <a:spcPts val="0"/>
              </a:spcBef>
              <a:buFont typeface="Times New Roman" panose="02020603050405020304" pitchFamily="18" charset="0"/>
              <a:buNone/>
            </a:pPr>
            <a:r>
              <a:rPr lang="en-US" altLang="en-US" sz="4000" dirty="0">
                <a:solidFill>
                  <a:schemeClr val="tx1"/>
                </a:solidFill>
              </a:rPr>
              <a:t>For Sociability and became argumentative</a:t>
            </a:r>
          </a:p>
          <a:p>
            <a:pPr marL="0" lvl="4" indent="0" eaLnBrk="1" hangingPunct="1">
              <a:spcBef>
                <a:spcPts val="0"/>
              </a:spcBef>
              <a:buFont typeface="Times New Roman" panose="02020603050405020304" pitchFamily="18" charset="0"/>
              <a:buNone/>
            </a:pPr>
            <a:r>
              <a:rPr lang="en-US" altLang="en-US" sz="4000" dirty="0">
                <a:solidFill>
                  <a:schemeClr val="tx1"/>
                </a:solidFill>
              </a:rPr>
              <a:t>For Sophistication and became obnoxious</a:t>
            </a:r>
          </a:p>
          <a:p>
            <a:pPr marL="0" lvl="4" indent="0" eaLnBrk="1" hangingPunct="1">
              <a:spcBef>
                <a:spcPts val="0"/>
              </a:spcBef>
              <a:buFont typeface="Times New Roman" panose="02020603050405020304" pitchFamily="18" charset="0"/>
              <a:buNone/>
            </a:pPr>
            <a:r>
              <a:rPr lang="en-US" altLang="en-US" sz="4000" dirty="0">
                <a:solidFill>
                  <a:schemeClr val="tx1"/>
                </a:solidFill>
              </a:rPr>
              <a:t>For Friendship and became enemies</a:t>
            </a:r>
          </a:p>
          <a:p>
            <a:pPr marL="0" lvl="4" indent="0" eaLnBrk="1" hangingPunct="1">
              <a:spcBef>
                <a:spcPts val="0"/>
              </a:spcBef>
              <a:buFont typeface="Times New Roman" panose="02020603050405020304" pitchFamily="18" charset="0"/>
              <a:buNone/>
            </a:pPr>
            <a:r>
              <a:rPr lang="en-US" altLang="en-US" sz="4000" dirty="0">
                <a:solidFill>
                  <a:schemeClr val="tx1"/>
                </a:solidFill>
              </a:rPr>
              <a:t>For sleep and could not rest</a:t>
            </a:r>
          </a:p>
          <a:p>
            <a:pPr marL="0" lvl="4" indent="0" eaLnBrk="1" hangingPunct="1">
              <a:spcBef>
                <a:spcPts val="0"/>
              </a:spcBef>
              <a:buFont typeface="Times New Roman" panose="02020603050405020304" pitchFamily="18" charset="0"/>
              <a:buNone/>
            </a:pPr>
            <a:r>
              <a:rPr lang="en-US" altLang="en-US" sz="4000" dirty="0">
                <a:solidFill>
                  <a:schemeClr val="tx1"/>
                </a:solidFill>
              </a:rPr>
              <a:t>For Strength and became weak</a:t>
            </a:r>
          </a:p>
        </p:txBody>
      </p:sp>
    </p:spTree>
    <p:extLst>
      <p:ext uri="{BB962C8B-B14F-4D97-AF65-F5344CB8AC3E}">
        <p14:creationId xmlns:p14="http://schemas.microsoft.com/office/powerpoint/2010/main" val="3525634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0"/>
            <a:ext cx="8839200" cy="990600"/>
          </a:xfrm>
        </p:spPr>
        <p:txBody>
          <a:bodyPr>
            <a:noAutofit/>
          </a:bodyPr>
          <a:lstStyle/>
          <a:p>
            <a:pPr eaLnBrk="1" hangingPunct="1"/>
            <a:r>
              <a:rPr lang="en-US" altLang="en-US" b="1" dirty="0">
                <a:solidFill>
                  <a:schemeClr val="tx1"/>
                </a:solidFill>
                <a:latin typeface="+mn-lt"/>
              </a:rPr>
              <a:t>We Drank</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304800" y="685800"/>
            <a:ext cx="8839200" cy="1676400"/>
          </a:xfrm>
        </p:spPr>
        <p:txBody>
          <a:bodyPr>
            <a:noAutofit/>
          </a:bodyPr>
          <a:lstStyle/>
          <a:p>
            <a:pPr marL="0" lvl="4" indent="0" eaLnBrk="1" hangingPunct="1">
              <a:spcBef>
                <a:spcPts val="0"/>
              </a:spcBef>
              <a:buFont typeface="Times New Roman" panose="02020603050405020304" pitchFamily="18" charset="0"/>
              <a:buNone/>
            </a:pPr>
            <a:r>
              <a:rPr lang="en-US" altLang="en-US" sz="4000" dirty="0">
                <a:solidFill>
                  <a:schemeClr val="tx1"/>
                </a:solidFill>
              </a:rPr>
              <a:t>For Relaxation and became shaking</a:t>
            </a:r>
          </a:p>
          <a:p>
            <a:pPr marL="0" lvl="4" indent="0" eaLnBrk="1" hangingPunct="1">
              <a:spcBef>
                <a:spcPts val="0"/>
              </a:spcBef>
              <a:buFont typeface="Times New Roman" panose="02020603050405020304" pitchFamily="18" charset="0"/>
              <a:buNone/>
            </a:pPr>
            <a:r>
              <a:rPr lang="en-US" altLang="en-US" sz="4000" dirty="0">
                <a:solidFill>
                  <a:schemeClr val="tx1"/>
                </a:solidFill>
              </a:rPr>
              <a:t>For Bravery and became afraid</a:t>
            </a:r>
          </a:p>
          <a:p>
            <a:pPr marL="0" lvl="4" indent="0" eaLnBrk="1" hangingPunct="1">
              <a:spcBef>
                <a:spcPts val="0"/>
              </a:spcBef>
              <a:buFont typeface="Times New Roman" panose="02020603050405020304" pitchFamily="18" charset="0"/>
              <a:buNone/>
            </a:pPr>
            <a:r>
              <a:rPr lang="en-US" altLang="en-US" sz="4000" dirty="0">
                <a:solidFill>
                  <a:schemeClr val="tx1"/>
                </a:solidFill>
              </a:rPr>
              <a:t>For Confidence and became doubtful</a:t>
            </a:r>
          </a:p>
          <a:p>
            <a:pPr marL="0" lvl="4" indent="0" eaLnBrk="1" hangingPunct="1">
              <a:spcBef>
                <a:spcPts val="0"/>
              </a:spcBef>
              <a:buFont typeface="Times New Roman" panose="02020603050405020304" pitchFamily="18" charset="0"/>
              <a:buNone/>
            </a:pPr>
            <a:r>
              <a:rPr lang="en-US" altLang="en-US" sz="4000" dirty="0">
                <a:solidFill>
                  <a:schemeClr val="tx1"/>
                </a:solidFill>
              </a:rPr>
              <a:t>To Start a conversation and slurred our speech</a:t>
            </a:r>
          </a:p>
          <a:p>
            <a:pPr marL="0" lvl="4" indent="0" eaLnBrk="1" hangingPunct="1">
              <a:spcBef>
                <a:spcPts val="0"/>
              </a:spcBef>
              <a:buFont typeface="Times New Roman" panose="02020603050405020304" pitchFamily="18" charset="0"/>
              <a:buNone/>
            </a:pPr>
            <a:r>
              <a:rPr lang="en-US" altLang="en-US" sz="4000" dirty="0">
                <a:solidFill>
                  <a:schemeClr val="tx1"/>
                </a:solidFill>
              </a:rPr>
              <a:t>To Forget and became forever haunted</a:t>
            </a:r>
          </a:p>
          <a:p>
            <a:pPr marL="0" lvl="4" indent="0" eaLnBrk="1" hangingPunct="1">
              <a:spcBef>
                <a:spcPts val="0"/>
              </a:spcBef>
              <a:buFont typeface="Times New Roman" panose="02020603050405020304" pitchFamily="18" charset="0"/>
              <a:buNone/>
            </a:pPr>
            <a:r>
              <a:rPr lang="en-US" altLang="en-US" sz="4000" dirty="0">
                <a:solidFill>
                  <a:schemeClr val="tx1"/>
                </a:solidFill>
              </a:rPr>
              <a:t>For Freedom and became a slave</a:t>
            </a:r>
          </a:p>
          <a:p>
            <a:pPr marL="0" lvl="4" indent="0" eaLnBrk="1" hangingPunct="1">
              <a:spcBef>
                <a:spcPts val="0"/>
              </a:spcBef>
              <a:buFont typeface="Times New Roman" panose="02020603050405020304" pitchFamily="18" charset="0"/>
              <a:buNone/>
            </a:pPr>
            <a:r>
              <a:rPr lang="en-US" altLang="en-US" sz="4000" dirty="0">
                <a:solidFill>
                  <a:schemeClr val="tx1"/>
                </a:solidFill>
              </a:rPr>
              <a:t>To Escape problems and they multiplied</a:t>
            </a:r>
          </a:p>
          <a:p>
            <a:pPr marL="0" lvl="4" indent="0" eaLnBrk="1" hangingPunct="1">
              <a:spcBef>
                <a:spcPts val="0"/>
              </a:spcBef>
              <a:buFont typeface="Times New Roman" panose="02020603050405020304" pitchFamily="18" charset="0"/>
              <a:buNone/>
            </a:pPr>
            <a:r>
              <a:rPr lang="en-US" altLang="en-US" sz="4000" dirty="0">
                <a:solidFill>
                  <a:schemeClr val="tx1"/>
                </a:solidFill>
              </a:rPr>
              <a:t>To Cope with life and died.</a:t>
            </a:r>
          </a:p>
        </p:txBody>
      </p:sp>
    </p:spTree>
    <p:extLst>
      <p:ext uri="{BB962C8B-B14F-4D97-AF65-F5344CB8AC3E}">
        <p14:creationId xmlns:p14="http://schemas.microsoft.com/office/powerpoint/2010/main" val="185865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How The World Measure It</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981200"/>
            <a:ext cx="8839200" cy="1676400"/>
          </a:xfrm>
        </p:spPr>
        <p:txBody>
          <a:bodyPr>
            <a:noAutofit/>
          </a:bodyPr>
          <a:lstStyle/>
          <a:p>
            <a:pPr marL="0" lvl="4" indent="0" algn="ctr" eaLnBrk="1" hangingPunct="1">
              <a:spcBef>
                <a:spcPts val="0"/>
              </a:spcBef>
              <a:buFont typeface="Times New Roman" panose="02020603050405020304" pitchFamily="18" charset="0"/>
              <a:buNone/>
            </a:pPr>
            <a:r>
              <a:rPr lang="en-US" altLang="en-US" sz="5400" dirty="0">
                <a:solidFill>
                  <a:schemeClr val="tx1"/>
                </a:solidFill>
              </a:rPr>
              <a:t>The Subtle Power of Addiction</a:t>
            </a:r>
          </a:p>
        </p:txBody>
      </p:sp>
      <p:pic>
        <p:nvPicPr>
          <p:cNvPr id="2" name="Picture 1">
            <a:extLst>
              <a:ext uri="{FF2B5EF4-FFF2-40B4-BE49-F238E27FC236}">
                <a16:creationId xmlns:a16="http://schemas.microsoft.com/office/drawing/2014/main" id="{A967AB1F-97CD-4BE0-99BC-DF64CBE19388}"/>
              </a:ext>
            </a:extLst>
          </p:cNvPr>
          <p:cNvPicPr>
            <a:picLocks noChangeAspect="1"/>
          </p:cNvPicPr>
          <p:nvPr/>
        </p:nvPicPr>
        <p:blipFill>
          <a:blip r:embed="rId2"/>
          <a:stretch>
            <a:fillRect/>
          </a:stretch>
        </p:blipFill>
        <p:spPr>
          <a:xfrm>
            <a:off x="2209800" y="2971800"/>
            <a:ext cx="4705709" cy="3117533"/>
          </a:xfrm>
          <a:prstGeom prst="rect">
            <a:avLst/>
          </a:prstGeom>
        </p:spPr>
      </p:pic>
    </p:spTree>
    <p:extLst>
      <p:ext uri="{BB962C8B-B14F-4D97-AF65-F5344CB8AC3E}">
        <p14:creationId xmlns:p14="http://schemas.microsoft.com/office/powerpoint/2010/main" val="191359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F372C48-B0C5-4B3D-87CE-C0FF2491678F}"/>
              </a:ext>
            </a:extLst>
          </p:cNvPr>
          <p:cNvSpPr>
            <a:spLocks noGrp="1" noChangeArrowheads="1"/>
          </p:cNvSpPr>
          <p:nvPr>
            <p:ph type="body" idx="1"/>
          </p:nvPr>
        </p:nvSpPr>
        <p:spPr>
          <a:xfrm>
            <a:off x="533400" y="1143000"/>
            <a:ext cx="8153400" cy="4953000"/>
          </a:xfrm>
        </p:spPr>
        <p:txBody>
          <a:bodyPr/>
          <a:lstStyle/>
          <a:p>
            <a:pPr eaLnBrk="1" hangingPunct="1"/>
            <a:r>
              <a:rPr lang="en-US" altLang="en-US" sz="2800" dirty="0">
                <a:solidFill>
                  <a:schemeClr val="tx1"/>
                </a:solidFill>
              </a:rPr>
              <a:t>“Cunning, baffling, deceitful”</a:t>
            </a:r>
          </a:p>
          <a:p>
            <a:pPr eaLnBrk="1" hangingPunct="1"/>
            <a:r>
              <a:rPr lang="en-US" altLang="en-US" sz="2800" dirty="0">
                <a:solidFill>
                  <a:schemeClr val="tx1"/>
                </a:solidFill>
              </a:rPr>
              <a:t>A person can be an alcoholic before ever taking their first drink.  (Case – T263)</a:t>
            </a:r>
          </a:p>
          <a:p>
            <a:pPr eaLnBrk="1" hangingPunct="1"/>
            <a:r>
              <a:rPr lang="en-US" altLang="en-US" sz="2800" dirty="0">
                <a:solidFill>
                  <a:schemeClr val="tx1"/>
                </a:solidFill>
              </a:rPr>
              <a:t>A BIG WORD ABOUT PAIN.</a:t>
            </a:r>
          </a:p>
          <a:p>
            <a:pPr eaLnBrk="1" hangingPunct="1"/>
            <a:r>
              <a:rPr lang="en-US" altLang="en-US" sz="2800" dirty="0">
                <a:solidFill>
                  <a:schemeClr val="tx1"/>
                </a:solidFill>
              </a:rPr>
              <a:t>A Choice – “man takes drink, drink takes drink, drink takes man.”</a:t>
            </a:r>
          </a:p>
          <a:p>
            <a:pPr eaLnBrk="1" hangingPunct="1"/>
            <a:r>
              <a:rPr lang="en-US" altLang="en-US" sz="2800" dirty="0">
                <a:solidFill>
                  <a:schemeClr val="tx1"/>
                </a:solidFill>
              </a:rPr>
              <a:t>Drink to oblivion – to forget and be forgotten.</a:t>
            </a:r>
          </a:p>
          <a:p>
            <a:pPr eaLnBrk="1" hangingPunct="1"/>
            <a:r>
              <a:rPr lang="en-US" altLang="en-US" sz="2800" dirty="0">
                <a:solidFill>
                  <a:schemeClr val="tx1"/>
                </a:solidFill>
              </a:rPr>
              <a:t>Cravings</a:t>
            </a:r>
          </a:p>
          <a:p>
            <a:pPr eaLnBrk="1" hangingPunct="1"/>
            <a:r>
              <a:rPr lang="en-US" altLang="en-US" sz="2800" dirty="0">
                <a:solidFill>
                  <a:schemeClr val="tx1"/>
                </a:solidFill>
              </a:rPr>
              <a:t>Denial</a:t>
            </a:r>
          </a:p>
        </p:txBody>
      </p:sp>
      <p:sp>
        <p:nvSpPr>
          <p:cNvPr id="10243" name="Rectangle 3">
            <a:extLst>
              <a:ext uri="{FF2B5EF4-FFF2-40B4-BE49-F238E27FC236}">
                <a16:creationId xmlns:a16="http://schemas.microsoft.com/office/drawing/2014/main" id="{17BCCB4C-32BC-4379-B168-D269FA586605}"/>
              </a:ext>
            </a:extLst>
          </p:cNvPr>
          <p:cNvSpPr>
            <a:spLocks noGrp="1" noChangeArrowheads="1"/>
          </p:cNvSpPr>
          <p:nvPr>
            <p:ph type="title"/>
          </p:nvPr>
        </p:nvSpPr>
        <p:spPr>
          <a:xfrm>
            <a:off x="457200" y="0"/>
            <a:ext cx="8229600" cy="1143000"/>
          </a:xfrm>
        </p:spPr>
        <p:txBody>
          <a:bodyPr/>
          <a:lstStyle/>
          <a:p>
            <a:pPr eaLnBrk="1" hangingPunct="1"/>
            <a:r>
              <a:rPr lang="en-US" altLang="en-US" b="1" dirty="0">
                <a:solidFill>
                  <a:schemeClr val="tx1"/>
                </a:solidFill>
              </a:rPr>
              <a:t>The Power of Addiction</a:t>
            </a:r>
          </a:p>
        </p:txBody>
      </p:sp>
    </p:spTree>
    <p:extLst>
      <p:ext uri="{BB962C8B-B14F-4D97-AF65-F5344CB8AC3E}">
        <p14:creationId xmlns:p14="http://schemas.microsoft.com/office/powerpoint/2010/main" val="421960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Line 5">
            <a:extLst>
              <a:ext uri="{FF2B5EF4-FFF2-40B4-BE49-F238E27FC236}">
                <a16:creationId xmlns:a16="http://schemas.microsoft.com/office/drawing/2014/main" id="{99832C5D-F982-4178-BA83-B9D4CEDB0392}"/>
              </a:ext>
            </a:extLst>
          </p:cNvPr>
          <p:cNvSpPr>
            <a:spLocks noChangeShapeType="1"/>
          </p:cNvSpPr>
          <p:nvPr/>
        </p:nvSpPr>
        <p:spPr bwMode="auto">
          <a:xfrm>
            <a:off x="762000" y="3276600"/>
            <a:ext cx="8077200" cy="0"/>
          </a:xfrm>
          <a:prstGeom prst="line">
            <a:avLst/>
          </a:prstGeom>
          <a:noFill/>
          <a:ln w="158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1" name="Freeform 7">
            <a:extLst>
              <a:ext uri="{FF2B5EF4-FFF2-40B4-BE49-F238E27FC236}">
                <a16:creationId xmlns:a16="http://schemas.microsoft.com/office/drawing/2014/main" id="{85F4E7D1-8F5C-4801-B7E4-765825C38C63}"/>
              </a:ext>
            </a:extLst>
          </p:cNvPr>
          <p:cNvSpPr>
            <a:spLocks/>
          </p:cNvSpPr>
          <p:nvPr/>
        </p:nvSpPr>
        <p:spPr bwMode="auto">
          <a:xfrm>
            <a:off x="762000" y="457200"/>
            <a:ext cx="7848600" cy="6248400"/>
          </a:xfrm>
          <a:custGeom>
            <a:avLst/>
            <a:gdLst>
              <a:gd name="T0" fmla="*/ 0 w 3648"/>
              <a:gd name="T1" fmla="*/ 2147483646 h 3936"/>
              <a:gd name="T2" fmla="*/ 2147483646 w 3648"/>
              <a:gd name="T3" fmla="*/ 0 h 3936"/>
              <a:gd name="T4" fmla="*/ 2147483646 w 3648"/>
              <a:gd name="T5" fmla="*/ 2147483646 h 3936"/>
              <a:gd name="T6" fmla="*/ 2147483646 w 3648"/>
              <a:gd name="T7" fmla="*/ 2147483646 h 3936"/>
              <a:gd name="T8" fmla="*/ 2147483646 w 3648"/>
              <a:gd name="T9" fmla="*/ 2147483646 h 3936"/>
              <a:gd name="T10" fmla="*/ 2147483646 w 3648"/>
              <a:gd name="T11" fmla="*/ 2147483646 h 3936"/>
              <a:gd name="T12" fmla="*/ 2147483646 w 3648"/>
              <a:gd name="T13" fmla="*/ 2147483646 h 3936"/>
              <a:gd name="T14" fmla="*/ 2147483646 w 3648"/>
              <a:gd name="T15" fmla="*/ 2147483646 h 3936"/>
              <a:gd name="T16" fmla="*/ 2147483646 w 3648"/>
              <a:gd name="T17" fmla="*/ 2147483646 h 3936"/>
              <a:gd name="T18" fmla="*/ 2147483646 w 3648"/>
              <a:gd name="T19" fmla="*/ 2147483646 h 3936"/>
              <a:gd name="T20" fmla="*/ 2147483646 w 3648"/>
              <a:gd name="T21" fmla="*/ 2147483646 h 3936"/>
              <a:gd name="T22" fmla="*/ 2147483646 w 3648"/>
              <a:gd name="T23" fmla="*/ 2147483646 h 3936"/>
              <a:gd name="T24" fmla="*/ 2147483646 w 3648"/>
              <a:gd name="T25" fmla="*/ 2147483646 h 3936"/>
              <a:gd name="T26" fmla="*/ 2147483646 w 3648"/>
              <a:gd name="T27" fmla="*/ 2147483646 h 3936"/>
              <a:gd name="T28" fmla="*/ 2147483646 w 3648"/>
              <a:gd name="T29" fmla="*/ 2147483646 h 3936"/>
              <a:gd name="T30" fmla="*/ 2147483646 w 3648"/>
              <a:gd name="T31" fmla="*/ 2147483646 h 3936"/>
              <a:gd name="T32" fmla="*/ 2147483646 w 3648"/>
              <a:gd name="T33" fmla="*/ 2147483646 h 3936"/>
              <a:gd name="T34" fmla="*/ 2147483646 w 3648"/>
              <a:gd name="T35" fmla="*/ 2147483646 h 3936"/>
              <a:gd name="T36" fmla="*/ 2147483646 w 3648"/>
              <a:gd name="T37" fmla="*/ 2147483646 h 3936"/>
              <a:gd name="T38" fmla="*/ 2147483646 w 3648"/>
              <a:gd name="T39" fmla="*/ 2147483646 h 3936"/>
              <a:gd name="T40" fmla="*/ 2147483646 w 3648"/>
              <a:gd name="T41" fmla="*/ 2147483646 h 3936"/>
              <a:gd name="T42" fmla="*/ 2147483646 w 3648"/>
              <a:gd name="T43" fmla="*/ 2147483646 h 39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48"/>
              <a:gd name="T67" fmla="*/ 0 h 3936"/>
              <a:gd name="T68" fmla="*/ 3648 w 3648"/>
              <a:gd name="T69" fmla="*/ 3936 h 39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48" h="3936">
                <a:moveTo>
                  <a:pt x="0" y="1776"/>
                </a:moveTo>
                <a:lnTo>
                  <a:pt x="144" y="0"/>
                </a:lnTo>
                <a:lnTo>
                  <a:pt x="336" y="1536"/>
                </a:lnTo>
                <a:lnTo>
                  <a:pt x="432" y="288"/>
                </a:lnTo>
                <a:lnTo>
                  <a:pt x="624" y="1776"/>
                </a:lnTo>
                <a:lnTo>
                  <a:pt x="768" y="576"/>
                </a:lnTo>
                <a:lnTo>
                  <a:pt x="960" y="1920"/>
                </a:lnTo>
                <a:lnTo>
                  <a:pt x="1056" y="864"/>
                </a:lnTo>
                <a:lnTo>
                  <a:pt x="1248" y="2256"/>
                </a:lnTo>
                <a:lnTo>
                  <a:pt x="1344" y="1056"/>
                </a:lnTo>
                <a:lnTo>
                  <a:pt x="1632" y="2784"/>
                </a:lnTo>
                <a:lnTo>
                  <a:pt x="1776" y="1680"/>
                </a:lnTo>
                <a:lnTo>
                  <a:pt x="1968" y="3072"/>
                </a:lnTo>
                <a:lnTo>
                  <a:pt x="2160" y="1872"/>
                </a:lnTo>
                <a:lnTo>
                  <a:pt x="2352" y="3168"/>
                </a:lnTo>
                <a:lnTo>
                  <a:pt x="2496" y="2160"/>
                </a:lnTo>
                <a:lnTo>
                  <a:pt x="2736" y="3696"/>
                </a:lnTo>
                <a:lnTo>
                  <a:pt x="2784" y="2256"/>
                </a:lnTo>
                <a:lnTo>
                  <a:pt x="3168" y="3888"/>
                </a:lnTo>
                <a:lnTo>
                  <a:pt x="3264" y="2400"/>
                </a:lnTo>
                <a:lnTo>
                  <a:pt x="3552" y="3936"/>
                </a:lnTo>
                <a:lnTo>
                  <a:pt x="3648" y="2592"/>
                </a:ln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2" name="AutoShape 8">
            <a:extLst>
              <a:ext uri="{FF2B5EF4-FFF2-40B4-BE49-F238E27FC236}">
                <a16:creationId xmlns:a16="http://schemas.microsoft.com/office/drawing/2014/main" id="{1305FA2A-621A-43D9-89FC-59D66A58E689}"/>
              </a:ext>
            </a:extLst>
          </p:cNvPr>
          <p:cNvSpPr>
            <a:spLocks noChangeArrowheads="1"/>
          </p:cNvSpPr>
          <p:nvPr/>
        </p:nvSpPr>
        <p:spPr bwMode="auto">
          <a:xfrm>
            <a:off x="2667000" y="228600"/>
            <a:ext cx="1524000" cy="914400"/>
          </a:xfrm>
          <a:prstGeom prst="wedgeRectCallout">
            <a:avLst>
              <a:gd name="adj1" fmla="val -145106"/>
              <a:gd name="adj2" fmla="val -21875"/>
            </a:avLst>
          </a:prstGeom>
          <a:solidFill>
            <a:srgbClr val="FF9933"/>
          </a:solidFill>
          <a:ln w="9525">
            <a:solidFill>
              <a:schemeClr val="tx1"/>
            </a:solidFill>
            <a:miter lim="800000"/>
            <a:headEnd/>
            <a:tailEnd/>
          </a:ln>
        </p:spPr>
        <p:txBody>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Font typeface="Times New Roman" panose="02020603050405020304" pitchFamily="18" charset="0"/>
              <a:buNone/>
            </a:pPr>
            <a:endParaRPr lang="en-US" altLang="en-US" sz="2400" i="0">
              <a:solidFill>
                <a:schemeClr val="bg1"/>
              </a:solidFill>
            </a:endParaRPr>
          </a:p>
        </p:txBody>
      </p:sp>
      <p:sp>
        <p:nvSpPr>
          <p:cNvPr id="52233" name="Text Box 9">
            <a:extLst>
              <a:ext uri="{FF2B5EF4-FFF2-40B4-BE49-F238E27FC236}">
                <a16:creationId xmlns:a16="http://schemas.microsoft.com/office/drawing/2014/main" id="{4A835BA8-BAED-4335-A262-C6F0DEA57400}"/>
              </a:ext>
            </a:extLst>
          </p:cNvPr>
          <p:cNvSpPr txBox="1">
            <a:spLocks noChangeArrowheads="1"/>
          </p:cNvSpPr>
          <p:nvPr/>
        </p:nvSpPr>
        <p:spPr bwMode="auto">
          <a:xfrm>
            <a:off x="2819400" y="457200"/>
            <a:ext cx="1295400" cy="4397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eaLnBrk="1" hangingPunct="1">
              <a:spcBef>
                <a:spcPct val="50000"/>
              </a:spcBef>
            </a:pPr>
            <a:r>
              <a:rPr lang="en-US" altLang="en-US" sz="2400" i="0">
                <a:solidFill>
                  <a:schemeClr val="bg1"/>
                </a:solidFill>
              </a:rPr>
              <a:t>First Use</a:t>
            </a:r>
          </a:p>
        </p:txBody>
      </p:sp>
      <p:sp>
        <p:nvSpPr>
          <p:cNvPr id="52234" name="AutoShape 10">
            <a:extLst>
              <a:ext uri="{FF2B5EF4-FFF2-40B4-BE49-F238E27FC236}">
                <a16:creationId xmlns:a16="http://schemas.microsoft.com/office/drawing/2014/main" id="{074386A3-4F09-46DB-BD9C-5D2057568E89}"/>
              </a:ext>
            </a:extLst>
          </p:cNvPr>
          <p:cNvSpPr>
            <a:spLocks noChangeArrowheads="1"/>
          </p:cNvSpPr>
          <p:nvPr/>
        </p:nvSpPr>
        <p:spPr bwMode="auto">
          <a:xfrm>
            <a:off x="838200" y="4648200"/>
            <a:ext cx="1447800" cy="1066800"/>
          </a:xfrm>
          <a:prstGeom prst="wedgeRectCallout">
            <a:avLst>
              <a:gd name="adj1" fmla="val -50000"/>
              <a:gd name="adj2" fmla="val -168602"/>
            </a:avLst>
          </a:prstGeom>
          <a:solidFill>
            <a:schemeClr val="accent2"/>
          </a:solidFill>
          <a:ln w="9525">
            <a:solidFill>
              <a:schemeClr val="tx1"/>
            </a:solidFill>
            <a:miter lim="800000"/>
            <a:headEnd/>
            <a:tailEnd/>
          </a:ln>
        </p:spPr>
        <p:txBody>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Font typeface="Times New Roman" panose="02020603050405020304" pitchFamily="18" charset="0"/>
              <a:buNone/>
            </a:pPr>
            <a:endParaRPr lang="en-US" altLang="en-US" sz="2400" i="0">
              <a:solidFill>
                <a:schemeClr val="bg1"/>
              </a:solidFill>
            </a:endParaRPr>
          </a:p>
        </p:txBody>
      </p:sp>
      <p:sp>
        <p:nvSpPr>
          <p:cNvPr id="52235" name="Text Box 11">
            <a:extLst>
              <a:ext uri="{FF2B5EF4-FFF2-40B4-BE49-F238E27FC236}">
                <a16:creationId xmlns:a16="http://schemas.microsoft.com/office/drawing/2014/main" id="{AE07725C-FF3C-44FD-B0D4-6AFF3BC7CEF9}"/>
              </a:ext>
            </a:extLst>
          </p:cNvPr>
          <p:cNvSpPr txBox="1">
            <a:spLocks noChangeArrowheads="1"/>
          </p:cNvSpPr>
          <p:nvPr/>
        </p:nvSpPr>
        <p:spPr bwMode="auto">
          <a:xfrm>
            <a:off x="838200" y="4572000"/>
            <a:ext cx="1524000" cy="1135063"/>
          </a:xfrm>
          <a:prstGeom prst="rect">
            <a:avLst/>
          </a:prstGeom>
          <a:noFill/>
          <a:ln>
            <a:noFill/>
          </a:ln>
          <a:effectLst>
            <a:outerShdw dist="28398" dir="3806097"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eaLnBrk="1" hangingPunct="1">
              <a:spcBef>
                <a:spcPct val="50000"/>
              </a:spcBef>
            </a:pPr>
            <a:r>
              <a:rPr lang="en-US" altLang="en-US" sz="2400" i="0">
                <a:solidFill>
                  <a:schemeClr val="bg1"/>
                </a:solidFill>
              </a:rPr>
              <a:t>Baseline/Normal level</a:t>
            </a:r>
          </a:p>
        </p:txBody>
      </p:sp>
      <p:sp>
        <p:nvSpPr>
          <p:cNvPr id="52236" name="AutoShape 12">
            <a:extLst>
              <a:ext uri="{FF2B5EF4-FFF2-40B4-BE49-F238E27FC236}">
                <a16:creationId xmlns:a16="http://schemas.microsoft.com/office/drawing/2014/main" id="{6E2D4DF0-8815-4F49-9E14-EF672E04E3B7}"/>
              </a:ext>
            </a:extLst>
          </p:cNvPr>
          <p:cNvSpPr>
            <a:spLocks noChangeArrowheads="1"/>
          </p:cNvSpPr>
          <p:nvPr/>
        </p:nvSpPr>
        <p:spPr bwMode="auto">
          <a:xfrm>
            <a:off x="6477000" y="457200"/>
            <a:ext cx="2362200" cy="2514600"/>
          </a:xfrm>
          <a:prstGeom prst="wedgeRectCallout">
            <a:avLst>
              <a:gd name="adj1" fmla="val 33264"/>
              <a:gd name="adj2" fmla="val 99051"/>
            </a:avLst>
          </a:prstGeom>
          <a:gradFill rotWithShape="0">
            <a:gsLst>
              <a:gs pos="0">
                <a:schemeClr val="tx2"/>
              </a:gs>
              <a:gs pos="100000">
                <a:schemeClr val="accent2"/>
              </a:gs>
            </a:gsLst>
            <a:lin ang="5400000" scaled="1"/>
          </a:gradFill>
          <a:ln w="9525">
            <a:solidFill>
              <a:schemeClr val="tx1"/>
            </a:solidFill>
            <a:miter lim="800000"/>
            <a:headEnd/>
            <a:tailEnd/>
          </a:ln>
        </p:spPr>
        <p:txBody>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Font typeface="Times New Roman" panose="02020603050405020304" pitchFamily="18" charset="0"/>
              <a:buNone/>
            </a:pPr>
            <a:endParaRPr lang="en-US" altLang="en-US" sz="2400" i="0">
              <a:solidFill>
                <a:schemeClr val="bg1"/>
              </a:solidFill>
            </a:endParaRPr>
          </a:p>
        </p:txBody>
      </p:sp>
      <p:sp>
        <p:nvSpPr>
          <p:cNvPr id="52237" name="Text Box 13">
            <a:extLst>
              <a:ext uri="{FF2B5EF4-FFF2-40B4-BE49-F238E27FC236}">
                <a16:creationId xmlns:a16="http://schemas.microsoft.com/office/drawing/2014/main" id="{332A4C3A-135F-4AE1-965C-7DB61E617CD0}"/>
              </a:ext>
            </a:extLst>
          </p:cNvPr>
          <p:cNvSpPr txBox="1">
            <a:spLocks noChangeArrowheads="1"/>
          </p:cNvSpPr>
          <p:nvPr/>
        </p:nvSpPr>
        <p:spPr bwMode="auto">
          <a:xfrm>
            <a:off x="6553200" y="609600"/>
            <a:ext cx="2133600" cy="2306638"/>
          </a:xfrm>
          <a:prstGeom prst="rect">
            <a:avLst/>
          </a:prstGeom>
          <a:noFill/>
          <a:ln>
            <a:noFill/>
          </a:ln>
          <a:effectLst>
            <a:outerShdw dist="28398" dir="3806097"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eaLnBrk="1" hangingPunct="1">
              <a:lnSpc>
                <a:spcPct val="65000"/>
              </a:lnSpc>
              <a:spcBef>
                <a:spcPct val="50000"/>
              </a:spcBef>
            </a:pPr>
            <a:r>
              <a:rPr lang="en-US" altLang="en-US" sz="2400" i="0">
                <a:solidFill>
                  <a:schemeClr val="bg1"/>
                </a:solidFill>
              </a:rPr>
              <a:t>Three Choices:</a:t>
            </a:r>
          </a:p>
          <a:p>
            <a:pPr eaLnBrk="1" hangingPunct="1">
              <a:lnSpc>
                <a:spcPct val="65000"/>
              </a:lnSpc>
              <a:spcBef>
                <a:spcPct val="50000"/>
              </a:spcBef>
              <a:buFont typeface="Times New Roman" panose="02020603050405020304" pitchFamily="18" charset="0"/>
              <a:buAutoNum type="arabicPeriod"/>
            </a:pPr>
            <a:r>
              <a:rPr lang="en-US" altLang="en-US" sz="2400" i="0">
                <a:solidFill>
                  <a:schemeClr val="bg1"/>
                </a:solidFill>
              </a:rPr>
              <a:t>Ride it out</a:t>
            </a:r>
          </a:p>
          <a:p>
            <a:pPr eaLnBrk="1" hangingPunct="1">
              <a:lnSpc>
                <a:spcPct val="65000"/>
              </a:lnSpc>
              <a:spcBef>
                <a:spcPct val="50000"/>
              </a:spcBef>
              <a:buFont typeface="Times New Roman" panose="02020603050405020304" pitchFamily="18" charset="0"/>
              <a:buAutoNum type="arabicPeriod"/>
            </a:pPr>
            <a:r>
              <a:rPr lang="en-US" altLang="en-US" sz="2400" i="0">
                <a:solidFill>
                  <a:schemeClr val="bg1"/>
                </a:solidFill>
              </a:rPr>
              <a:t>Increase the dosage</a:t>
            </a:r>
          </a:p>
          <a:p>
            <a:pPr eaLnBrk="1" hangingPunct="1">
              <a:lnSpc>
                <a:spcPct val="65000"/>
              </a:lnSpc>
              <a:spcBef>
                <a:spcPct val="50000"/>
              </a:spcBef>
              <a:buFont typeface="Times New Roman" panose="02020603050405020304" pitchFamily="18" charset="0"/>
              <a:buAutoNum type="arabicPeriod"/>
            </a:pPr>
            <a:r>
              <a:rPr lang="en-US" altLang="en-US" sz="2400" i="0">
                <a:solidFill>
                  <a:schemeClr val="bg1"/>
                </a:solidFill>
              </a:rPr>
              <a:t>Add a stronger substance</a:t>
            </a:r>
          </a:p>
        </p:txBody>
      </p:sp>
      <p:sp>
        <p:nvSpPr>
          <p:cNvPr id="52238" name="AutoShape 14">
            <a:extLst>
              <a:ext uri="{FF2B5EF4-FFF2-40B4-BE49-F238E27FC236}">
                <a16:creationId xmlns:a16="http://schemas.microsoft.com/office/drawing/2014/main" id="{69C19035-A7F2-4E38-AFD4-7DD57EAF59C9}"/>
              </a:ext>
            </a:extLst>
          </p:cNvPr>
          <p:cNvSpPr>
            <a:spLocks noChangeArrowheads="1"/>
          </p:cNvSpPr>
          <p:nvPr/>
        </p:nvSpPr>
        <p:spPr bwMode="auto">
          <a:xfrm>
            <a:off x="4648200" y="1295400"/>
            <a:ext cx="1600200" cy="1371600"/>
          </a:xfrm>
          <a:prstGeom prst="wedgeEllipseCallout">
            <a:avLst>
              <a:gd name="adj1" fmla="val 72519"/>
              <a:gd name="adj2" fmla="val 134491"/>
            </a:avLst>
          </a:prstGeom>
          <a:solidFill>
            <a:srgbClr val="00B8FF"/>
          </a:solidFill>
          <a:ln w="9525">
            <a:solidFill>
              <a:schemeClr val="tx1"/>
            </a:solidFill>
            <a:miter lim="800000"/>
            <a:headEnd/>
            <a:tailEnd/>
          </a:ln>
        </p:spPr>
        <p:txBody>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Font typeface="Times New Roman" panose="02020603050405020304" pitchFamily="18" charset="0"/>
              <a:buNone/>
            </a:pPr>
            <a:endParaRPr lang="en-US" altLang="en-US" sz="2400" i="0">
              <a:solidFill>
                <a:schemeClr val="bg1"/>
              </a:solidFill>
            </a:endParaRPr>
          </a:p>
        </p:txBody>
      </p:sp>
      <p:sp>
        <p:nvSpPr>
          <p:cNvPr id="52240" name="AutoShape 16">
            <a:extLst>
              <a:ext uri="{FF2B5EF4-FFF2-40B4-BE49-F238E27FC236}">
                <a16:creationId xmlns:a16="http://schemas.microsoft.com/office/drawing/2014/main" id="{1427412A-F3B1-4599-945A-20EB546841CA}"/>
              </a:ext>
            </a:extLst>
          </p:cNvPr>
          <p:cNvSpPr>
            <a:spLocks noChangeArrowheads="1"/>
          </p:cNvSpPr>
          <p:nvPr/>
        </p:nvSpPr>
        <p:spPr bwMode="auto">
          <a:xfrm>
            <a:off x="4648200" y="1295400"/>
            <a:ext cx="1600200" cy="1371600"/>
          </a:xfrm>
          <a:prstGeom prst="wedgeEllipseCallout">
            <a:avLst>
              <a:gd name="adj1" fmla="val 37301"/>
              <a:gd name="adj2" fmla="val 127662"/>
            </a:avLst>
          </a:prstGeom>
          <a:solidFill>
            <a:srgbClr val="00B8FF"/>
          </a:solidFill>
          <a:ln w="9525">
            <a:solidFill>
              <a:schemeClr val="tx1"/>
            </a:solidFill>
            <a:miter lim="800000"/>
            <a:headEnd/>
            <a:tailEnd/>
          </a:ln>
        </p:spPr>
        <p:txBody>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Font typeface="Times New Roman" panose="02020603050405020304" pitchFamily="18" charset="0"/>
              <a:buNone/>
            </a:pPr>
            <a:endParaRPr lang="en-US" altLang="en-US" sz="2400" i="0">
              <a:solidFill>
                <a:schemeClr val="bg1"/>
              </a:solidFill>
            </a:endParaRPr>
          </a:p>
        </p:txBody>
      </p:sp>
      <p:sp>
        <p:nvSpPr>
          <p:cNvPr id="52241" name="AutoShape 17">
            <a:extLst>
              <a:ext uri="{FF2B5EF4-FFF2-40B4-BE49-F238E27FC236}">
                <a16:creationId xmlns:a16="http://schemas.microsoft.com/office/drawing/2014/main" id="{A4BE7039-C869-4E5A-B1D8-D6D254EB52F2}"/>
              </a:ext>
            </a:extLst>
          </p:cNvPr>
          <p:cNvSpPr>
            <a:spLocks noChangeArrowheads="1"/>
          </p:cNvSpPr>
          <p:nvPr/>
        </p:nvSpPr>
        <p:spPr bwMode="auto">
          <a:xfrm>
            <a:off x="4648200" y="1295400"/>
            <a:ext cx="1600200" cy="1371600"/>
          </a:xfrm>
          <a:prstGeom prst="wedgeEllipseCallout">
            <a:avLst>
              <a:gd name="adj1" fmla="val -792"/>
              <a:gd name="adj2" fmla="val 104514"/>
            </a:avLst>
          </a:prstGeom>
          <a:solidFill>
            <a:srgbClr val="00B8FF"/>
          </a:solidFill>
          <a:ln w="9525">
            <a:solidFill>
              <a:schemeClr val="tx1"/>
            </a:solidFill>
            <a:miter lim="800000"/>
            <a:headEnd/>
            <a:tailEnd/>
          </a:ln>
        </p:spPr>
        <p:txBody>
          <a:bodyPr/>
          <a:lstStyle>
            <a:lvl1pPr>
              <a:lnSpc>
                <a:spcPct val="95000"/>
              </a:lnSpc>
              <a:spcBef>
                <a:spcPts val="800"/>
              </a:spcBef>
              <a:buClr>
                <a:srgbClr val="FFFFFF"/>
              </a:buClr>
              <a:buSzPct val="100000"/>
              <a:buFont typeface="Times New Roman" panose="02020603050405020304" pitchFamily="18" charset="0"/>
              <a:buChar char="•"/>
              <a:defRPr sz="3200">
                <a:solidFill>
                  <a:srgbClr val="FFFFFF"/>
                </a:solidFill>
                <a:latin typeface="Times New Roman" panose="02020603050405020304" pitchFamily="18" charset="0"/>
                <a:ea typeface="Arial Unicode MS" pitchFamily="34" charset="-128"/>
              </a:defRPr>
            </a:lvl1pPr>
            <a:lvl2pPr marL="742950" indent="-285750">
              <a:lnSpc>
                <a:spcPct val="95000"/>
              </a:lnSpc>
              <a:spcBef>
                <a:spcPts val="700"/>
              </a:spcBef>
              <a:buClr>
                <a:srgbClr val="FFFFFF"/>
              </a:buClr>
              <a:buSzPct val="100000"/>
              <a:buFont typeface="Times New Roman" panose="02020603050405020304" pitchFamily="18" charset="0"/>
              <a:buChar char="–"/>
              <a:defRPr sz="2800">
                <a:solidFill>
                  <a:srgbClr val="FFFFFF"/>
                </a:solidFill>
                <a:latin typeface="Times New Roman" panose="02020603050405020304" pitchFamily="18" charset="0"/>
                <a:ea typeface="Arial Unicode MS" pitchFamily="34" charset="-128"/>
              </a:defRPr>
            </a:lvl2pPr>
            <a:lvl3pPr marL="1143000" indent="-228600">
              <a:lnSpc>
                <a:spcPct val="95000"/>
              </a:lnSpc>
              <a:spcBef>
                <a:spcPts val="600"/>
              </a:spcBef>
              <a:buClr>
                <a:srgbClr val="FFFFFF"/>
              </a:buClr>
              <a:buSzPct val="100000"/>
              <a:buFont typeface="Times New Roman" panose="02020603050405020304" pitchFamily="18" charset="0"/>
              <a:buChar char="•"/>
              <a:defRPr sz="2400">
                <a:solidFill>
                  <a:srgbClr val="FFFFFF"/>
                </a:solidFill>
                <a:latin typeface="Times New Roman" panose="02020603050405020304" pitchFamily="18" charset="0"/>
                <a:ea typeface="Arial Unicode MS" pitchFamily="34" charset="-128"/>
              </a:defRPr>
            </a:lvl3pPr>
            <a:lvl4pPr marL="16002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4pPr>
            <a:lvl5pPr marL="2057400" indent="-228600">
              <a:lnSpc>
                <a:spcPct val="95000"/>
              </a:lnSpc>
              <a:spcBef>
                <a:spcPts val="500"/>
              </a:spcBef>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500"/>
              </a:spcBef>
              <a:spcAft>
                <a:spcPct val="0"/>
              </a:spcAft>
              <a:buClr>
                <a:srgbClr val="FFFFFF"/>
              </a:buClr>
              <a:buSzPct val="100000"/>
              <a:buFont typeface="Times New Roman" panose="02020603050405020304" pitchFamily="18" charset="0"/>
              <a:buChar char="»"/>
              <a:defRPr sz="2000">
                <a:solidFill>
                  <a:srgbClr val="FFFFFF"/>
                </a:solidFill>
                <a:latin typeface="Times New Roman" panose="02020603050405020304" pitchFamily="18" charset="0"/>
                <a:ea typeface="Arial Unicode MS" pitchFamily="34" charset="-128"/>
              </a:defRPr>
            </a:lvl9pPr>
          </a:lstStyle>
          <a:p>
            <a:pPr algn="ctr" eaLnBrk="1" hangingPunct="1">
              <a:spcBef>
                <a:spcPct val="0"/>
              </a:spcBef>
              <a:buFont typeface="Times New Roman" panose="02020603050405020304" pitchFamily="18" charset="0"/>
              <a:buNone/>
            </a:pPr>
            <a:endParaRPr lang="en-US" altLang="en-US" sz="2400" i="0">
              <a:solidFill>
                <a:schemeClr val="bg1"/>
              </a:solidFill>
            </a:endParaRPr>
          </a:p>
        </p:txBody>
      </p:sp>
      <p:sp>
        <p:nvSpPr>
          <p:cNvPr id="52242" name="Text Box 18">
            <a:extLst>
              <a:ext uri="{FF2B5EF4-FFF2-40B4-BE49-F238E27FC236}">
                <a16:creationId xmlns:a16="http://schemas.microsoft.com/office/drawing/2014/main" id="{A2DE1A2D-62A6-467A-981D-782B4F9EFAC1}"/>
              </a:ext>
            </a:extLst>
          </p:cNvPr>
          <p:cNvSpPr txBox="1">
            <a:spLocks noChangeArrowheads="1"/>
          </p:cNvSpPr>
          <p:nvPr/>
        </p:nvSpPr>
        <p:spPr bwMode="auto">
          <a:xfrm>
            <a:off x="4724400" y="1524000"/>
            <a:ext cx="1460500" cy="7874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1pPr>
            <a:lvl2pPr marL="742950" indent="-28575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2pPr>
            <a:lvl3pPr marL="11430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3pPr>
            <a:lvl4pPr marL="16002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4pPr>
            <a:lvl5pPr marL="2057400" indent="-228600">
              <a:lnSpc>
                <a:spcPct val="95000"/>
              </a:lnSpc>
              <a:spcBef>
                <a:spcPts val="800"/>
              </a:spcBef>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5pPr>
            <a:lvl6pPr marL="25146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6pPr>
            <a:lvl7pPr marL="29718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7pPr>
            <a:lvl8pPr marL="34290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8pPr>
            <a:lvl9pPr marL="3886200" indent="-228600" defTabSz="457200" eaLnBrk="0" fontAlgn="base" hangingPunct="0">
              <a:lnSpc>
                <a:spcPct val="95000"/>
              </a:lnSpc>
              <a:spcBef>
                <a:spcPts val="800"/>
              </a:spcBef>
              <a:spcAft>
                <a:spcPct val="0"/>
              </a:spcAft>
              <a:buClr>
                <a:srgbClr val="FFFFFF"/>
              </a:buClr>
              <a:buSzPct val="100000"/>
              <a:buFont typeface="Times New Roman" panose="02020603050405020304" pitchFamily="18" charset="0"/>
              <a:defRPr sz="2800" i="1">
                <a:solidFill>
                  <a:srgbClr val="FFFF00"/>
                </a:solidFill>
                <a:latin typeface="Times New Roman" panose="02020603050405020304" pitchFamily="18" charset="0"/>
                <a:ea typeface="Arial Unicode MS" pitchFamily="34" charset="-128"/>
              </a:defRPr>
            </a:lvl9pPr>
          </a:lstStyle>
          <a:p>
            <a:pPr eaLnBrk="1" hangingPunct="1">
              <a:spcBef>
                <a:spcPct val="0"/>
              </a:spcBef>
            </a:pPr>
            <a:r>
              <a:rPr lang="en-US" altLang="en-US" sz="2400" i="0">
                <a:solidFill>
                  <a:schemeClr val="bg1"/>
                </a:solidFill>
              </a:rPr>
              <a:t>Perceived </a:t>
            </a:r>
          </a:p>
          <a:p>
            <a:pPr eaLnBrk="1" hangingPunct="1">
              <a:spcBef>
                <a:spcPct val="0"/>
              </a:spcBef>
            </a:pPr>
            <a:r>
              <a:rPr lang="en-US" altLang="en-US" sz="2400" i="0">
                <a:solidFill>
                  <a:schemeClr val="bg1"/>
                </a:solidFill>
              </a:rPr>
              <a:t>as normal</a:t>
            </a:r>
          </a:p>
        </p:txBody>
      </p:sp>
    </p:spTree>
    <p:extLst>
      <p:ext uri="{BB962C8B-B14F-4D97-AF65-F5344CB8AC3E}">
        <p14:creationId xmlns:p14="http://schemas.microsoft.com/office/powerpoint/2010/main" val="127808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990600"/>
          </a:xfrm>
        </p:spPr>
        <p:txBody>
          <a:bodyPr>
            <a:noAutofit/>
          </a:bodyPr>
          <a:lstStyle/>
          <a:p>
            <a:pPr eaLnBrk="1" hangingPunct="1"/>
            <a:r>
              <a:rPr lang="en-US" altLang="en-US" b="1" dirty="0">
                <a:solidFill>
                  <a:schemeClr val="tx1"/>
                </a:solidFill>
                <a:latin typeface="+mn-lt"/>
              </a:rPr>
              <a:t>Social Learning Theory and Genetic Predisposition Models of Addiction</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289560" y="1828800"/>
            <a:ext cx="8839200" cy="1676400"/>
          </a:xfrm>
        </p:spPr>
        <p:txBody>
          <a:bodyPr>
            <a:noAutofit/>
          </a:bodyPr>
          <a:lstStyle/>
          <a:p>
            <a:pPr marL="0" lvl="4" indent="0" eaLnBrk="1" hangingPunct="1">
              <a:spcBef>
                <a:spcPts val="0"/>
              </a:spcBef>
              <a:buFont typeface="Times New Roman" panose="02020603050405020304" pitchFamily="18" charset="0"/>
              <a:buNone/>
            </a:pPr>
            <a:r>
              <a:rPr lang="en-US" altLang="en-US" sz="6000" dirty="0">
                <a:solidFill>
                  <a:schemeClr val="tx1"/>
                </a:solidFill>
              </a:rPr>
              <a:t>Recovery Models</a:t>
            </a:r>
          </a:p>
          <a:p>
            <a:pPr marL="571500" lvl="4" indent="-571500">
              <a:spcBef>
                <a:spcPts val="0"/>
              </a:spcBef>
            </a:pPr>
            <a:r>
              <a:rPr lang="en-US" altLang="en-US" sz="6000" dirty="0">
                <a:solidFill>
                  <a:schemeClr val="tx1"/>
                </a:solidFill>
              </a:rPr>
              <a:t>Abstinence</a:t>
            </a:r>
          </a:p>
          <a:p>
            <a:pPr marL="571500" lvl="4" indent="-571500">
              <a:spcBef>
                <a:spcPts val="0"/>
              </a:spcBef>
            </a:pPr>
            <a:r>
              <a:rPr lang="en-US" altLang="en-US" sz="6000" dirty="0">
                <a:solidFill>
                  <a:schemeClr val="tx1"/>
                </a:solidFill>
              </a:rPr>
              <a:t>Harm Reduction</a:t>
            </a:r>
          </a:p>
          <a:p>
            <a:pPr marL="571500" lvl="4" indent="-571500">
              <a:spcBef>
                <a:spcPts val="0"/>
              </a:spcBef>
            </a:pPr>
            <a:r>
              <a:rPr lang="en-US" altLang="en-US" sz="6000" dirty="0">
                <a:solidFill>
                  <a:schemeClr val="tx1"/>
                </a:solidFill>
              </a:rPr>
              <a:t>Cross Addiction</a:t>
            </a:r>
          </a:p>
        </p:txBody>
      </p:sp>
    </p:spTree>
    <p:extLst>
      <p:ext uri="{BB962C8B-B14F-4D97-AF65-F5344CB8AC3E}">
        <p14:creationId xmlns:p14="http://schemas.microsoft.com/office/powerpoint/2010/main" val="2912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5689AED-38D4-4A67-AC8F-1FA062F0F033}"/>
              </a:ext>
            </a:extLst>
          </p:cNvPr>
          <p:cNvSpPr>
            <a:spLocks noGrp="1" noChangeArrowheads="1"/>
          </p:cNvSpPr>
          <p:nvPr>
            <p:ph type="title"/>
          </p:nvPr>
        </p:nvSpPr>
        <p:spPr>
          <a:xfrm>
            <a:off x="152400" y="304800"/>
            <a:ext cx="8839200" cy="4038600"/>
          </a:xfrm>
        </p:spPr>
        <p:txBody>
          <a:bodyPr>
            <a:noAutofit/>
          </a:bodyPr>
          <a:lstStyle/>
          <a:p>
            <a:pPr eaLnBrk="1" hangingPunct="1"/>
            <a:r>
              <a:rPr lang="en-US" altLang="en-US" sz="6600" b="1" dirty="0">
                <a:solidFill>
                  <a:schemeClr val="tx1"/>
                </a:solidFill>
                <a:latin typeface="+mn-lt"/>
              </a:rPr>
              <a:t>Determining How many Drinks It Takes to Impair Function Varies</a:t>
            </a:r>
          </a:p>
        </p:txBody>
      </p:sp>
      <p:sp>
        <p:nvSpPr>
          <p:cNvPr id="3075" name="Rectangle 3">
            <a:extLst>
              <a:ext uri="{FF2B5EF4-FFF2-40B4-BE49-F238E27FC236}">
                <a16:creationId xmlns:a16="http://schemas.microsoft.com/office/drawing/2014/main" id="{BE35A3E7-BFF5-4154-8C20-223684C5F660}"/>
              </a:ext>
            </a:extLst>
          </p:cNvPr>
          <p:cNvSpPr>
            <a:spLocks noGrp="1" noChangeArrowheads="1"/>
          </p:cNvSpPr>
          <p:nvPr>
            <p:ph type="body" idx="1"/>
          </p:nvPr>
        </p:nvSpPr>
        <p:spPr>
          <a:xfrm>
            <a:off x="152400" y="1981200"/>
            <a:ext cx="8839200" cy="1676400"/>
          </a:xfrm>
        </p:spPr>
        <p:txBody>
          <a:bodyPr>
            <a:noAutofit/>
          </a:bodyPr>
          <a:lstStyle/>
          <a:p>
            <a:pPr marL="0" lvl="4" indent="0" eaLnBrk="1" hangingPunct="1">
              <a:spcBef>
                <a:spcPts val="0"/>
              </a:spcBef>
              <a:buFont typeface="Times New Roman" panose="02020603050405020304" pitchFamily="18" charset="0"/>
              <a:buNone/>
            </a:pPr>
            <a:r>
              <a:rPr lang="en-US" altLang="en-US" sz="4000" dirty="0">
                <a:solidFill>
                  <a:schemeClr val="tx1"/>
                </a:solidFill>
              </a:rPr>
              <a:t> </a:t>
            </a:r>
          </a:p>
        </p:txBody>
      </p:sp>
    </p:spTree>
    <p:extLst>
      <p:ext uri="{BB962C8B-B14F-4D97-AF65-F5344CB8AC3E}">
        <p14:creationId xmlns:p14="http://schemas.microsoft.com/office/powerpoint/2010/main" val="82144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6429</TotalTime>
  <Words>1298</Words>
  <Application>Microsoft Office PowerPoint</Application>
  <PresentationFormat>On-screen Show (4:3)</PresentationFormat>
  <Paragraphs>216</Paragraphs>
  <Slides>43</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Arial Unicode MS</vt:lpstr>
      <vt:lpstr>Calibri</vt:lpstr>
      <vt:lpstr>Default</vt:lpstr>
      <vt:lpstr>Roboto</vt:lpstr>
      <vt:lpstr>Times New Roman</vt:lpstr>
      <vt:lpstr>Office Theme</vt:lpstr>
      <vt:lpstr>Image</vt:lpstr>
      <vt:lpstr>Alcohol: Death in a Bottle (Canned Death)</vt:lpstr>
      <vt:lpstr>Social Drinking (Moderate Drinking)</vt:lpstr>
      <vt:lpstr> </vt:lpstr>
      <vt:lpstr>How Do You Know When You Crossed the Line From Social Drinking to Alcoholism</vt:lpstr>
      <vt:lpstr>How The World Measure It</vt:lpstr>
      <vt:lpstr>The Power of Addiction</vt:lpstr>
      <vt:lpstr>PowerPoint Presentation</vt:lpstr>
      <vt:lpstr>Social Learning Theory and Genetic Predisposition Models of Addiction</vt:lpstr>
      <vt:lpstr>Determining How many Drinks It Takes to Impair Function Varies</vt:lpstr>
      <vt:lpstr> Normal</vt:lpstr>
      <vt:lpstr>PowerPoint Presentation</vt:lpstr>
      <vt:lpstr>PowerPoint Presentation</vt:lpstr>
      <vt:lpstr>Three Hallmarks Traits of Alcoholism</vt:lpstr>
      <vt:lpstr>When Is The Boundary Crossed From Use To Abuse To Dependence?</vt:lpstr>
      <vt:lpstr>DSM V</vt:lpstr>
      <vt:lpstr>4 Key Questions</vt:lpstr>
      <vt:lpstr>4 Key Questions</vt:lpstr>
      <vt:lpstr>Clinical Criteria Woven Into The Assessment Process</vt:lpstr>
      <vt:lpstr>For “Social Drinkers” To Gain Insight Into Their Drinking</vt:lpstr>
      <vt:lpstr>For “Social Drinkers” To Gain Insight Into Their Drinking</vt:lpstr>
      <vt:lpstr>Impact On The Family</vt:lpstr>
      <vt:lpstr>Family Healing</vt:lpstr>
      <vt:lpstr>Family Healing</vt:lpstr>
      <vt:lpstr>Role Model – Availability and Family Use</vt:lpstr>
      <vt:lpstr>1 Peter 4:1-4</vt:lpstr>
      <vt:lpstr>PowerPoint Presentation</vt:lpstr>
      <vt:lpstr> </vt:lpstr>
      <vt:lpstr>PowerPoint Presentation</vt:lpstr>
      <vt:lpstr>PowerPoint Presentation</vt:lpstr>
      <vt:lpstr>PowerPoint Presentation</vt:lpstr>
      <vt:lpstr>PowerPoint Presentation</vt:lpstr>
      <vt:lpstr>Addiction Is An Erosion Process </vt:lpstr>
      <vt:lpstr>What is our response…</vt:lpstr>
      <vt:lpstr>How do I stop?</vt:lpstr>
      <vt:lpstr>Natural Supports</vt:lpstr>
      <vt:lpstr>Church’s Role</vt:lpstr>
      <vt:lpstr>Empty House</vt:lpstr>
      <vt:lpstr>Best Thinking</vt:lpstr>
      <vt:lpstr>Learning from Jesus</vt:lpstr>
      <vt:lpstr>Mantras</vt:lpstr>
      <vt:lpstr>MUST CHANGE:</vt:lpstr>
      <vt:lpstr>We Drank</vt:lpstr>
      <vt:lpstr>We Drank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Print Shop</dc:creator>
  <cp:lastModifiedBy>EastShelby</cp:lastModifiedBy>
  <cp:revision>175</cp:revision>
  <cp:lastPrinted>2017-11-03T13:39:31Z</cp:lastPrinted>
  <dcterms:created xsi:type="dcterms:W3CDTF">2016-03-01T18:53:18Z</dcterms:created>
  <dcterms:modified xsi:type="dcterms:W3CDTF">2017-11-04T22:11:34Z</dcterms:modified>
</cp:coreProperties>
</file>