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46" r:id="rId2"/>
    <p:sldId id="547" r:id="rId3"/>
    <p:sldId id="548" r:id="rId4"/>
    <p:sldId id="549" r:id="rId5"/>
    <p:sldId id="555" r:id="rId6"/>
    <p:sldId id="556" r:id="rId7"/>
    <p:sldId id="568" r:id="rId8"/>
    <p:sldId id="557" r:id="rId9"/>
    <p:sldId id="558" r:id="rId10"/>
    <p:sldId id="559" r:id="rId11"/>
    <p:sldId id="560" r:id="rId12"/>
    <p:sldId id="561" r:id="rId13"/>
    <p:sldId id="550" r:id="rId14"/>
    <p:sldId id="551" r:id="rId15"/>
    <p:sldId id="552" r:id="rId16"/>
    <p:sldId id="553" r:id="rId17"/>
    <p:sldId id="562" r:id="rId18"/>
    <p:sldId id="563" r:id="rId19"/>
    <p:sldId id="564" r:id="rId20"/>
    <p:sldId id="567" r:id="rId21"/>
    <p:sldId id="565" r:id="rId22"/>
    <p:sldId id="566" r:id="rId23"/>
    <p:sldId id="554" r:id="rId24"/>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63B"/>
    <a:srgbClr val="292929"/>
    <a:srgbClr val="8B7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101" d="100"/>
          <a:sy n="101" d="100"/>
        </p:scale>
        <p:origin x="270" y="10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9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95991B3A-CB4E-094D-99D7-240EA76768FE}" type="datetimeFigureOut">
              <a:rPr lang="en-US" smtClean="0"/>
              <a:pPr/>
              <a:t>11/4/2017</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71518CDD-3C45-2C4D-9FD7-498C28C4286B}" type="slidenum">
              <a:rPr lang="en-US" smtClean="0"/>
              <a:pPr/>
              <a:t>‹#›</a:t>
            </a:fld>
            <a:endParaRPr lang="en-US"/>
          </a:p>
        </p:txBody>
      </p:sp>
    </p:spTree>
    <p:extLst>
      <p:ext uri="{BB962C8B-B14F-4D97-AF65-F5344CB8AC3E}">
        <p14:creationId xmlns:p14="http://schemas.microsoft.com/office/powerpoint/2010/main" val="381029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idx="1"/>
          </p:nvPr>
        </p:nvSpPr>
        <p:spPr>
          <a:xfrm>
            <a:off x="3974534" y="0"/>
            <a:ext cx="3040592" cy="466753"/>
          </a:xfrm>
          <a:prstGeom prst="rect">
            <a:avLst/>
          </a:prstGeom>
        </p:spPr>
        <p:txBody>
          <a:bodyPr vert="horz" lIns="93251" tIns="46625" rIns="93251" bIns="46625" rtlCol="0"/>
          <a:lstStyle>
            <a:lvl1pPr algn="r">
              <a:defRPr sz="1200"/>
            </a:lvl1pPr>
          </a:lstStyle>
          <a:p>
            <a:fld id="{AAE834F6-3909-484A-8E33-D0FB22025583}" type="datetimeFigureOut">
              <a:rPr lang="en-US" smtClean="0"/>
              <a:pPr/>
              <a:t>11/4/2017</a:t>
            </a:fld>
            <a:endParaRPr lang="en-US"/>
          </a:p>
        </p:txBody>
      </p:sp>
      <p:sp>
        <p:nvSpPr>
          <p:cNvPr id="4" name="Slide Image Placeholder 3"/>
          <p:cNvSpPr>
            <a:spLocks noGrp="1" noRot="1" noChangeAspect="1"/>
          </p:cNvSpPr>
          <p:nvPr>
            <p:ph type="sldImg" idx="2"/>
          </p:nvPr>
        </p:nvSpPr>
        <p:spPr>
          <a:xfrm>
            <a:off x="1416050" y="1163638"/>
            <a:ext cx="4184650" cy="3138487"/>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701675" y="4476948"/>
            <a:ext cx="5613400" cy="3662958"/>
          </a:xfrm>
          <a:prstGeom prst="rect">
            <a:avLst/>
          </a:prstGeom>
        </p:spPr>
        <p:txBody>
          <a:bodyPr vert="horz" lIns="93251" tIns="46625" rIns="93251" bIns="466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35998"/>
            <a:ext cx="3040592" cy="466752"/>
          </a:xfrm>
          <a:prstGeom prst="rect">
            <a:avLst/>
          </a:prstGeom>
        </p:spPr>
        <p:txBody>
          <a:bodyPr vert="horz" lIns="93251" tIns="46625" rIns="93251" bIns="46625" rtlCol="0" anchor="b"/>
          <a:lstStyle>
            <a:lvl1pPr algn="r">
              <a:defRPr sz="1200"/>
            </a:lvl1pPr>
          </a:lstStyle>
          <a:p>
            <a:fld id="{D7AD72E3-87B5-40F3-A5D2-F8DD615EA7E1}" type="slidenum">
              <a:rPr lang="en-US" smtClean="0"/>
              <a:pPr/>
              <a:t>‹#›</a:t>
            </a:fld>
            <a:endParaRPr lang="en-US"/>
          </a:p>
        </p:txBody>
      </p:sp>
    </p:spTree>
    <p:extLst>
      <p:ext uri="{BB962C8B-B14F-4D97-AF65-F5344CB8AC3E}">
        <p14:creationId xmlns:p14="http://schemas.microsoft.com/office/powerpoint/2010/main" val="15332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61822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10</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150808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11</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222998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12</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70277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13</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13582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14</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491125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15</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148634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16</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84316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17</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179713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18</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369615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19</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376719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2</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15692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20</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207955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21</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3955138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22</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345595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23</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198738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3</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285785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4</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274068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5</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26401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6</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359873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7</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371393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8</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234801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12F6236-FB5B-48BD-A538-92EF46160F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177D95EC-B422-4F15-B540-C3AAF70B079F}" type="slidenum">
              <a:rPr lang="en-GB" altLang="en-US" smtClean="0"/>
              <a:pPr>
                <a:spcBef>
                  <a:spcPct val="0"/>
                </a:spcBef>
              </a:pPr>
              <a:t>9</a:t>
            </a:fld>
            <a:endParaRPr lang="en-GB" altLang="en-US"/>
          </a:p>
        </p:txBody>
      </p:sp>
      <p:sp>
        <p:nvSpPr>
          <p:cNvPr id="7171" name="Text Box 1">
            <a:extLst>
              <a:ext uri="{FF2B5EF4-FFF2-40B4-BE49-F238E27FC236}">
                <a16:creationId xmlns:a16="http://schemas.microsoft.com/office/drawing/2014/main" id="{924C636E-AD8A-4B9C-A49B-E6D6EC65EAB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5000"/>
              </a:lnSpc>
              <a:spcBef>
                <a:spcPts val="800"/>
              </a:spcBef>
              <a:buClr>
                <a:srgbClr val="FFFFFF"/>
              </a:buClr>
            </a:pPr>
            <a:endParaRPr lang="en-US" altLang="en-US" sz="2800">
              <a:solidFill>
                <a:srgbClr val="FFFF00"/>
              </a:solidFill>
            </a:endParaRPr>
          </a:p>
        </p:txBody>
      </p:sp>
      <p:sp>
        <p:nvSpPr>
          <p:cNvPr id="7172" name="Text Box 2">
            <a:extLst>
              <a:ext uri="{FF2B5EF4-FFF2-40B4-BE49-F238E27FC236}">
                <a16:creationId xmlns:a16="http://schemas.microsoft.com/office/drawing/2014/main" id="{EA34A47B-A329-4ED4-B48C-72740E016371}"/>
              </a:ext>
            </a:extLst>
          </p:cNvPr>
          <p:cNvSpPr>
            <a:spLocks noGrp="1" noChangeArrowheads="1"/>
          </p:cNvSpPr>
          <p:nvPr>
            <p:ph type="body"/>
          </p:nvPr>
        </p:nvSpPr>
        <p:spPr>
          <a:xfrm>
            <a:off x="914400" y="4343400"/>
            <a:ext cx="5029200" cy="595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Title Page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Below are some simple instructions on how to use this template: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n-US">
                <a:ea typeface="Arial Unicode MS" pitchFamily="34" charset="-128"/>
              </a:rPr>
            </a:br>
            <a:r>
              <a:rPr lang="en-GB" altLang="en-US">
                <a:ea typeface="Arial Unicode MS" pitchFamily="34" charset="-128"/>
              </a:rPr>
              <a:t>1. You can change the text in the graphical screen above or in the outline area to the left.</a:t>
            </a:r>
            <a:br>
              <a:rPr lang="en-GB" altLang="en-US">
                <a:ea typeface="Arial Unicode MS" pitchFamily="34" charset="-128"/>
              </a:rPr>
            </a:br>
            <a:br>
              <a:rPr lang="en-GB" altLang="en-US">
                <a:ea typeface="Arial Unicode MS" pitchFamily="34" charset="-128"/>
              </a:rPr>
            </a:br>
            <a:r>
              <a:rPr lang="en-GB" altLang="en-US">
                <a:ea typeface="Arial Unicode MS" pitchFamily="34" charset="-128"/>
              </a:rPr>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4.There are a few additional notes written in the slide text wording that may be helpful.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ea typeface="Arial Unicode MS" pitchFamily="34" charset="-128"/>
              </a:rPr>
              <a:t>Note:</a:t>
            </a:r>
            <a:br>
              <a:rPr lang="en-GB" altLang="en-US">
                <a:ea typeface="Arial Unicode MS" pitchFamily="34" charset="-128"/>
              </a:rPr>
            </a:br>
            <a:r>
              <a:rPr lang="en-GB" altLang="en-US">
                <a:ea typeface="Arial Unicode MS" pitchFamily="34" charset="-128"/>
              </a:rPr>
              <a:t>We are working on a website that in the future will provide help topics on using sermon outlines in PowerPoint as well as provide sermon templates similar to this one. Check www.sermon-outlines.com for more information.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ea typeface="Arial Unicode MS" pitchFamily="34" charset="-128"/>
            </a:endParaRPr>
          </a:p>
        </p:txBody>
      </p:sp>
    </p:spTree>
    <p:extLst>
      <p:ext uri="{BB962C8B-B14F-4D97-AF65-F5344CB8AC3E}">
        <p14:creationId xmlns:p14="http://schemas.microsoft.com/office/powerpoint/2010/main" val="39350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92929"/>
                </a:solidFill>
                <a:latin typeface="+mn-lt"/>
                <a:ea typeface="Roboto"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B786E"/>
                </a:solidFill>
                <a:latin typeface="+mn-lt"/>
                <a:ea typeface="Robot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FD821FE-8E12-4103-9501-200302326B83}"/>
              </a:ext>
            </a:extLst>
          </p:cNvPr>
          <p:cNvSpPr>
            <a:spLocks noGrp="1"/>
          </p:cNvSpPr>
          <p:nvPr>
            <p:ph type="dt" sz="half" idx="10"/>
          </p:nvPr>
        </p:nvSpPr>
        <p:spPr/>
        <p:txBody>
          <a:bodyPr/>
          <a:lstStyle/>
          <a:p>
            <a:fld id="{F10A26C8-4162-4846-A8F1-6A890DCBB9D4}" type="datetimeFigureOut">
              <a:rPr lang="en-US" smtClean="0"/>
              <a:pPr/>
              <a:t>11/4/2017</a:t>
            </a:fld>
            <a:endParaRPr lang="en-US" dirty="0"/>
          </a:p>
        </p:txBody>
      </p:sp>
      <p:sp>
        <p:nvSpPr>
          <p:cNvPr id="8" name="Footer Placeholder 7">
            <a:extLst>
              <a:ext uri="{FF2B5EF4-FFF2-40B4-BE49-F238E27FC236}">
                <a16:creationId xmlns:a16="http://schemas.microsoft.com/office/drawing/2014/main" id="{A21752F3-B667-43FE-B111-E2BC29DDAC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86529B-A078-426C-939B-E944E9DB42BF}"/>
              </a:ext>
            </a:extLst>
          </p:cNvPr>
          <p:cNvSpPr>
            <a:spLocks noGrp="1"/>
          </p:cNvSpPr>
          <p:nvPr>
            <p:ph type="sldNum" sz="quarter" idx="12"/>
          </p:nvPr>
        </p:nvSpPr>
        <p:spPr/>
        <p:txBody>
          <a:bodyPr/>
          <a:lstStyle/>
          <a:p>
            <a:fld id="{8571DB8E-CCDB-40C8-913E-1BEB10FD64F6}" type="slidenum">
              <a:rPr lang="en-US" smtClean="0"/>
              <a:pPr/>
              <a:t>‹#›</a:t>
            </a:fld>
            <a:endParaRPr lang="en-US" dirty="0"/>
          </a:p>
        </p:txBody>
      </p:sp>
      <p:sp>
        <p:nvSpPr>
          <p:cNvPr id="10" name="Title 9">
            <a:extLst>
              <a:ext uri="{FF2B5EF4-FFF2-40B4-BE49-F238E27FC236}">
                <a16:creationId xmlns:a16="http://schemas.microsoft.com/office/drawing/2014/main" id="{9A0B5967-274A-4CB2-90D6-F4D08320E3DF}"/>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1263B"/>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9292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0A26C8-4162-4846-A8F1-6A890DCBB9D4}" type="datetimeFigureOut">
              <a:rPr lang="en-US" smtClean="0"/>
              <a:pPr/>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F10A26C8-4162-4846-A8F1-6A890DCBB9D4}" type="datetimeFigureOut">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26C8-4162-4846-A8F1-6A890DCBB9D4}" type="datetimeFigureOut">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D1263B"/>
                </a:solidFill>
                <a:latin typeface="+mn-l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92929"/>
                </a:solidFill>
                <a:latin typeface="+mn-lt"/>
              </a:defRPr>
            </a:lvl1pPr>
            <a:lvl2pPr>
              <a:defRPr sz="2800">
                <a:solidFill>
                  <a:srgbClr val="8B786E"/>
                </a:solidFill>
                <a:latin typeface="+mn-lt"/>
              </a:defRPr>
            </a:lvl2pPr>
            <a:lvl3pPr>
              <a:defRPr sz="2400">
                <a:solidFill>
                  <a:srgbClr val="8B786E"/>
                </a:solidFill>
                <a:latin typeface="+mn-lt"/>
              </a:defRPr>
            </a:lvl3pPr>
            <a:lvl4pPr>
              <a:defRPr sz="2000">
                <a:solidFill>
                  <a:srgbClr val="8B786E"/>
                </a:solidFill>
                <a:latin typeface="+mn-lt"/>
              </a:defRPr>
            </a:lvl4pPr>
            <a:lvl5pPr>
              <a:defRPr sz="2000">
                <a:solidFill>
                  <a:srgbClr val="8B786E"/>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462"/>
            <a:ext cx="5486400" cy="566738"/>
          </a:xfrm>
        </p:spPr>
        <p:txBody>
          <a:bodyPr anchor="b"/>
          <a:lstStyle>
            <a:lvl1pPr algn="l">
              <a:defRPr sz="2000" b="1">
                <a:solidFill>
                  <a:srgbClr val="D1263B"/>
                </a:solidFill>
                <a:latin typeface="+mn-lt"/>
              </a:defRPr>
            </a:lvl1pPr>
          </a:lstStyle>
          <a:p>
            <a:r>
              <a:rPr lang="en-US" dirty="0"/>
              <a:t>Click to edit Master title style</a:t>
            </a:r>
          </a:p>
        </p:txBody>
      </p:sp>
      <p:sp>
        <p:nvSpPr>
          <p:cNvPr id="3" name="Picture Placeholder 2"/>
          <p:cNvSpPr>
            <a:spLocks noGrp="1"/>
          </p:cNvSpPr>
          <p:nvPr>
            <p:ph type="pic" idx="1"/>
          </p:nvPr>
        </p:nvSpPr>
        <p:spPr>
          <a:xfrm>
            <a:off x="1792288" y="52546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eavingthepit_logo.png"/>
          <p:cNvPicPr>
            <a:picLocks noChangeAspect="1"/>
          </p:cNvPicPr>
          <p:nvPr userDrawn="1"/>
        </p:nvPicPr>
        <p:blipFill>
          <a:blip r:embed="rId13" cstate="print">
            <a:lum bright="85000" contrast="-100000"/>
          </a:blip>
          <a:srcRect r="82500"/>
          <a:stretch>
            <a:fillRect/>
          </a:stretch>
        </p:blipFill>
        <p:spPr>
          <a:xfrm>
            <a:off x="3992838" y="755421"/>
            <a:ext cx="5083292" cy="62155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05800" y="6492875"/>
            <a:ext cx="838200" cy="365125"/>
          </a:xfrm>
          <a:prstGeom prst="rect">
            <a:avLst/>
          </a:prstGeom>
        </p:spPr>
        <p:txBody>
          <a:bodyPr vert="horz" lIns="91440" tIns="45720" rIns="91440" bIns="45720" rtlCol="0" anchor="ctr"/>
          <a:lstStyle>
            <a:lvl1pPr algn="r">
              <a:defRPr sz="1050">
                <a:solidFill>
                  <a:srgbClr val="8B786E"/>
                </a:solidFill>
              </a:defRPr>
            </a:lvl1pPr>
          </a:lstStyle>
          <a:p>
            <a:fld id="{F10A26C8-4162-4846-A8F1-6A890DCBB9D4}" type="datetimeFigureOut">
              <a:rPr lang="en-US" smtClean="0"/>
              <a:pPr/>
              <a:t>11/4/2017</a:t>
            </a:fld>
            <a:endParaRPr lang="en-US" dirty="0"/>
          </a:p>
        </p:txBody>
      </p:sp>
      <p:sp>
        <p:nvSpPr>
          <p:cNvPr id="5" name="Footer Placeholder 4"/>
          <p:cNvSpPr>
            <a:spLocks noGrp="1"/>
          </p:cNvSpPr>
          <p:nvPr>
            <p:ph type="ftr" sz="quarter" idx="3"/>
          </p:nvPr>
        </p:nvSpPr>
        <p:spPr>
          <a:xfrm>
            <a:off x="3200400" y="6492875"/>
            <a:ext cx="4191000" cy="365125"/>
          </a:xfrm>
          <a:prstGeom prst="rect">
            <a:avLst/>
          </a:prstGeom>
        </p:spPr>
        <p:txBody>
          <a:bodyPr vert="horz" lIns="91440" tIns="45720" rIns="91440" bIns="45720" rtlCol="0" anchor="ctr"/>
          <a:lstStyle>
            <a:lvl1pPr algn="ctr">
              <a:defRPr sz="1050">
                <a:solidFill>
                  <a:srgbClr val="8B786E"/>
                </a:solidFill>
              </a:defRPr>
            </a:lvl1pPr>
          </a:lstStyle>
          <a:p>
            <a:endParaRPr lang="en-US" dirty="0"/>
          </a:p>
        </p:txBody>
      </p:sp>
      <p:sp>
        <p:nvSpPr>
          <p:cNvPr id="6" name="Slide Number Placeholder 5"/>
          <p:cNvSpPr>
            <a:spLocks noGrp="1"/>
          </p:cNvSpPr>
          <p:nvPr>
            <p:ph type="sldNum" sz="quarter" idx="4"/>
          </p:nvPr>
        </p:nvSpPr>
        <p:spPr>
          <a:xfrm>
            <a:off x="7391400" y="6492875"/>
            <a:ext cx="914400" cy="365125"/>
          </a:xfrm>
          <a:prstGeom prst="rect">
            <a:avLst/>
          </a:prstGeom>
        </p:spPr>
        <p:txBody>
          <a:bodyPr vert="horz" lIns="91440" tIns="45720" rIns="91440" bIns="45720" rtlCol="0" anchor="ctr"/>
          <a:lstStyle>
            <a:lvl1pPr algn="ctr">
              <a:defRPr sz="1050">
                <a:solidFill>
                  <a:srgbClr val="8B786E"/>
                </a:solidFill>
              </a:defRPr>
            </a:lvl1pPr>
          </a:lstStyle>
          <a:p>
            <a:fld id="{8571DB8E-CCDB-40C8-913E-1BEB10FD64F6}" type="slidenum">
              <a:rPr lang="en-US" smtClean="0"/>
              <a:pPr/>
              <a:t>‹#›</a:t>
            </a:fld>
            <a:endParaRPr lang="en-US" dirty="0"/>
          </a:p>
        </p:txBody>
      </p:sp>
      <p:grpSp>
        <p:nvGrpSpPr>
          <p:cNvPr id="7" name="Group 6"/>
          <p:cNvGrpSpPr/>
          <p:nvPr userDrawn="1"/>
        </p:nvGrpSpPr>
        <p:grpSpPr>
          <a:xfrm>
            <a:off x="197873" y="6022790"/>
            <a:ext cx="2880565" cy="656612"/>
            <a:chOff x="197873" y="5943600"/>
            <a:chExt cx="3224460" cy="735002"/>
          </a:xfrm>
        </p:grpSpPr>
        <p:pic>
          <p:nvPicPr>
            <p:cNvPr id="8" name="Picture 7" descr="leavingthepit_logo.png"/>
            <p:cNvPicPr>
              <a:picLocks noChangeAspect="1"/>
            </p:cNvPicPr>
            <p:nvPr/>
          </p:nvPicPr>
          <p:blipFill>
            <a:blip r:embed="rId14" cstate="print"/>
            <a:srcRect r="83166"/>
            <a:stretch>
              <a:fillRect/>
            </a:stretch>
          </p:blipFill>
          <p:spPr>
            <a:xfrm>
              <a:off x="197873" y="5943600"/>
              <a:ext cx="578242" cy="735002"/>
            </a:xfrm>
            <a:prstGeom prst="rect">
              <a:avLst/>
            </a:prstGeom>
          </p:spPr>
        </p:pic>
        <p:sp>
          <p:nvSpPr>
            <p:cNvPr id="10" name="TextBox 9"/>
            <p:cNvSpPr txBox="1"/>
            <p:nvPr/>
          </p:nvSpPr>
          <p:spPr>
            <a:xfrm>
              <a:off x="868478" y="6367389"/>
              <a:ext cx="2553855" cy="287100"/>
            </a:xfrm>
            <a:prstGeom prst="rect">
              <a:avLst/>
            </a:prstGeom>
            <a:noFill/>
          </p:spPr>
          <p:txBody>
            <a:bodyPr wrap="square" rtlCol="0">
              <a:spAutoFit/>
            </a:bodyPr>
            <a:lstStyle/>
            <a:p>
              <a:pPr algn="ctr"/>
              <a:r>
                <a:rPr lang="en-US" sz="1600" baseline="-25000" dirty="0">
                  <a:solidFill>
                    <a:srgbClr val="8B786E"/>
                  </a:solidFill>
                  <a:latin typeface="Roboto" pitchFamily="2" charset="0"/>
                  <a:ea typeface="Roboto" pitchFamily="2" charset="0"/>
                </a:rPr>
                <a:t>leavingthepitbehind.org</a:t>
              </a:r>
            </a:p>
          </p:txBody>
        </p:sp>
      </p:grpSp>
      <p:sp>
        <p:nvSpPr>
          <p:cNvPr id="13" name="TextBox 12">
            <a:extLst>
              <a:ext uri="{FF2B5EF4-FFF2-40B4-BE49-F238E27FC236}">
                <a16:creationId xmlns:a16="http://schemas.microsoft.com/office/drawing/2014/main" id="{75824712-C5F5-4D8F-B5C2-3ED72743FB18}"/>
              </a:ext>
            </a:extLst>
          </p:cNvPr>
          <p:cNvSpPr txBox="1"/>
          <p:nvPr userDrawn="1"/>
        </p:nvSpPr>
        <p:spPr>
          <a:xfrm>
            <a:off x="661250" y="6145817"/>
            <a:ext cx="2446730" cy="369332"/>
          </a:xfrm>
          <a:prstGeom prst="rect">
            <a:avLst/>
          </a:prstGeom>
          <a:noFill/>
        </p:spPr>
        <p:txBody>
          <a:bodyPr wrap="square" rtlCol="0">
            <a:spAutoFit/>
          </a:bodyPr>
          <a:lstStyle/>
          <a:p>
            <a:r>
              <a:rPr lang="en-US" b="1" dirty="0"/>
              <a:t>Leaving the Pit </a:t>
            </a:r>
            <a:r>
              <a:rPr lang="en-US" b="1" dirty="0">
                <a:solidFill>
                  <a:schemeClr val="tx2">
                    <a:lumMod val="60000"/>
                    <a:lumOff val="40000"/>
                  </a:schemeClr>
                </a:solidFill>
              </a:rPr>
              <a:t>Behind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292929"/>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B786E"/>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8B786E"/>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8B786E"/>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rPr>
              <a:t>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4648200"/>
            <a:ext cx="8458200" cy="2048766"/>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Presented By: Art Adams, MSW, LCSW, LCAC, CADACIV</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pic>
        <p:nvPicPr>
          <p:cNvPr id="3" name="Picture 2">
            <a:extLst>
              <a:ext uri="{FF2B5EF4-FFF2-40B4-BE49-F238E27FC236}">
                <a16:creationId xmlns:a16="http://schemas.microsoft.com/office/drawing/2014/main" id="{69994C62-415F-4A9F-AA9E-F75E0462347C}"/>
              </a:ext>
            </a:extLst>
          </p:cNvPr>
          <p:cNvPicPr>
            <a:picLocks noChangeAspect="1"/>
          </p:cNvPicPr>
          <p:nvPr/>
        </p:nvPicPr>
        <p:blipFill>
          <a:blip r:embed="rId3"/>
          <a:stretch>
            <a:fillRect/>
          </a:stretch>
        </p:blipFill>
        <p:spPr>
          <a:xfrm>
            <a:off x="2860594" y="1739473"/>
            <a:ext cx="3346611" cy="2614612"/>
          </a:xfrm>
          <a:prstGeom prst="rect">
            <a:avLst/>
          </a:prstGeom>
        </p:spPr>
      </p:pic>
    </p:spTree>
    <p:extLst>
      <p:ext uri="{BB962C8B-B14F-4D97-AF65-F5344CB8AC3E}">
        <p14:creationId xmlns:p14="http://schemas.microsoft.com/office/powerpoint/2010/main" val="175872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0"/>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9ED21152-D47B-43EB-A710-A090CAADB8E2}"/>
              </a:ext>
            </a:extLst>
          </p:cNvPr>
          <p:cNvSpPr/>
          <p:nvPr/>
        </p:nvSpPr>
        <p:spPr>
          <a:xfrm>
            <a:off x="213360" y="990600"/>
            <a:ext cx="8610600" cy="5248232"/>
          </a:xfrm>
          <a:prstGeom prst="rect">
            <a:avLst/>
          </a:prstGeom>
        </p:spPr>
        <p:txBody>
          <a:bodyPr wrap="square">
            <a:spAutoFit/>
          </a:bodyPr>
          <a:lstStyle/>
          <a:p>
            <a:pPr>
              <a:lnSpc>
                <a:spcPct val="107000"/>
              </a:lnSpc>
              <a:spcAft>
                <a:spcPts val="800"/>
              </a:spcAft>
            </a:pPr>
            <a:r>
              <a:rPr lang="en-US" sz="2800" b="1" u="sng" dirty="0">
                <a:latin typeface="Calibri" panose="020F0502020204030204" pitchFamily="34" charset="0"/>
                <a:ea typeface="Calibri" panose="020F0502020204030204" pitchFamily="34" charset="0"/>
                <a:cs typeface="Times New Roman" panose="02020603050405020304" pitchFamily="18" charset="0"/>
              </a:rPr>
              <a:t>Sexual Abuse</a:t>
            </a:r>
            <a:r>
              <a:rPr lang="en-US" sz="2800" dirty="0">
                <a:latin typeface="Calibri" panose="020F0502020204030204" pitchFamily="34" charset="0"/>
                <a:ea typeface="Calibri" panose="020F0502020204030204" pitchFamily="34" charset="0"/>
                <a:cs typeface="Times New Roman" panose="02020603050405020304" pitchFamily="18" charset="0"/>
              </a:rPr>
              <a:t> – Any sexual activity that occurs without willing, active, unimpaired consent,   Unwanted sexual touch, sexual assault (rape), tampering with contraceptives.</a:t>
            </a:r>
          </a:p>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Signs </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Forcing or manipulating you to perform sexual acts</a:t>
            </a:r>
          </a:p>
          <a:p>
            <a:pPr marL="457200" indent="-4572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Demanding sex when you are not willing or able</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Harming you during sex by choking, holding or striking you</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Forcing you to watch pornography</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Insulting you in sexual ways</a:t>
            </a:r>
          </a:p>
        </p:txBody>
      </p:sp>
    </p:spTree>
    <p:extLst>
      <p:ext uri="{BB962C8B-B14F-4D97-AF65-F5344CB8AC3E}">
        <p14:creationId xmlns:p14="http://schemas.microsoft.com/office/powerpoint/2010/main" val="19850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213955"/>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9731BC0E-2583-4A69-B312-F5C6994216DB}"/>
              </a:ext>
            </a:extLst>
          </p:cNvPr>
          <p:cNvSpPr/>
          <p:nvPr/>
        </p:nvSpPr>
        <p:spPr>
          <a:xfrm>
            <a:off x="198120" y="1414284"/>
            <a:ext cx="8610600" cy="4692567"/>
          </a:xfrm>
          <a:prstGeom prst="rect">
            <a:avLst/>
          </a:prstGeom>
        </p:spPr>
        <p:txBody>
          <a:bodyPr wrap="square">
            <a:spAutoFit/>
          </a:bodyPr>
          <a:lstStyle/>
          <a:p>
            <a:pP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Reproductive Coercion</a:t>
            </a:r>
            <a:r>
              <a:rPr lang="en-US" sz="4000" dirty="0">
                <a:latin typeface="Calibri" panose="020F050202020403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Signs </a:t>
            </a:r>
            <a:r>
              <a:rPr lang="en-US" sz="4000" dirty="0">
                <a:latin typeface="Calibri" panose="020F0502020204030204" pitchFamily="34" charset="0"/>
                <a:ea typeface="Calibri" panose="020F0502020204030204" pitchFamily="34" charset="0"/>
                <a:cs typeface="Times New Roman" panose="02020603050405020304" pitchFamily="18" charset="0"/>
              </a:rPr>
              <a:t>– </a:t>
            </a:r>
          </a:p>
          <a:p>
            <a:pPr marL="571500" indent="-571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Refusing to use birth control</a:t>
            </a:r>
          </a:p>
          <a:p>
            <a:pPr marL="571500" indent="-571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Refusing to let you use birth control</a:t>
            </a:r>
          </a:p>
          <a:p>
            <a:pPr marL="571500" indent="-571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Sabotaging birth control efforts</a:t>
            </a:r>
          </a:p>
          <a:p>
            <a:pPr marL="571500" indent="-571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Forcing you to become pregnant</a:t>
            </a:r>
          </a:p>
          <a:p>
            <a:pPr marL="571500" indent="-571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Times New Roman" panose="02020603050405020304" pitchFamily="18" charset="0"/>
              </a:rPr>
              <a:t>Forcing you to have an abortion</a:t>
            </a:r>
          </a:p>
        </p:txBody>
      </p:sp>
    </p:spTree>
    <p:extLst>
      <p:ext uri="{BB962C8B-B14F-4D97-AF65-F5344CB8AC3E}">
        <p14:creationId xmlns:p14="http://schemas.microsoft.com/office/powerpoint/2010/main" val="4160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13360" y="17263"/>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C6D80A79-B52E-43DC-8A1A-7AB99B70DD86}"/>
              </a:ext>
            </a:extLst>
          </p:cNvPr>
          <p:cNvSpPr/>
          <p:nvPr/>
        </p:nvSpPr>
        <p:spPr>
          <a:xfrm>
            <a:off x="198120" y="1155024"/>
            <a:ext cx="8610600" cy="5210529"/>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Digital Abuse</a:t>
            </a:r>
            <a:r>
              <a:rPr lang="en-US" sz="2400" dirty="0">
                <a:latin typeface="Calibri" panose="020F0502020204030204" pitchFamily="34" charset="0"/>
                <a:ea typeface="Calibri" panose="020F0502020204030204" pitchFamily="34" charset="0"/>
                <a:cs typeface="Times New Roman" panose="02020603050405020304" pitchFamily="18" charset="0"/>
              </a:rPr>
              <a:t> – Using technology to bully, stalk, threaten or intimidate a partner using texting, social media, apps, tracking, etc.</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Signs </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Sending you insulting or threatening messages over text, email or social media</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Using social media sites like Facebook to track what you are doing and where you are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Demanding you send sexually explicit photos or didoes of yourself, or sending you their own</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Looking through your phone and checks your call history, texts, pictures, etc.</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Ordering you not to turn off your phone or punishing you when you do not answer </a:t>
            </a:r>
          </a:p>
        </p:txBody>
      </p:sp>
    </p:spTree>
    <p:extLst>
      <p:ext uri="{BB962C8B-B14F-4D97-AF65-F5344CB8AC3E}">
        <p14:creationId xmlns:p14="http://schemas.microsoft.com/office/powerpoint/2010/main" val="28330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352455"/>
            <a:ext cx="8610600" cy="923330"/>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5400" b="1" dirty="0">
                <a:solidFill>
                  <a:srgbClr val="D1263B"/>
                </a:solidFill>
                <a:latin typeface="+mn-lt"/>
              </a:rPr>
              <a:t>GENERAL WARNING SIGNS </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3FCE1567-CB2D-4E43-A860-03D66290DADB}"/>
              </a:ext>
            </a:extLst>
          </p:cNvPr>
          <p:cNvSpPr/>
          <p:nvPr/>
        </p:nvSpPr>
        <p:spPr>
          <a:xfrm>
            <a:off x="304800" y="1275785"/>
            <a:ext cx="8534400" cy="4524315"/>
          </a:xfrm>
          <a:prstGeom prst="rect">
            <a:avLst/>
          </a:prstGeom>
        </p:spPr>
        <p:txBody>
          <a:bodyPr wrap="square">
            <a:spAutoFit/>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Explosive temper</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Isolation from family and friends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Making false accusations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Constant mood swings toward you</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Extreme jealousy or insecurity</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Constant belittling or put-downs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Physically inflicting pain or hurt in any way</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Possessiveness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Repeatedly pressuring someone to have sex</a:t>
            </a:r>
          </a:p>
        </p:txBody>
      </p:sp>
    </p:spTree>
    <p:extLst>
      <p:ext uri="{BB962C8B-B14F-4D97-AF65-F5344CB8AC3E}">
        <p14:creationId xmlns:p14="http://schemas.microsoft.com/office/powerpoint/2010/main" val="6938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2209800"/>
            <a:ext cx="8610600" cy="132343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a:t>
            </a:r>
            <a:r>
              <a:rPr lang="en-GB" altLang="en-US" sz="8000" b="1" dirty="0">
                <a:solidFill>
                  <a:schemeClr val="tx1"/>
                </a:solidFill>
                <a:latin typeface="+mn-lt"/>
              </a:rPr>
              <a:t>THE CRISIS CYCLE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Tree>
    <p:extLst>
      <p:ext uri="{BB962C8B-B14F-4D97-AF65-F5344CB8AC3E}">
        <p14:creationId xmlns:p14="http://schemas.microsoft.com/office/powerpoint/2010/main" val="403965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352453"/>
            <a:ext cx="8610600" cy="923330"/>
          </a:xfrm>
          <a:effectLst/>
        </p:spPr>
        <p:txBody>
          <a:bodyPr>
            <a:spAutoFit/>
          </a:bodyPr>
          <a:lstStyle/>
          <a:p>
            <a:pPr algn="l"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5400" dirty="0">
                <a:solidFill>
                  <a:schemeClr val="tx1"/>
                </a:solidFill>
                <a:latin typeface="+mn-lt"/>
              </a:rPr>
              <a:t>DOMESTIC VIOLENCE CYCLE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pic>
        <p:nvPicPr>
          <p:cNvPr id="2" name="Picture 1">
            <a:extLst>
              <a:ext uri="{FF2B5EF4-FFF2-40B4-BE49-F238E27FC236}">
                <a16:creationId xmlns:a16="http://schemas.microsoft.com/office/drawing/2014/main" id="{083385AB-E4E3-4C80-A986-52E876D84E63}"/>
              </a:ext>
            </a:extLst>
          </p:cNvPr>
          <p:cNvPicPr>
            <a:picLocks noChangeAspect="1"/>
          </p:cNvPicPr>
          <p:nvPr/>
        </p:nvPicPr>
        <p:blipFill>
          <a:blip r:embed="rId3"/>
          <a:stretch>
            <a:fillRect/>
          </a:stretch>
        </p:blipFill>
        <p:spPr>
          <a:xfrm>
            <a:off x="2209800" y="1447800"/>
            <a:ext cx="5028400" cy="4661028"/>
          </a:xfrm>
          <a:prstGeom prst="rect">
            <a:avLst/>
          </a:prstGeom>
        </p:spPr>
      </p:pic>
    </p:spTree>
    <p:extLst>
      <p:ext uri="{BB962C8B-B14F-4D97-AF65-F5344CB8AC3E}">
        <p14:creationId xmlns:p14="http://schemas.microsoft.com/office/powerpoint/2010/main" val="309429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WHAT TO DO</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72663ACA-3ACD-4E1D-B1B2-4D9A0C9E657E}"/>
              </a:ext>
            </a:extLst>
          </p:cNvPr>
          <p:cNvSpPr/>
          <p:nvPr/>
        </p:nvSpPr>
        <p:spPr>
          <a:xfrm>
            <a:off x="228600" y="1219200"/>
            <a:ext cx="8382000" cy="4695901"/>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Any recovery must start with ownership of where we are AND how we got here.</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Upbringing of both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Role Models (actions are often louder than words)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Attitudes toward each other</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Ownership of part each (my side of the street) (I need to change)</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Understanding of where both have been</a:t>
            </a:r>
          </a:p>
        </p:txBody>
      </p:sp>
    </p:spTree>
    <p:extLst>
      <p:ext uri="{BB962C8B-B14F-4D97-AF65-F5344CB8AC3E}">
        <p14:creationId xmlns:p14="http://schemas.microsoft.com/office/powerpoint/2010/main" val="18510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WHAT TO DO</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A99F172C-4974-48F5-9947-D8FDB770ACC3}"/>
              </a:ext>
            </a:extLst>
          </p:cNvPr>
          <p:cNvSpPr/>
          <p:nvPr/>
        </p:nvSpPr>
        <p:spPr>
          <a:xfrm>
            <a:off x="381000" y="1295400"/>
            <a:ext cx="8229600" cy="4982069"/>
          </a:xfrm>
          <a:prstGeom prst="rect">
            <a:avLst/>
          </a:prstGeom>
        </p:spPr>
        <p:txBody>
          <a:bodyPr wrap="square">
            <a:spAutoFit/>
          </a:bodyPr>
          <a:lstStyle/>
          <a:p>
            <a:pPr>
              <a:lnSpc>
                <a:spcPct val="107000"/>
              </a:lnSpc>
              <a:spcAft>
                <a:spcPts val="800"/>
              </a:spcAft>
            </a:pPr>
            <a:r>
              <a:rPr lang="en-US" sz="4400" dirty="0">
                <a:latin typeface="Calibri" panose="020F0502020204030204" pitchFamily="34" charset="0"/>
                <a:ea typeface="Calibri" panose="020F0502020204030204" pitchFamily="34" charset="0"/>
                <a:cs typeface="Times New Roman" panose="02020603050405020304" pitchFamily="18" charset="0"/>
              </a:rPr>
              <a:t>The Lens of our past</a:t>
            </a:r>
          </a:p>
          <a:p>
            <a:pPr marL="571500" indent="-571500">
              <a:buFont typeface="Arial" panose="020B0604020202020204" pitchFamily="34" charset="0"/>
              <a:buChar char="•"/>
            </a:pPr>
            <a:r>
              <a:rPr lang="en-US" sz="4400" dirty="0">
                <a:latin typeface="Calibri" panose="020F0502020204030204" pitchFamily="34" charset="0"/>
                <a:ea typeface="Calibri" panose="020F0502020204030204" pitchFamily="34" charset="0"/>
                <a:cs typeface="Times New Roman" panose="02020603050405020304" pitchFamily="18" charset="0"/>
              </a:rPr>
              <a:t>Role assignment</a:t>
            </a:r>
          </a:p>
          <a:p>
            <a:pPr marL="571500" indent="-571500">
              <a:buFont typeface="Arial" panose="020B0604020202020204" pitchFamily="34" charset="0"/>
              <a:buChar char="•"/>
            </a:pPr>
            <a:r>
              <a:rPr lang="en-US" sz="4400" dirty="0">
                <a:latin typeface="Calibri" panose="020F0502020204030204" pitchFamily="34" charset="0"/>
                <a:ea typeface="Calibri" panose="020F0502020204030204" pitchFamily="34" charset="0"/>
                <a:cs typeface="Times New Roman" panose="02020603050405020304" pitchFamily="18" charset="0"/>
              </a:rPr>
              <a:t>Values as a family</a:t>
            </a:r>
          </a:p>
          <a:p>
            <a:pPr marL="571500" indent="-571500">
              <a:buFont typeface="Arial" panose="020B0604020202020204" pitchFamily="34" charset="0"/>
              <a:buChar char="•"/>
            </a:pPr>
            <a:r>
              <a:rPr lang="en-US" sz="4400" dirty="0">
                <a:latin typeface="Calibri" panose="020F0502020204030204" pitchFamily="34" charset="0"/>
                <a:ea typeface="Calibri" panose="020F0502020204030204" pitchFamily="34" charset="0"/>
                <a:cs typeface="Times New Roman" panose="02020603050405020304" pitchFamily="18" charset="0"/>
              </a:rPr>
              <a:t>Personality and quirks</a:t>
            </a:r>
          </a:p>
          <a:p>
            <a:pPr marL="571500" indent="-571500">
              <a:buFont typeface="Arial" panose="020B0604020202020204" pitchFamily="34" charset="0"/>
              <a:buChar char="•"/>
            </a:pPr>
            <a:r>
              <a:rPr lang="en-US" sz="4400" dirty="0">
                <a:latin typeface="Calibri" panose="020F0502020204030204" pitchFamily="34" charset="0"/>
                <a:ea typeface="Calibri" panose="020F0502020204030204" pitchFamily="34" charset="0"/>
                <a:cs typeface="Times New Roman" panose="02020603050405020304" pitchFamily="18" charset="0"/>
              </a:rPr>
              <a:t>Cognitive Distortions</a:t>
            </a:r>
          </a:p>
          <a:p>
            <a:pPr marL="571500" indent="-571500">
              <a:buFont typeface="Arial" panose="020B0604020202020204" pitchFamily="34" charset="0"/>
              <a:buChar char="•"/>
            </a:pPr>
            <a:r>
              <a:rPr lang="en-US" sz="4400" dirty="0">
                <a:latin typeface="Calibri" panose="020F0502020204030204" pitchFamily="34" charset="0"/>
                <a:ea typeface="Calibri" panose="020F0502020204030204" pitchFamily="34" charset="0"/>
                <a:cs typeface="Times New Roman" panose="02020603050405020304" pitchFamily="18" charset="0"/>
              </a:rPr>
              <a:t>Conflict resolution styles</a:t>
            </a:r>
          </a:p>
          <a:p>
            <a:pPr marL="571500" indent="-571500">
              <a:buFont typeface="Arial" panose="020B0604020202020204" pitchFamily="34" charset="0"/>
              <a:buChar char="•"/>
            </a:pPr>
            <a:r>
              <a:rPr lang="en-US" sz="4400" dirty="0">
                <a:latin typeface="Calibri" panose="020F0502020204030204" pitchFamily="34" charset="0"/>
                <a:ea typeface="Calibri" panose="020F0502020204030204" pitchFamily="34" charset="0"/>
                <a:cs typeface="Times New Roman" panose="02020603050405020304" pitchFamily="18" charset="0"/>
              </a:rPr>
              <a:t>Traumas</a:t>
            </a:r>
          </a:p>
        </p:txBody>
      </p:sp>
    </p:spTree>
    <p:extLst>
      <p:ext uri="{BB962C8B-B14F-4D97-AF65-F5344CB8AC3E}">
        <p14:creationId xmlns:p14="http://schemas.microsoft.com/office/powerpoint/2010/main" val="3380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WHAT TO DO</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5141BDFD-69C4-4D3D-BE80-3D5E511C726B}"/>
              </a:ext>
            </a:extLst>
          </p:cNvPr>
          <p:cNvSpPr/>
          <p:nvPr/>
        </p:nvSpPr>
        <p:spPr>
          <a:xfrm>
            <a:off x="228600" y="1475839"/>
            <a:ext cx="8610600" cy="4524315"/>
          </a:xfrm>
          <a:prstGeom prst="rect">
            <a:avLst/>
          </a:prstGeom>
        </p:spPr>
        <p:txBody>
          <a:bodyPr wrap="square">
            <a:spAutoFit/>
          </a:bodyPr>
          <a:lstStyle/>
          <a:p>
            <a:r>
              <a:rPr lang="en-US" sz="5400" dirty="0">
                <a:latin typeface="Calibri" panose="020F0502020204030204" pitchFamily="34" charset="0"/>
                <a:ea typeface="Calibri" panose="020F0502020204030204" pitchFamily="34" charset="0"/>
                <a:cs typeface="Times New Roman" panose="02020603050405020304" pitchFamily="18" charset="0"/>
              </a:rPr>
              <a:t>Clear Target of where we are going</a:t>
            </a:r>
          </a:p>
          <a:p>
            <a:pPr marL="285750" indent="-285750">
              <a:buFont typeface="Arial" panose="020B0604020202020204" pitchFamily="34" charset="0"/>
              <a:buChar char="•"/>
            </a:pPr>
            <a:r>
              <a:rPr lang="en-US" sz="6000" dirty="0">
                <a:latin typeface="Calibri" panose="020F0502020204030204" pitchFamily="34" charset="0"/>
                <a:ea typeface="Calibri" panose="020F0502020204030204" pitchFamily="34" charset="0"/>
                <a:cs typeface="Times New Roman" panose="02020603050405020304" pitchFamily="18" charset="0"/>
              </a:rPr>
              <a:t>The Standard</a:t>
            </a:r>
          </a:p>
          <a:p>
            <a:pPr marL="285750" indent="-285750">
              <a:buFont typeface="Arial" panose="020B0604020202020204" pitchFamily="34" charset="0"/>
              <a:buChar char="•"/>
            </a:pPr>
            <a:r>
              <a:rPr lang="en-US" sz="6000" dirty="0">
                <a:latin typeface="Calibri" panose="020F0502020204030204" pitchFamily="34" charset="0"/>
                <a:ea typeface="Calibri" panose="020F0502020204030204" pitchFamily="34" charset="0"/>
                <a:cs typeface="Times New Roman" panose="02020603050405020304" pitchFamily="18" charset="0"/>
              </a:rPr>
              <a:t>Commitment to the standard</a:t>
            </a:r>
          </a:p>
        </p:txBody>
      </p:sp>
      <p:pic>
        <p:nvPicPr>
          <p:cNvPr id="3" name="Picture 2">
            <a:extLst>
              <a:ext uri="{FF2B5EF4-FFF2-40B4-BE49-F238E27FC236}">
                <a16:creationId xmlns:a16="http://schemas.microsoft.com/office/drawing/2014/main" id="{B9561DC5-6A02-4B18-8575-7048550747B5}"/>
              </a:ext>
            </a:extLst>
          </p:cNvPr>
          <p:cNvPicPr>
            <a:picLocks noChangeAspect="1"/>
          </p:cNvPicPr>
          <p:nvPr/>
        </p:nvPicPr>
        <p:blipFill>
          <a:blip r:embed="rId3"/>
          <a:stretch>
            <a:fillRect/>
          </a:stretch>
        </p:blipFill>
        <p:spPr>
          <a:xfrm>
            <a:off x="6096000" y="2209800"/>
            <a:ext cx="2095500" cy="2095500"/>
          </a:xfrm>
          <a:prstGeom prst="rect">
            <a:avLst/>
          </a:prstGeom>
        </p:spPr>
      </p:pic>
    </p:spTree>
    <p:extLst>
      <p:ext uri="{BB962C8B-B14F-4D97-AF65-F5344CB8AC3E}">
        <p14:creationId xmlns:p14="http://schemas.microsoft.com/office/powerpoint/2010/main" val="4333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WHAT TO DO</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342900" y="1295400"/>
            <a:ext cx="8382000" cy="4696670"/>
          </a:xfrm>
          <a:effectLst/>
        </p:spPr>
        <p:txBody>
          <a:bodyPr wrap="square">
            <a:spAutoFit/>
          </a:bodyPr>
          <a:lstStyle/>
          <a:p>
            <a:pPr marL="0" indent="0">
              <a:buNone/>
            </a:pPr>
            <a:r>
              <a:rPr lang="en-US" sz="4400" dirty="0">
                <a:solidFill>
                  <a:schemeClr val="tx1"/>
                </a:solidFill>
              </a:rPr>
              <a:t>Outside Help may be advisable</a:t>
            </a:r>
          </a:p>
          <a:p>
            <a:r>
              <a:rPr lang="en-US" sz="4400" dirty="0">
                <a:solidFill>
                  <a:schemeClr val="tx1"/>
                </a:solidFill>
              </a:rPr>
              <a:t>Anger Management</a:t>
            </a:r>
          </a:p>
          <a:p>
            <a:r>
              <a:rPr lang="en-US" sz="4400" dirty="0">
                <a:solidFill>
                  <a:schemeClr val="tx1"/>
                </a:solidFill>
              </a:rPr>
              <a:t>Control Issues (empty cup)</a:t>
            </a:r>
          </a:p>
          <a:p>
            <a:r>
              <a:rPr lang="en-US" sz="4400" dirty="0">
                <a:solidFill>
                  <a:schemeClr val="tx1"/>
                </a:solidFill>
              </a:rPr>
              <a:t>Communication</a:t>
            </a:r>
          </a:p>
          <a:p>
            <a:r>
              <a:rPr lang="en-US" sz="4400" dirty="0">
                <a:solidFill>
                  <a:schemeClr val="tx1"/>
                </a:solidFill>
              </a:rPr>
              <a:t>Treatment of one another – Dignity and Respect	</a:t>
            </a:r>
          </a:p>
        </p:txBody>
      </p:sp>
    </p:spTree>
    <p:extLst>
      <p:ext uri="{BB962C8B-B14F-4D97-AF65-F5344CB8AC3E}">
        <p14:creationId xmlns:p14="http://schemas.microsoft.com/office/powerpoint/2010/main" val="47589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rPr>
              <a:t> </a:t>
            </a:r>
            <a:r>
              <a:rPr lang="en-GB" altLang="en-US" sz="6600" b="1" dirty="0">
                <a:solidFill>
                  <a:srgbClr val="D1263B"/>
                </a:solidFill>
              </a:rPr>
              <a:t>WHAT IS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75839"/>
            <a:ext cx="8382000" cy="3876959"/>
          </a:xfrm>
          <a:effectLst/>
        </p:spPr>
        <p:txBody>
          <a:bodyPr wrap="square">
            <a:spAutoFit/>
          </a:bodyPr>
          <a:lstStyle/>
          <a:p>
            <a:pPr marL="0" indent="0">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Definition:</a:t>
            </a:r>
          </a:p>
          <a:p>
            <a:pPr marL="0" indent="0">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r>
              <a:rPr lang="en-US" sz="4400" dirty="0">
                <a:solidFill>
                  <a:schemeClr val="tx1"/>
                </a:solidFill>
              </a:rPr>
              <a:t>The act of seeking to gain control or advantage of another human by dehumanizing, degrading, intimidating ridiculing or otherwise exploiting that individual.</a:t>
            </a:r>
            <a:r>
              <a:rPr lang="en-US" sz="4400" dirty="0"/>
              <a:t>	</a:t>
            </a:r>
          </a:p>
        </p:txBody>
      </p:sp>
    </p:spTree>
    <p:extLst>
      <p:ext uri="{BB962C8B-B14F-4D97-AF65-F5344CB8AC3E}">
        <p14:creationId xmlns:p14="http://schemas.microsoft.com/office/powerpoint/2010/main" val="633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WHAT TO DO</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1336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DFE27A76-C50B-40A0-973C-42B63BC50F69}"/>
              </a:ext>
            </a:extLst>
          </p:cNvPr>
          <p:cNvSpPr/>
          <p:nvPr/>
        </p:nvSpPr>
        <p:spPr>
          <a:xfrm>
            <a:off x="762000" y="1371600"/>
            <a:ext cx="7238999" cy="2068259"/>
          </a:xfrm>
          <a:prstGeom prst="rect">
            <a:avLst/>
          </a:prstGeom>
        </p:spPr>
        <p:txBody>
          <a:bodyPr wrap="square">
            <a:spAutoFit/>
          </a:bodyPr>
          <a:lstStyle/>
          <a:p>
            <a:pPr>
              <a:lnSpc>
                <a:spcPct val="107000"/>
              </a:lnSpc>
              <a:spcAft>
                <a:spcPts val="800"/>
              </a:spcAft>
            </a:pPr>
            <a:r>
              <a:rPr lang="en-US" sz="6000" dirty="0">
                <a:latin typeface="Calibri" panose="020F0502020204030204" pitchFamily="34" charset="0"/>
                <a:ea typeface="Calibri" panose="020F0502020204030204" pitchFamily="34" charset="0"/>
                <a:cs typeface="Times New Roman" panose="02020603050405020304" pitchFamily="18" charset="0"/>
              </a:rPr>
              <a:t>National Hotline -  800-621-HOPE (4673)</a:t>
            </a:r>
          </a:p>
        </p:txBody>
      </p:sp>
      <p:pic>
        <p:nvPicPr>
          <p:cNvPr id="3" name="Picture 2">
            <a:extLst>
              <a:ext uri="{FF2B5EF4-FFF2-40B4-BE49-F238E27FC236}">
                <a16:creationId xmlns:a16="http://schemas.microsoft.com/office/drawing/2014/main" id="{07957A38-A8DB-41F3-B937-CE12D4390767}"/>
              </a:ext>
            </a:extLst>
          </p:cNvPr>
          <p:cNvPicPr>
            <a:picLocks noChangeAspect="1"/>
          </p:cNvPicPr>
          <p:nvPr/>
        </p:nvPicPr>
        <p:blipFill>
          <a:blip r:embed="rId3"/>
          <a:stretch>
            <a:fillRect/>
          </a:stretch>
        </p:blipFill>
        <p:spPr>
          <a:xfrm>
            <a:off x="3581400" y="3409379"/>
            <a:ext cx="3962400" cy="2920495"/>
          </a:xfrm>
          <a:prstGeom prst="rect">
            <a:avLst/>
          </a:prstGeom>
        </p:spPr>
      </p:pic>
    </p:spTree>
    <p:extLst>
      <p:ext uri="{BB962C8B-B14F-4D97-AF65-F5344CB8AC3E}">
        <p14:creationId xmlns:p14="http://schemas.microsoft.com/office/powerpoint/2010/main" val="263432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WHAT TO DO</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F5AC0A09-9DEB-45AB-B1A4-F10FAE965C63}"/>
              </a:ext>
            </a:extLst>
          </p:cNvPr>
          <p:cNvSpPr/>
          <p:nvPr/>
        </p:nvSpPr>
        <p:spPr>
          <a:xfrm>
            <a:off x="397978" y="1780964"/>
            <a:ext cx="8441222" cy="1225272"/>
          </a:xfrm>
          <a:prstGeom prst="rect">
            <a:avLst/>
          </a:prstGeom>
        </p:spPr>
        <p:txBody>
          <a:bodyPr wrap="none">
            <a:spAutoFit/>
          </a:bodyPr>
          <a:lstStyle/>
          <a:p>
            <a:pPr>
              <a:lnSpc>
                <a:spcPct val="107000"/>
              </a:lnSpc>
              <a:spcAft>
                <a:spcPts val="800"/>
              </a:spcAft>
            </a:pP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Emergency call 911</a:t>
            </a:r>
          </a:p>
        </p:txBody>
      </p:sp>
      <p:pic>
        <p:nvPicPr>
          <p:cNvPr id="3" name="Picture 2">
            <a:extLst>
              <a:ext uri="{FF2B5EF4-FFF2-40B4-BE49-F238E27FC236}">
                <a16:creationId xmlns:a16="http://schemas.microsoft.com/office/drawing/2014/main" id="{213A7A52-FD32-4145-B464-75B5A279F57D}"/>
              </a:ext>
            </a:extLst>
          </p:cNvPr>
          <p:cNvPicPr>
            <a:picLocks noChangeAspect="1"/>
          </p:cNvPicPr>
          <p:nvPr/>
        </p:nvPicPr>
        <p:blipFill>
          <a:blip r:embed="rId3"/>
          <a:stretch>
            <a:fillRect/>
          </a:stretch>
        </p:blipFill>
        <p:spPr>
          <a:xfrm>
            <a:off x="3581400" y="3040131"/>
            <a:ext cx="4324350" cy="3615725"/>
          </a:xfrm>
          <a:prstGeom prst="rect">
            <a:avLst/>
          </a:prstGeom>
        </p:spPr>
      </p:pic>
    </p:spTree>
    <p:extLst>
      <p:ext uri="{BB962C8B-B14F-4D97-AF65-F5344CB8AC3E}">
        <p14:creationId xmlns:p14="http://schemas.microsoft.com/office/powerpoint/2010/main" val="13893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latin typeface="+mn-lt"/>
              </a:rPr>
              <a:t> WHAT TO DO</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543DF846-BB64-464C-BB40-314BD47E03EE}"/>
              </a:ext>
            </a:extLst>
          </p:cNvPr>
          <p:cNvSpPr/>
          <p:nvPr/>
        </p:nvSpPr>
        <p:spPr>
          <a:xfrm>
            <a:off x="381000" y="1475839"/>
            <a:ext cx="8458200" cy="4146904"/>
          </a:xfrm>
          <a:prstGeom prst="rect">
            <a:avLst/>
          </a:prstGeom>
        </p:spPr>
        <p:txBody>
          <a:bodyPr wrap="square">
            <a:spAutoFit/>
          </a:bodyPr>
          <a:lstStyle/>
          <a:p>
            <a:pPr>
              <a:lnSpc>
                <a:spcPct val="107000"/>
              </a:lnSpc>
              <a:spcAft>
                <a:spcPts val="800"/>
              </a:spcAft>
            </a:pPr>
            <a:r>
              <a:rPr lang="en-US" sz="4000" dirty="0">
                <a:ea typeface="Calibri" panose="020F0502020204030204" pitchFamily="34" charset="0"/>
                <a:cs typeface="Times New Roman" panose="02020603050405020304" pitchFamily="18" charset="0"/>
              </a:rPr>
              <a:t>Separation may need to be considered -1 Cor. 7: 10, 11 </a:t>
            </a:r>
          </a:p>
          <a:p>
            <a:pPr>
              <a:lnSpc>
                <a:spcPct val="107000"/>
              </a:lnSpc>
              <a:spcAft>
                <a:spcPts val="800"/>
              </a:spcAft>
            </a:pPr>
            <a:r>
              <a:rPr lang="en-US" sz="3200" dirty="0">
                <a:ea typeface="Calibri" panose="020F0502020204030204" pitchFamily="34" charset="0"/>
                <a:cs typeface="Times New Roman" panose="02020603050405020304" pitchFamily="18" charset="0"/>
              </a:rPr>
              <a:t>“</a:t>
            </a:r>
            <a:r>
              <a:rPr lang="en-US" sz="3200" dirty="0"/>
              <a:t>To the married I give this command (not I, but the Lord): A wife must not separate from her husband. </a:t>
            </a:r>
            <a:r>
              <a:rPr lang="en-US" sz="3200" baseline="30000" dirty="0"/>
              <a:t> </a:t>
            </a:r>
            <a:r>
              <a:rPr lang="en-US" sz="3200" dirty="0"/>
              <a:t>But if she does, she must remain unmarried or else be reconciled to her husband. And a husband must not divorce his wife.</a:t>
            </a:r>
            <a:r>
              <a:rPr lang="en-US" sz="32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561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52400"/>
            <a:ext cx="8610600" cy="132343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rPr>
              <a:t> </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1BF0E9AE-7021-47A8-91CE-26AF870D3401}"/>
              </a:ext>
            </a:extLst>
          </p:cNvPr>
          <p:cNvSpPr/>
          <p:nvPr/>
        </p:nvSpPr>
        <p:spPr>
          <a:xfrm>
            <a:off x="228600" y="609600"/>
            <a:ext cx="8763000" cy="4834400"/>
          </a:xfrm>
          <a:prstGeom prst="rect">
            <a:avLst/>
          </a:prstGeom>
        </p:spPr>
        <p:txBody>
          <a:bodyPr wrap="square">
            <a:spAutoFit/>
          </a:bodyPr>
          <a:lstStyle/>
          <a:p>
            <a:pPr>
              <a:lnSpc>
                <a:spcPct val="107000"/>
              </a:lnSpc>
              <a:spcAft>
                <a:spcPts val="800"/>
              </a:spcAft>
            </a:pPr>
            <a:r>
              <a:rPr lang="en-US" sz="4800" dirty="0">
                <a:latin typeface="Calibri" panose="020F0502020204030204" pitchFamily="34" charset="0"/>
                <a:ea typeface="Calibri" panose="020F0502020204030204" pitchFamily="34" charset="0"/>
                <a:cs typeface="Times New Roman" panose="02020603050405020304" pitchFamily="18" charset="0"/>
              </a:rPr>
              <a:t>People can and do get better.  It takes commitment, learning new ways of dealing with life and each other, and strong commitment to who is head of the house – Christ (1 Cor. 7:1-3)</a:t>
            </a:r>
          </a:p>
        </p:txBody>
      </p:sp>
    </p:spTree>
    <p:extLst>
      <p:ext uri="{BB962C8B-B14F-4D97-AF65-F5344CB8AC3E}">
        <p14:creationId xmlns:p14="http://schemas.microsoft.com/office/powerpoint/2010/main" val="296161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106680"/>
            <a:ext cx="8610600" cy="132343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8000" dirty="0">
                <a:solidFill>
                  <a:schemeClr val="tx1"/>
                </a:solidFill>
              </a:rPr>
              <a:t> CATEGORIES</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2209800"/>
            <a:ext cx="8382000" cy="1439368"/>
          </a:xfrm>
          <a:effectLst/>
        </p:spPr>
        <p:txBody>
          <a:bodyPr wrap="square">
            <a:spAutoFit/>
          </a:bodyPr>
          <a:lstStyle/>
          <a:p>
            <a:pPr marL="0" indent="0">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4" name="Rectangle 3">
            <a:extLst>
              <a:ext uri="{FF2B5EF4-FFF2-40B4-BE49-F238E27FC236}">
                <a16:creationId xmlns:a16="http://schemas.microsoft.com/office/drawing/2014/main" id="{E7732037-FBC8-4123-9B74-D488681D485A}"/>
              </a:ext>
            </a:extLst>
          </p:cNvPr>
          <p:cNvSpPr/>
          <p:nvPr/>
        </p:nvSpPr>
        <p:spPr>
          <a:xfrm>
            <a:off x="533400" y="1295400"/>
            <a:ext cx="8001000" cy="4907754"/>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US" sz="2800" b="1" u="sng" dirty="0">
                <a:latin typeface="Calibri" panose="020F0502020204030204" pitchFamily="34" charset="0"/>
                <a:ea typeface="Calibri" panose="020F0502020204030204" pitchFamily="34" charset="0"/>
                <a:cs typeface="Times New Roman" panose="02020603050405020304" pitchFamily="18" charset="0"/>
              </a:rPr>
              <a:t>Dating Abuse </a:t>
            </a:r>
            <a:r>
              <a:rPr lang="en-US" sz="2800" dirty="0">
                <a:latin typeface="Calibri" panose="020F0502020204030204" pitchFamily="34" charset="0"/>
                <a:ea typeface="Calibri" panose="020F0502020204030204" pitchFamily="34" charset="0"/>
                <a:cs typeface="Times New Roman" panose="02020603050405020304" pitchFamily="18" charset="0"/>
              </a:rPr>
              <a:t>– 1 in 3 young people experience some   form of physical or sexual violence (by other standards this would be called epidemic).  Stalking can be quite common in this class.</a:t>
            </a:r>
            <a:r>
              <a:rPr lang="en-US" sz="2800" b="1" u="sng"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b="1" u="sng" dirty="0">
                <a:latin typeface="Calibri" panose="020F0502020204030204" pitchFamily="34" charset="0"/>
                <a:ea typeface="Calibri" panose="020F0502020204030204" pitchFamily="34" charset="0"/>
                <a:cs typeface="Times New Roman" panose="02020603050405020304" pitchFamily="18" charset="0"/>
              </a:rPr>
              <a:t>Elderly Abuse</a:t>
            </a:r>
            <a:r>
              <a:rPr lang="en-US" sz="2800" dirty="0">
                <a:latin typeface="Calibri" panose="020F0502020204030204" pitchFamily="34" charset="0"/>
                <a:ea typeface="Calibri" panose="020F0502020204030204" pitchFamily="34" charset="0"/>
                <a:cs typeface="Times New Roman" panose="02020603050405020304" pitchFamily="18" charset="0"/>
              </a:rPr>
              <a:t> – Mistreatment or  exploitation of an older adult such that brings humiliation or harm to that individual. </a:t>
            </a:r>
            <a:r>
              <a:rPr lang="en-US" sz="2800" b="1" u="sng"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b="1" u="sng" dirty="0">
                <a:latin typeface="Calibri" panose="020F0502020204030204" pitchFamily="34" charset="0"/>
                <a:ea typeface="Calibri" panose="020F0502020204030204" pitchFamily="34" charset="0"/>
                <a:cs typeface="Times New Roman" panose="02020603050405020304" pitchFamily="18" charset="0"/>
              </a:rPr>
              <a:t>Spousal Abuse</a:t>
            </a:r>
            <a:r>
              <a:rPr lang="en-US" sz="2800" dirty="0">
                <a:latin typeface="Calibri" panose="020F0502020204030204" pitchFamily="34" charset="0"/>
                <a:ea typeface="Calibri" panose="020F0502020204030204" pitchFamily="34" charset="0"/>
                <a:cs typeface="Times New Roman" panose="02020603050405020304" pitchFamily="18" charset="0"/>
              </a:rPr>
              <a:t>  - Efforts to gain control of, to exploit, to trap, and to dehumanize ones marital partner.</a:t>
            </a:r>
          </a:p>
        </p:txBody>
      </p:sp>
    </p:spTree>
    <p:extLst>
      <p:ext uri="{BB962C8B-B14F-4D97-AF65-F5344CB8AC3E}">
        <p14:creationId xmlns:p14="http://schemas.microsoft.com/office/powerpoint/2010/main" val="22071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213955"/>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5CE2BA51-DA1D-4D5B-95DB-7031A9506F35}"/>
              </a:ext>
            </a:extLst>
          </p:cNvPr>
          <p:cNvSpPr/>
          <p:nvPr/>
        </p:nvSpPr>
        <p:spPr>
          <a:xfrm>
            <a:off x="228600" y="1414284"/>
            <a:ext cx="8458200" cy="4283417"/>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Prevalence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1257300" marR="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1 in 4 women and 1 in 7 men will experience severe physical violence by an intimate partner in their lifetime  (CDC, 2017)</a:t>
            </a:r>
          </a:p>
          <a:p>
            <a:pPr marL="91440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57300" marR="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1 in 10 </a:t>
            </a:r>
            <a:r>
              <a:rPr lang="en-US" sz="2400" b="1" u="sng" dirty="0">
                <a:latin typeface="Calibri" panose="020F0502020204030204" pitchFamily="34" charset="0"/>
                <a:ea typeface="Calibri" panose="020F0502020204030204" pitchFamily="34" charset="0"/>
                <a:cs typeface="Times New Roman" panose="02020603050405020304" pitchFamily="18" charset="0"/>
              </a:rPr>
              <a:t>women</a:t>
            </a:r>
            <a:r>
              <a:rPr lang="en-US" sz="2400" dirty="0">
                <a:latin typeface="Calibri" panose="020F0502020204030204" pitchFamily="34" charset="0"/>
                <a:ea typeface="Calibri" panose="020F0502020204030204" pitchFamily="34" charset="0"/>
                <a:cs typeface="Times New Roman" panose="02020603050405020304" pitchFamily="18" charset="0"/>
              </a:rPr>
              <a:t> in the U.S. will be raped by an intimate partner in her lifetime (CDC, 2010)</a:t>
            </a:r>
          </a:p>
          <a:p>
            <a:pPr marL="91440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57300" marR="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intimate partner during their lifetime (CDC, 2017)An estimate 9.7% of women and 2.3% of men have been stalked by an</a:t>
            </a:r>
          </a:p>
        </p:txBody>
      </p:sp>
    </p:spTree>
    <p:extLst>
      <p:ext uri="{BB962C8B-B14F-4D97-AF65-F5344CB8AC3E}">
        <p14:creationId xmlns:p14="http://schemas.microsoft.com/office/powerpoint/2010/main" val="2231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30480"/>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C9718B8A-1B91-4288-9D14-EF4EF027C188}"/>
              </a:ext>
            </a:extLst>
          </p:cNvPr>
          <p:cNvSpPr/>
          <p:nvPr/>
        </p:nvSpPr>
        <p:spPr>
          <a:xfrm>
            <a:off x="228600" y="1006856"/>
            <a:ext cx="8839200" cy="4345357"/>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Emotional/Verbal Abuse</a:t>
            </a:r>
            <a:r>
              <a:rPr lang="en-US" sz="2400" dirty="0">
                <a:latin typeface="Calibri" panose="020F0502020204030204" pitchFamily="34" charset="0"/>
                <a:ea typeface="Calibri" panose="020F0502020204030204" pitchFamily="34" charset="0"/>
                <a:cs typeface="Times New Roman" panose="02020603050405020304" pitchFamily="18" charset="0"/>
              </a:rPr>
              <a:t> – threats, insults, screaming, constant monitoring or isolation (non-physical behaviors)</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Signs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Attacking your sense of self-worth</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Insulting you, calling you names, criticizing you, humiliating you</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Acting jealous or possessive, accusing you of being with other partners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Withholding affection or acknowledgement in order to punish you</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Cheating on you intentionally</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Lying to you</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625BFDE-BBA5-4F5C-B1D6-E19D00084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276500"/>
            <a:ext cx="2828925" cy="2440403"/>
          </a:xfrm>
          <a:prstGeom prst="rect">
            <a:avLst/>
          </a:prstGeom>
        </p:spPr>
      </p:pic>
    </p:spTree>
    <p:extLst>
      <p:ext uri="{BB962C8B-B14F-4D97-AF65-F5344CB8AC3E}">
        <p14:creationId xmlns:p14="http://schemas.microsoft.com/office/powerpoint/2010/main" val="33068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30480"/>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67FF6C00-19DA-45D2-B37F-03C5326D2903}"/>
              </a:ext>
            </a:extLst>
          </p:cNvPr>
          <p:cNvSpPr/>
          <p:nvPr/>
        </p:nvSpPr>
        <p:spPr>
          <a:xfrm>
            <a:off x="228600" y="990600"/>
            <a:ext cx="8610600" cy="3355534"/>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Physical abuse</a:t>
            </a:r>
            <a:r>
              <a:rPr lang="en-US" sz="2400" dirty="0">
                <a:latin typeface="Calibri" panose="020F0502020204030204" pitchFamily="34" charset="0"/>
                <a:ea typeface="Calibri" panose="020F0502020204030204" pitchFamily="34" charset="0"/>
                <a:cs typeface="Times New Roman" panose="02020603050405020304" pitchFamily="18" charset="0"/>
              </a:rPr>
              <a:t> – Any intentional use of physical touch to cause fear, injury, or assert control.  Hitting, slapping, showing, grabbing, strangling.</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Signs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Hitting, punching, kicking, showing, choking or slapping you</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Using weapons to inflict harm or threaten you</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Controlling what you eat or when you sleep</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Forcing you to do work against your will</a:t>
            </a:r>
          </a:p>
        </p:txBody>
      </p:sp>
      <p:pic>
        <p:nvPicPr>
          <p:cNvPr id="5" name="Picture 4">
            <a:extLst>
              <a:ext uri="{FF2B5EF4-FFF2-40B4-BE49-F238E27FC236}">
                <a16:creationId xmlns:a16="http://schemas.microsoft.com/office/drawing/2014/main" id="{87A32C04-5671-467D-8295-2AF391D99621}"/>
              </a:ext>
            </a:extLst>
          </p:cNvPr>
          <p:cNvPicPr>
            <a:picLocks noChangeAspect="1"/>
          </p:cNvPicPr>
          <p:nvPr/>
        </p:nvPicPr>
        <p:blipFill>
          <a:blip r:embed="rId3"/>
          <a:stretch>
            <a:fillRect/>
          </a:stretch>
        </p:blipFill>
        <p:spPr>
          <a:xfrm>
            <a:off x="5029200" y="4351160"/>
            <a:ext cx="3533775" cy="2325866"/>
          </a:xfrm>
          <a:prstGeom prst="rect">
            <a:avLst/>
          </a:prstGeom>
        </p:spPr>
      </p:pic>
    </p:spTree>
    <p:extLst>
      <p:ext uri="{BB962C8B-B14F-4D97-AF65-F5344CB8AC3E}">
        <p14:creationId xmlns:p14="http://schemas.microsoft.com/office/powerpoint/2010/main" val="30126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30480"/>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67FF6C00-19DA-45D2-B37F-03C5326D2903}"/>
              </a:ext>
            </a:extLst>
          </p:cNvPr>
          <p:cNvSpPr/>
          <p:nvPr/>
        </p:nvSpPr>
        <p:spPr>
          <a:xfrm>
            <a:off x="228600" y="990600"/>
            <a:ext cx="8610600" cy="3724866"/>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Physical abuse</a:t>
            </a:r>
            <a:r>
              <a:rPr lang="en-US" sz="2400" dirty="0">
                <a:latin typeface="Calibri" panose="020F0502020204030204" pitchFamily="34" charset="0"/>
                <a:ea typeface="Calibri" panose="020F0502020204030204" pitchFamily="34" charset="0"/>
                <a:cs typeface="Times New Roman" panose="02020603050405020304" pitchFamily="18" charset="0"/>
              </a:rPr>
              <a:t> – Any intentional use of physical touch to cause fear, injury, or assert control.  Hitting, slapping, showing, grabbing, strangling.</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Signs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Forcing you to use drugs or alcohol</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Stopping you from seeking medical treatment or calling the police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Threatening to hurt you, your loved ones, your pets, children, or your possessions </a:t>
            </a:r>
          </a:p>
        </p:txBody>
      </p:sp>
    </p:spTree>
    <p:extLst>
      <p:ext uri="{BB962C8B-B14F-4D97-AF65-F5344CB8AC3E}">
        <p14:creationId xmlns:p14="http://schemas.microsoft.com/office/powerpoint/2010/main" val="29901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13360" y="15240"/>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F928B1CB-7039-489F-863C-7B52952ECE24}"/>
              </a:ext>
            </a:extLst>
          </p:cNvPr>
          <p:cNvSpPr/>
          <p:nvPr/>
        </p:nvSpPr>
        <p:spPr>
          <a:xfrm>
            <a:off x="91440" y="1066800"/>
            <a:ext cx="8763000" cy="502208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b="1" u="sng" dirty="0">
                <a:latin typeface="Calibri" panose="020F0502020204030204" pitchFamily="34" charset="0"/>
                <a:ea typeface="Calibri" panose="020F0502020204030204" pitchFamily="34" charset="0"/>
                <a:cs typeface="Times New Roman" panose="02020603050405020304" pitchFamily="18" charset="0"/>
              </a:rPr>
              <a:t>Financial Abuse</a:t>
            </a:r>
            <a:r>
              <a:rPr lang="en-US" sz="2400" dirty="0">
                <a:latin typeface="Calibri" panose="020F0502020204030204" pitchFamily="34" charset="0"/>
                <a:ea typeface="Calibri" panose="020F0502020204030204" pitchFamily="34" charset="0"/>
                <a:cs typeface="Times New Roman" panose="02020603050405020304" pitchFamily="18" charset="0"/>
              </a:rPr>
              <a:t> – Exercising power and control over a partner through their finances – taking or withholding money from a partner, prohibiting a partner from earning</a:t>
            </a: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Signs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Preventing you from having access to bank accounts with your money</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Only permitting you to spend from an allowance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Monitoring how you spend money and deciding what you can or cannot buy</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Stealing your money or using your savings without your knowledge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Refusing to contribute to shared expenses such as rent, food, childcare, etc.</a:t>
            </a:r>
          </a:p>
        </p:txBody>
      </p:sp>
    </p:spTree>
    <p:extLst>
      <p:ext uri="{BB962C8B-B14F-4D97-AF65-F5344CB8AC3E}">
        <p14:creationId xmlns:p14="http://schemas.microsoft.com/office/powerpoint/2010/main" val="36829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D461318-57F4-4499-9134-054700BE3A28}"/>
              </a:ext>
            </a:extLst>
          </p:cNvPr>
          <p:cNvSpPr>
            <a:spLocks noGrp="1" noChangeArrowheads="1"/>
          </p:cNvSpPr>
          <p:nvPr>
            <p:ph type="title"/>
          </p:nvPr>
        </p:nvSpPr>
        <p:spPr>
          <a:xfrm>
            <a:off x="228600" y="213955"/>
            <a:ext cx="8610600" cy="1200329"/>
          </a:xfrm>
          <a:effectLst/>
        </p:spPr>
        <p:txBody>
          <a:bodyPr>
            <a:spAutoFit/>
          </a:bodyPr>
          <a:lstStyle/>
          <a:p>
            <a:pPr marL="836613" indent="-836613" eaLnBrk="1" hangingPunct="1">
              <a:lnSpc>
                <a:spcPct val="100000"/>
              </a:lnSpc>
              <a:buClr>
                <a:srgbClr val="FFFFFF"/>
              </a:buClr>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pPr>
            <a:r>
              <a:rPr lang="en-GB" altLang="en-US" sz="7200" b="1" dirty="0">
                <a:solidFill>
                  <a:schemeClr val="tx1"/>
                </a:solidFill>
              </a:rPr>
              <a:t> TYPES OF ABUSE</a:t>
            </a:r>
          </a:p>
        </p:txBody>
      </p:sp>
      <p:sp>
        <p:nvSpPr>
          <p:cNvPr id="6147" name="Rectangle 2">
            <a:extLst>
              <a:ext uri="{FF2B5EF4-FFF2-40B4-BE49-F238E27FC236}">
                <a16:creationId xmlns:a16="http://schemas.microsoft.com/office/drawing/2014/main" id="{0CFB4809-1456-4697-934A-B294CA9DEFCC}"/>
              </a:ext>
            </a:extLst>
          </p:cNvPr>
          <p:cNvSpPr>
            <a:spLocks noGrp="1" noChangeArrowheads="1"/>
          </p:cNvSpPr>
          <p:nvPr>
            <p:ph type="body" idx="1"/>
          </p:nvPr>
        </p:nvSpPr>
        <p:spPr>
          <a:xfrm>
            <a:off x="228600" y="1414284"/>
            <a:ext cx="8610600" cy="1439368"/>
          </a:xfrm>
          <a:effectLst/>
        </p:spPr>
        <p:txBody>
          <a:bodyPr wrap="square">
            <a:spAutoFit/>
          </a:bodyPr>
          <a:lstStyle/>
          <a:p>
            <a:pPr marL="0" indent="0" algn="r">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altLang="en-US" sz="4400" dirty="0">
                <a:solidFill>
                  <a:schemeClr val="tx1"/>
                </a:solidFill>
              </a:rPr>
              <a:t> </a:t>
            </a:r>
          </a:p>
          <a:p>
            <a:pPr marL="0" indent="0" algn="r" eaLnBrk="1" hangingPunct="1">
              <a:lnSpc>
                <a:spcPct val="90000"/>
              </a:lnSpc>
              <a:spcBef>
                <a:spcPts val="1000"/>
              </a:spcBef>
              <a:buNone/>
              <a:tabLst>
                <a:tab pos="908050" algn="l"/>
                <a:tab pos="1822450" algn="l"/>
                <a:tab pos="2736850" algn="l"/>
                <a:tab pos="3651250" algn="l"/>
                <a:tab pos="4565650" algn="l"/>
                <a:tab pos="5480050" algn="l"/>
                <a:tab pos="6394450" algn="l"/>
                <a:tab pos="7308850" algn="l"/>
                <a:tab pos="8223250" algn="l"/>
                <a:tab pos="9137650" algn="l"/>
                <a:tab pos="10052050" algn="l"/>
              </a:tabLst>
            </a:pPr>
            <a:endParaRPr lang="en-GB" altLang="en-US" sz="4400" dirty="0">
              <a:solidFill>
                <a:schemeClr val="tx1"/>
              </a:solidFill>
            </a:endParaRPr>
          </a:p>
        </p:txBody>
      </p:sp>
      <p:sp>
        <p:nvSpPr>
          <p:cNvPr id="2" name="Rectangle 1">
            <a:extLst>
              <a:ext uri="{FF2B5EF4-FFF2-40B4-BE49-F238E27FC236}">
                <a16:creationId xmlns:a16="http://schemas.microsoft.com/office/drawing/2014/main" id="{286C4F27-2B3E-4E30-8046-0BB517B5DAD1}"/>
              </a:ext>
            </a:extLst>
          </p:cNvPr>
          <p:cNvSpPr/>
          <p:nvPr/>
        </p:nvSpPr>
        <p:spPr>
          <a:xfrm>
            <a:off x="228600" y="1383804"/>
            <a:ext cx="8610600" cy="4594206"/>
          </a:xfrm>
          <a:prstGeom prst="rect">
            <a:avLst/>
          </a:prstGeom>
        </p:spPr>
        <p:txBody>
          <a:bodyPr wrap="square">
            <a:spAutoFit/>
          </a:bodyPr>
          <a:lstStyle/>
          <a:p>
            <a:pPr>
              <a:lnSpc>
                <a:spcPct val="107000"/>
              </a:lnSpc>
              <a:spcAft>
                <a:spcPts val="800"/>
              </a:spcAft>
            </a:pPr>
            <a:r>
              <a:rPr lang="en-US" sz="2800" b="1" u="sng" dirty="0">
                <a:latin typeface="Calibri" panose="020F0502020204030204" pitchFamily="34" charset="0"/>
                <a:ea typeface="Calibri" panose="020F0502020204030204" pitchFamily="34" charset="0"/>
                <a:cs typeface="Times New Roman" panose="02020603050405020304" pitchFamily="18" charset="0"/>
              </a:rPr>
              <a:t>Stalking </a:t>
            </a:r>
            <a:r>
              <a:rPr lang="en-US" sz="2800" dirty="0">
                <a:latin typeface="Calibri" panose="020F0502020204030204" pitchFamily="34" charset="0"/>
                <a:ea typeface="Calibri" panose="020F0502020204030204" pitchFamily="34" charset="0"/>
                <a:cs typeface="Times New Roman" panose="02020603050405020304" pitchFamily="18" charset="0"/>
              </a:rPr>
              <a:t>– Being repeatedly watched, followed, monitored or harasses.  Online or in person and can include giving unwanted gifts</a:t>
            </a:r>
          </a:p>
          <a:p>
            <a:r>
              <a:rPr lang="en-US" sz="2800" b="1" dirty="0">
                <a:latin typeface="Calibri" panose="020F0502020204030204" pitchFamily="34" charset="0"/>
                <a:ea typeface="Calibri" panose="020F0502020204030204" pitchFamily="34" charset="0"/>
                <a:cs typeface="Times New Roman" panose="02020603050405020304" pitchFamily="18" charset="0"/>
              </a:rPr>
              <a:t>Signs</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Following you</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Spying on you, including cyber stalking</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Sending you unwanted packages, letters, texts, or messages</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Calling you at home or at work after you’ve told them not to contact you</a:t>
            </a:r>
          </a:p>
        </p:txBody>
      </p:sp>
      <p:pic>
        <p:nvPicPr>
          <p:cNvPr id="3" name="Picture 2">
            <a:extLst>
              <a:ext uri="{FF2B5EF4-FFF2-40B4-BE49-F238E27FC236}">
                <a16:creationId xmlns:a16="http://schemas.microsoft.com/office/drawing/2014/main" id="{6EA983D0-9473-4F69-A805-9153F7E3C6FF}"/>
              </a:ext>
            </a:extLst>
          </p:cNvPr>
          <p:cNvPicPr>
            <a:picLocks noChangeAspect="1"/>
          </p:cNvPicPr>
          <p:nvPr/>
        </p:nvPicPr>
        <p:blipFill>
          <a:blip r:embed="rId3"/>
          <a:stretch>
            <a:fillRect/>
          </a:stretch>
        </p:blipFill>
        <p:spPr>
          <a:xfrm>
            <a:off x="6873240" y="2286000"/>
            <a:ext cx="1981200" cy="1961388"/>
          </a:xfrm>
          <a:prstGeom prst="rect">
            <a:avLst/>
          </a:prstGeom>
        </p:spPr>
      </p:pic>
    </p:spTree>
    <p:extLst>
      <p:ext uri="{BB962C8B-B14F-4D97-AF65-F5344CB8AC3E}">
        <p14:creationId xmlns:p14="http://schemas.microsoft.com/office/powerpoint/2010/main" val="16002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6406</TotalTime>
  <Words>1348</Words>
  <Application>Microsoft Office PowerPoint</Application>
  <PresentationFormat>On-screen Show (4:3)</PresentationFormat>
  <Paragraphs>396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Unicode MS</vt:lpstr>
      <vt:lpstr>Calibri</vt:lpstr>
      <vt:lpstr>Roboto</vt:lpstr>
      <vt:lpstr>Times New Roman</vt:lpstr>
      <vt:lpstr>Office Theme</vt:lpstr>
      <vt:lpstr>ABUSE</vt:lpstr>
      <vt:lpstr> WHAT IS ABUSE?</vt:lpstr>
      <vt:lpstr> CATEGORIES</vt:lpstr>
      <vt:lpstr> TYPES OF ABUSE</vt:lpstr>
      <vt:lpstr> TYPES OF ABUSE</vt:lpstr>
      <vt:lpstr> TYPES OF ABUSE</vt:lpstr>
      <vt:lpstr> TYPES OF ABUSE</vt:lpstr>
      <vt:lpstr> TYPES OF ABUSE</vt:lpstr>
      <vt:lpstr> TYPES OF ABUSE</vt:lpstr>
      <vt:lpstr> TYPES OF ABUSE</vt:lpstr>
      <vt:lpstr> TYPES OF ABUSE</vt:lpstr>
      <vt:lpstr> TYPES OF ABUSE</vt:lpstr>
      <vt:lpstr>GENERAL WARNING SIGNS </vt:lpstr>
      <vt:lpstr> THE CRISIS CYCLE</vt:lpstr>
      <vt:lpstr>DOMESTIC VIOLENCE CYCLE</vt:lpstr>
      <vt:lpstr> WHAT TO DO</vt:lpstr>
      <vt:lpstr> WHAT TO DO</vt:lpstr>
      <vt:lpstr> WHAT TO DO</vt:lpstr>
      <vt:lpstr> WHAT TO DO</vt:lpstr>
      <vt:lpstr> WHAT TO DO</vt:lpstr>
      <vt:lpstr> WHAT TO DO</vt:lpstr>
      <vt:lpstr> WHAT TO DO</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Print Shop</dc:creator>
  <cp:lastModifiedBy>EastShelby</cp:lastModifiedBy>
  <cp:revision>170</cp:revision>
  <cp:lastPrinted>2017-11-01T22:49:48Z</cp:lastPrinted>
  <dcterms:created xsi:type="dcterms:W3CDTF">2016-03-01T18:53:18Z</dcterms:created>
  <dcterms:modified xsi:type="dcterms:W3CDTF">2017-11-04T22:10:55Z</dcterms:modified>
</cp:coreProperties>
</file>