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577" r:id="rId2"/>
    <p:sldId id="488"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 id="539" r:id="rId36"/>
    <p:sldId id="540" r:id="rId37"/>
    <p:sldId id="541" r:id="rId38"/>
    <p:sldId id="542" r:id="rId39"/>
    <p:sldId id="543" r:id="rId40"/>
    <p:sldId id="529" r:id="rId41"/>
    <p:sldId id="530" r:id="rId42"/>
    <p:sldId id="531" r:id="rId43"/>
    <p:sldId id="532" r:id="rId44"/>
    <p:sldId id="533" r:id="rId45"/>
    <p:sldId id="534" r:id="rId46"/>
    <p:sldId id="535" r:id="rId47"/>
    <p:sldId id="536" r:id="rId48"/>
    <p:sldId id="537" r:id="rId49"/>
    <p:sldId id="538" r:id="rId50"/>
    <p:sldId id="57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8B786E"/>
    <a:srgbClr val="D1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101" d="100"/>
          <a:sy n="101" d="100"/>
        </p:scale>
        <p:origin x="270" y="10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6" tIns="46588" rIns="93176" bIns="46588" rtlCol="0"/>
          <a:lstStyle>
            <a:lvl1pPr algn="r">
              <a:defRPr sz="1200"/>
            </a:lvl1pPr>
          </a:lstStyle>
          <a:p>
            <a:fld id="{95991B3A-CB4E-094D-99D7-240EA76768FE}" type="datetimeFigureOut">
              <a:rPr lang="en-US" smtClean="0"/>
              <a:pPr/>
              <a:t>11/4/2017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AAE834F6-3909-484A-8E33-D0FB22025583}" type="datetimeFigureOut">
              <a:rPr lang="en-US" smtClean="0"/>
              <a:pPr/>
              <a:t>11/4/2017</a:t>
            </a:fld>
            <a:endParaRPr lang="en-US"/>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3" cstate="print">
            <a:lum bright="85000" contrast="-100000"/>
          </a:blip>
          <a:srcRect r="82500"/>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11/4/2017</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0565" cy="656612"/>
            <a:chOff x="197873" y="5943600"/>
            <a:chExt cx="3224460" cy="735002"/>
          </a:xfrm>
        </p:grpSpPr>
        <p:pic>
          <p:nvPicPr>
            <p:cNvPr id="8" name="Picture 7" descr="leavingthepit_logo.png"/>
            <p:cNvPicPr>
              <a:picLocks noChangeAspect="1"/>
            </p:cNvPicPr>
            <p:nvPr/>
          </p:nvPicPr>
          <p:blipFill>
            <a:blip r:embed="rId14" cstate="print"/>
            <a:srcRect r="83166"/>
            <a:stretch>
              <a:fillRect/>
            </a:stretch>
          </p:blipFill>
          <p:spPr>
            <a:xfrm>
              <a:off x="197873" y="5943600"/>
              <a:ext cx="578242" cy="735002"/>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leavingthepitbehind.org</a:t>
              </a:r>
            </a:p>
          </p:txBody>
        </p:sp>
      </p:grpSp>
      <p:sp>
        <p:nvSpPr>
          <p:cNvPr id="12" name="TextBox 11">
            <a:extLst>
              <a:ext uri="{FF2B5EF4-FFF2-40B4-BE49-F238E27FC236}">
                <a16:creationId xmlns:a16="http://schemas.microsoft.com/office/drawing/2014/main" id="{2F4E9BD6-7C53-4B5B-A428-45AD2E7D0294}"/>
              </a:ext>
            </a:extLst>
          </p:cNvPr>
          <p:cNvSpPr txBox="1"/>
          <p:nvPr userDrawn="1"/>
        </p:nvSpPr>
        <p:spPr>
          <a:xfrm>
            <a:off x="990600" y="6096000"/>
            <a:ext cx="2438400" cy="369332"/>
          </a:xfrm>
          <a:prstGeom prst="rect">
            <a:avLst/>
          </a:prstGeom>
          <a:noFill/>
        </p:spPr>
        <p:txBody>
          <a:bodyPr wrap="square" rtlCol="0">
            <a:spAutoFit/>
          </a:bodyPr>
          <a:lstStyle/>
          <a:p>
            <a:r>
              <a:rPr lang="en-US" b="1" dirty="0"/>
              <a:t>Leaving the Pit </a:t>
            </a:r>
            <a:r>
              <a:rPr lang="en-US" b="1" dirty="0">
                <a:solidFill>
                  <a:schemeClr val="tx2">
                    <a:lumMod val="60000"/>
                    <a:lumOff val="40000"/>
                  </a:schemeClr>
                </a:solidFill>
              </a:rPr>
              <a:t>Behind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27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a:t>Why Is This Happening?</a:t>
            </a:r>
          </a:p>
        </p:txBody>
      </p:sp>
      <p:sp>
        <p:nvSpPr>
          <p:cNvPr id="3" name="Subtitle 2"/>
          <p:cNvSpPr>
            <a:spLocks noGrp="1"/>
          </p:cNvSpPr>
          <p:nvPr>
            <p:ph type="subTitle" idx="1"/>
          </p:nvPr>
        </p:nvSpPr>
        <p:spPr>
          <a:xfrm>
            <a:off x="685800" y="1752600"/>
            <a:ext cx="7772400" cy="4267200"/>
          </a:xfrm>
        </p:spPr>
        <p:txBody>
          <a:bodyPr/>
          <a:lstStyle/>
          <a:p>
            <a:pPr algn="l"/>
            <a:r>
              <a:rPr lang="en-US" dirty="0">
                <a:solidFill>
                  <a:schemeClr val="tx1"/>
                </a:solidFill>
              </a:rPr>
              <a:t>Three components to better understand Anxiety:</a:t>
            </a:r>
          </a:p>
          <a:p>
            <a:pPr algn="l"/>
            <a:endParaRPr lang="en-US" dirty="0">
              <a:solidFill>
                <a:schemeClr val="tx1"/>
              </a:solidFill>
            </a:endParaRPr>
          </a:p>
          <a:p>
            <a:pPr marL="514350" indent="-514350" algn="l">
              <a:buAutoNum type="arabicPeriod"/>
            </a:pPr>
            <a:r>
              <a:rPr lang="en-US" dirty="0">
                <a:solidFill>
                  <a:schemeClr val="tx1"/>
                </a:solidFill>
              </a:rPr>
              <a:t>Physiological</a:t>
            </a:r>
          </a:p>
          <a:p>
            <a:pPr marL="514350" indent="-514350" algn="l">
              <a:buAutoNum type="arabicPeriod"/>
            </a:pPr>
            <a:r>
              <a:rPr lang="en-US" dirty="0">
                <a:solidFill>
                  <a:schemeClr val="tx1"/>
                </a:solidFill>
              </a:rPr>
              <a:t>Cognitive</a:t>
            </a:r>
          </a:p>
          <a:p>
            <a:pPr marL="514350" indent="-514350" algn="l">
              <a:buAutoNum type="arabicPeriod"/>
            </a:pPr>
            <a:r>
              <a:rPr lang="en-US" dirty="0">
                <a:solidFill>
                  <a:schemeClr val="tx1"/>
                </a:solidFill>
              </a:rPr>
              <a:t>Behavioral</a:t>
            </a:r>
          </a:p>
        </p:txBody>
      </p:sp>
    </p:spTree>
    <p:extLst>
      <p:ext uri="{BB962C8B-B14F-4D97-AF65-F5344CB8AC3E}">
        <p14:creationId xmlns:p14="http://schemas.microsoft.com/office/powerpoint/2010/main" val="4044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0"/>
            <a:ext cx="7772400" cy="908808"/>
          </a:xfrm>
        </p:spPr>
        <p:txBody>
          <a:bodyPr>
            <a:normAutofit/>
          </a:bodyPr>
          <a:lstStyle/>
          <a:p>
            <a:r>
              <a:rPr lang="en-US" b="1" dirty="0"/>
              <a:t>PHYSICAL SENSATIONS</a:t>
            </a:r>
          </a:p>
        </p:txBody>
      </p:sp>
      <p:sp>
        <p:nvSpPr>
          <p:cNvPr id="3" name="Subtitle 2"/>
          <p:cNvSpPr>
            <a:spLocks noGrp="1"/>
          </p:cNvSpPr>
          <p:nvPr>
            <p:ph type="subTitle" idx="1"/>
          </p:nvPr>
        </p:nvSpPr>
        <p:spPr>
          <a:xfrm>
            <a:off x="1371600" y="45719"/>
            <a:ext cx="7086600" cy="5288281"/>
          </a:xfrm>
        </p:spPr>
        <p:txBody>
          <a:bodyPr>
            <a:normAutofit/>
          </a:bodyPr>
          <a:lstStyle/>
          <a:p>
            <a:r>
              <a:rPr lang="en-US" sz="4800" b="1" dirty="0">
                <a:solidFill>
                  <a:schemeClr val="tx1"/>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066800"/>
            <a:ext cx="6019799" cy="5066688"/>
          </a:xfrm>
          <a:prstGeom prst="rect">
            <a:avLst/>
          </a:prstGeom>
        </p:spPr>
      </p:pic>
    </p:spTree>
    <p:extLst>
      <p:ext uri="{BB962C8B-B14F-4D97-AF65-F5344CB8AC3E}">
        <p14:creationId xmlns:p14="http://schemas.microsoft.com/office/powerpoint/2010/main" val="238045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45"/>
            <a:ext cx="7772400" cy="1470025"/>
          </a:xfrm>
        </p:spPr>
        <p:txBody>
          <a:bodyPr/>
          <a:lstStyle/>
          <a:p>
            <a:r>
              <a:rPr lang="en-US" b="1" dirty="0">
                <a:solidFill>
                  <a:schemeClr val="tx1"/>
                </a:solidFill>
              </a:rPr>
              <a:t>Physiological Sensations</a:t>
            </a:r>
          </a:p>
        </p:txBody>
      </p:sp>
      <p:sp>
        <p:nvSpPr>
          <p:cNvPr id="3" name="Subtitle 2"/>
          <p:cNvSpPr>
            <a:spLocks noGrp="1"/>
          </p:cNvSpPr>
          <p:nvPr>
            <p:ph type="subTitle" idx="1"/>
          </p:nvPr>
        </p:nvSpPr>
        <p:spPr>
          <a:xfrm>
            <a:off x="685800" y="1600200"/>
            <a:ext cx="7772400" cy="4495800"/>
          </a:xfrm>
        </p:spPr>
        <p:txBody>
          <a:bodyPr/>
          <a:lstStyle/>
          <a:p>
            <a:pPr algn="l"/>
            <a:r>
              <a:rPr lang="en-US" dirty="0">
                <a:solidFill>
                  <a:schemeClr val="tx1"/>
                </a:solidFill>
              </a:rPr>
              <a:t>Rapid heartbeat, difficulty breathing, perspiration, jitteriness, numbness, feeling lightheaded, dizzy, disconnecting from the body, stomach distress (nausea, diarrhea), headache, sleep problems, irritability</a:t>
            </a:r>
          </a:p>
        </p:txBody>
      </p:sp>
    </p:spTree>
    <p:extLst>
      <p:ext uri="{BB962C8B-B14F-4D97-AF65-F5344CB8AC3E}">
        <p14:creationId xmlns:p14="http://schemas.microsoft.com/office/powerpoint/2010/main" val="14551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49"/>
            <a:ext cx="7772400" cy="1470025"/>
          </a:xfrm>
        </p:spPr>
        <p:txBody>
          <a:bodyPr/>
          <a:lstStyle/>
          <a:p>
            <a:r>
              <a:rPr lang="en-US" b="1" dirty="0"/>
              <a:t>Physiological Sensations</a:t>
            </a:r>
          </a:p>
        </p:txBody>
      </p:sp>
      <p:sp>
        <p:nvSpPr>
          <p:cNvPr id="3" name="Subtitle 2"/>
          <p:cNvSpPr>
            <a:spLocks noGrp="1"/>
          </p:cNvSpPr>
          <p:nvPr>
            <p:ph type="subTitle" idx="1"/>
          </p:nvPr>
        </p:nvSpPr>
        <p:spPr>
          <a:xfrm>
            <a:off x="685800" y="1600200"/>
            <a:ext cx="7543800" cy="4495800"/>
          </a:xfrm>
        </p:spPr>
        <p:txBody>
          <a:bodyPr/>
          <a:lstStyle/>
          <a:p>
            <a:pPr algn="l"/>
            <a:endParaRPr lang="en-US" dirty="0">
              <a:solidFill>
                <a:schemeClr val="tx1"/>
              </a:solidFill>
            </a:endParaRPr>
          </a:p>
          <a:p>
            <a:pPr algn="l"/>
            <a:r>
              <a:rPr lang="en-US" dirty="0">
                <a:solidFill>
                  <a:schemeClr val="tx1"/>
                </a:solidFill>
              </a:rPr>
              <a:t>These reactions are a GOOD THING. </a:t>
            </a:r>
          </a:p>
          <a:p>
            <a:pPr algn="l"/>
            <a:endParaRPr lang="en-US" dirty="0">
              <a:solidFill>
                <a:schemeClr val="tx1"/>
              </a:solidFill>
            </a:endParaRPr>
          </a:p>
          <a:p>
            <a:pPr algn="l"/>
            <a:r>
              <a:rPr lang="en-US" dirty="0">
                <a:solidFill>
                  <a:schemeClr val="tx1"/>
                </a:solidFill>
              </a:rPr>
              <a:t>This what the body is supposed to do.</a:t>
            </a:r>
          </a:p>
          <a:p>
            <a:pPr algn="l"/>
            <a:endParaRPr lang="en-US" dirty="0">
              <a:solidFill>
                <a:schemeClr val="tx1"/>
              </a:solidFill>
            </a:endParaRPr>
          </a:p>
          <a:p>
            <a:pPr algn="l"/>
            <a:r>
              <a:rPr lang="en-US" dirty="0">
                <a:solidFill>
                  <a:schemeClr val="tx1"/>
                </a:solidFill>
              </a:rPr>
              <a:t>However, the feeling of danger is a lie (probably).</a:t>
            </a:r>
          </a:p>
          <a:p>
            <a:pPr algn="l"/>
            <a:endParaRPr lang="en-US" dirty="0">
              <a:solidFill>
                <a:schemeClr val="tx1"/>
              </a:solidFill>
            </a:endParaRPr>
          </a:p>
        </p:txBody>
      </p:sp>
    </p:spTree>
    <p:extLst>
      <p:ext uri="{BB962C8B-B14F-4D97-AF65-F5344CB8AC3E}">
        <p14:creationId xmlns:p14="http://schemas.microsoft.com/office/powerpoint/2010/main" val="33175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Physiological Sensations</a:t>
            </a:r>
          </a:p>
        </p:txBody>
      </p:sp>
      <p:sp>
        <p:nvSpPr>
          <p:cNvPr id="3" name="Subtitle 2"/>
          <p:cNvSpPr>
            <a:spLocks noGrp="1"/>
          </p:cNvSpPr>
          <p:nvPr>
            <p:ph type="subTitle" idx="1"/>
          </p:nvPr>
        </p:nvSpPr>
        <p:spPr>
          <a:xfrm>
            <a:off x="685800" y="1470025"/>
            <a:ext cx="7772400" cy="4625975"/>
          </a:xfrm>
        </p:spPr>
        <p:txBody>
          <a:bodyPr/>
          <a:lstStyle/>
          <a:p>
            <a:pPr algn="l"/>
            <a:r>
              <a:rPr lang="en-US" dirty="0">
                <a:solidFill>
                  <a:schemeClr val="tx1"/>
                </a:solidFill>
              </a:rPr>
              <a:t>THE BODY DOES NOT KNOW THE DIFFERENCE BETWEEN A REAL AND AN IMAGINED THREAT.</a:t>
            </a:r>
          </a:p>
          <a:p>
            <a:pPr algn="l"/>
            <a:r>
              <a:rPr lang="en-US" dirty="0">
                <a:solidFill>
                  <a:schemeClr val="tx1"/>
                </a:solidFill>
              </a:rPr>
              <a:t>A panic attack  is a FALSE ALARM. </a:t>
            </a:r>
          </a:p>
          <a:p>
            <a:pPr algn="l"/>
            <a:r>
              <a:rPr lang="en-US" dirty="0">
                <a:solidFill>
                  <a:schemeClr val="tx1"/>
                </a:solidFill>
              </a:rPr>
              <a:t>The body is reacting to a danger which does not exist.</a:t>
            </a:r>
          </a:p>
        </p:txBody>
      </p:sp>
    </p:spTree>
    <p:extLst>
      <p:ext uri="{BB962C8B-B14F-4D97-AF65-F5344CB8AC3E}">
        <p14:creationId xmlns:p14="http://schemas.microsoft.com/office/powerpoint/2010/main" val="2702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Physiological Sensations</a:t>
            </a:r>
          </a:p>
        </p:txBody>
      </p:sp>
      <p:sp>
        <p:nvSpPr>
          <p:cNvPr id="3" name="Subtitle 2"/>
          <p:cNvSpPr>
            <a:spLocks noGrp="1"/>
          </p:cNvSpPr>
          <p:nvPr>
            <p:ph type="subTitle" idx="1"/>
          </p:nvPr>
        </p:nvSpPr>
        <p:spPr>
          <a:xfrm>
            <a:off x="685800" y="1518028"/>
            <a:ext cx="7772400" cy="4577971"/>
          </a:xfrm>
        </p:spPr>
        <p:txBody>
          <a:bodyPr/>
          <a:lstStyle/>
          <a:p>
            <a:pPr algn="l"/>
            <a:r>
              <a:rPr lang="en-US" b="1" dirty="0">
                <a:solidFill>
                  <a:schemeClr val="tx1"/>
                </a:solidFill>
              </a:rPr>
              <a:t>Panic Attack symptoms:</a:t>
            </a:r>
          </a:p>
          <a:p>
            <a:pPr marL="514350" indent="-514350" algn="l">
              <a:buFont typeface="+mj-lt"/>
              <a:buAutoNum type="arabicPeriod"/>
            </a:pPr>
            <a:r>
              <a:rPr lang="en-US" dirty="0">
                <a:solidFill>
                  <a:schemeClr val="tx1"/>
                </a:solidFill>
              </a:rPr>
              <a:t>Rapid heartbeat</a:t>
            </a:r>
          </a:p>
          <a:p>
            <a:pPr marL="514350" indent="-514350" algn="l">
              <a:buFont typeface="+mj-lt"/>
              <a:buAutoNum type="arabicPeriod"/>
            </a:pPr>
            <a:r>
              <a:rPr lang="en-US" dirty="0">
                <a:solidFill>
                  <a:schemeClr val="tx1"/>
                </a:solidFill>
              </a:rPr>
              <a:t>Difficulty breathing</a:t>
            </a:r>
          </a:p>
          <a:p>
            <a:pPr marL="514350" indent="-514350" algn="l">
              <a:buFont typeface="+mj-lt"/>
              <a:buAutoNum type="arabicPeriod"/>
            </a:pPr>
            <a:r>
              <a:rPr lang="en-US" dirty="0">
                <a:solidFill>
                  <a:schemeClr val="tx1"/>
                </a:solidFill>
              </a:rPr>
              <a:t>Sweating</a:t>
            </a:r>
          </a:p>
          <a:p>
            <a:pPr marL="514350" indent="-514350" algn="l">
              <a:buFont typeface="+mj-lt"/>
              <a:buAutoNum type="arabicPeriod"/>
            </a:pPr>
            <a:r>
              <a:rPr lang="en-US" dirty="0">
                <a:solidFill>
                  <a:schemeClr val="tx1"/>
                </a:solidFill>
              </a:rPr>
              <a:t>Trembling or shaking</a:t>
            </a:r>
          </a:p>
          <a:p>
            <a:pPr marL="514350" indent="-514350" algn="l">
              <a:buFont typeface="+mj-lt"/>
              <a:buAutoNum type="arabicPeriod"/>
            </a:pPr>
            <a:r>
              <a:rPr lang="en-US" dirty="0">
                <a:solidFill>
                  <a:schemeClr val="tx1"/>
                </a:solidFill>
              </a:rPr>
              <a:t>Feeling dizzy or faint</a:t>
            </a:r>
          </a:p>
          <a:p>
            <a:pPr algn="l"/>
            <a:endParaRPr lang="en-US" dirty="0">
              <a:solidFill>
                <a:schemeClr val="tx1"/>
              </a:solidFill>
            </a:endParaRPr>
          </a:p>
        </p:txBody>
      </p:sp>
    </p:spTree>
    <p:extLst>
      <p:ext uri="{BB962C8B-B14F-4D97-AF65-F5344CB8AC3E}">
        <p14:creationId xmlns:p14="http://schemas.microsoft.com/office/powerpoint/2010/main" val="242055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45"/>
            <a:ext cx="7772400" cy="1470025"/>
          </a:xfrm>
        </p:spPr>
        <p:txBody>
          <a:bodyPr/>
          <a:lstStyle/>
          <a:p>
            <a:r>
              <a:rPr lang="en-US" b="1" dirty="0"/>
              <a:t>Physiological Sensations</a:t>
            </a:r>
          </a:p>
        </p:txBody>
      </p:sp>
      <p:sp>
        <p:nvSpPr>
          <p:cNvPr id="3" name="Subtitle 2"/>
          <p:cNvSpPr>
            <a:spLocks noGrp="1"/>
          </p:cNvSpPr>
          <p:nvPr>
            <p:ph type="subTitle" idx="1"/>
          </p:nvPr>
        </p:nvSpPr>
        <p:spPr>
          <a:xfrm>
            <a:off x="685800" y="1501870"/>
            <a:ext cx="7543800" cy="4517930"/>
          </a:xfrm>
        </p:spPr>
        <p:txBody>
          <a:bodyPr>
            <a:normAutofit lnSpcReduction="10000"/>
          </a:bodyPr>
          <a:lstStyle/>
          <a:p>
            <a:pPr algn="l"/>
            <a:r>
              <a:rPr lang="en-US" dirty="0">
                <a:solidFill>
                  <a:schemeClr val="tx1"/>
                </a:solidFill>
              </a:rPr>
              <a:t>6. Tingling or numbness in extremities</a:t>
            </a:r>
          </a:p>
          <a:p>
            <a:pPr algn="l"/>
            <a:r>
              <a:rPr lang="en-US" dirty="0">
                <a:solidFill>
                  <a:schemeClr val="tx1"/>
                </a:solidFill>
              </a:rPr>
              <a:t>7. Digestive distress</a:t>
            </a:r>
          </a:p>
          <a:p>
            <a:pPr algn="l"/>
            <a:r>
              <a:rPr lang="en-US" dirty="0">
                <a:solidFill>
                  <a:schemeClr val="tx1"/>
                </a:solidFill>
              </a:rPr>
              <a:t>8. Fear of dying</a:t>
            </a:r>
          </a:p>
          <a:p>
            <a:pPr algn="l"/>
            <a:r>
              <a:rPr lang="en-US" dirty="0">
                <a:solidFill>
                  <a:schemeClr val="tx1"/>
                </a:solidFill>
              </a:rPr>
              <a:t>9. Fear of going crazy or losing control</a:t>
            </a:r>
          </a:p>
          <a:p>
            <a:pPr algn="l"/>
            <a:r>
              <a:rPr lang="en-US" dirty="0">
                <a:solidFill>
                  <a:schemeClr val="tx1"/>
                </a:solidFill>
              </a:rPr>
              <a:t>10. Cognitive:</a:t>
            </a:r>
          </a:p>
          <a:p>
            <a:pPr algn="l"/>
            <a:r>
              <a:rPr lang="en-US" dirty="0">
                <a:solidFill>
                  <a:schemeClr val="tx1"/>
                </a:solidFill>
              </a:rPr>
              <a:t>       Racing thoughts</a:t>
            </a:r>
          </a:p>
          <a:p>
            <a:pPr algn="l"/>
            <a:r>
              <a:rPr lang="en-US" dirty="0">
                <a:solidFill>
                  <a:schemeClr val="tx1"/>
                </a:solidFill>
              </a:rPr>
              <a:t>       Unwanted thoughts</a:t>
            </a:r>
          </a:p>
          <a:p>
            <a:pPr algn="l"/>
            <a:r>
              <a:rPr lang="en-US" dirty="0">
                <a:solidFill>
                  <a:schemeClr val="tx1"/>
                </a:solidFill>
              </a:rPr>
              <a:t>       Feelings of disconnectedness</a:t>
            </a:r>
          </a:p>
        </p:txBody>
      </p:sp>
    </p:spTree>
    <p:extLst>
      <p:ext uri="{BB962C8B-B14F-4D97-AF65-F5344CB8AC3E}">
        <p14:creationId xmlns:p14="http://schemas.microsoft.com/office/powerpoint/2010/main" val="11929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Physiological Sensations</a:t>
            </a:r>
          </a:p>
        </p:txBody>
      </p:sp>
      <p:sp>
        <p:nvSpPr>
          <p:cNvPr id="3" name="Subtitle 2"/>
          <p:cNvSpPr>
            <a:spLocks noGrp="1"/>
          </p:cNvSpPr>
          <p:nvPr>
            <p:ph type="subTitle" idx="1"/>
          </p:nvPr>
        </p:nvSpPr>
        <p:spPr>
          <a:xfrm>
            <a:off x="685800" y="1470025"/>
            <a:ext cx="7772400" cy="4625975"/>
          </a:xfrm>
        </p:spPr>
        <p:txBody>
          <a:bodyPr/>
          <a:lstStyle/>
          <a:p>
            <a:pPr algn="l"/>
            <a:endParaRPr lang="en-US" dirty="0">
              <a:solidFill>
                <a:schemeClr val="tx1"/>
              </a:solidFill>
            </a:endParaRPr>
          </a:p>
          <a:p>
            <a:pPr algn="l"/>
            <a:r>
              <a:rPr lang="en-US" dirty="0">
                <a:solidFill>
                  <a:schemeClr val="tx1"/>
                </a:solidFill>
              </a:rPr>
              <a:t>These sensations are not harmful or dangerous.</a:t>
            </a:r>
          </a:p>
          <a:p>
            <a:pPr algn="l"/>
            <a:r>
              <a:rPr lang="en-US" dirty="0">
                <a:solidFill>
                  <a:schemeClr val="tx1"/>
                </a:solidFill>
              </a:rPr>
              <a:t>These sensations are time limited.</a:t>
            </a:r>
          </a:p>
          <a:p>
            <a:pPr algn="l"/>
            <a:r>
              <a:rPr lang="en-US" dirty="0">
                <a:solidFill>
                  <a:schemeClr val="tx1"/>
                </a:solidFill>
              </a:rPr>
              <a:t>However, you can keep the panic going by how you think about it.</a:t>
            </a:r>
          </a:p>
          <a:p>
            <a:pPr algn="l"/>
            <a:endParaRPr lang="en-US" dirty="0">
              <a:solidFill>
                <a:schemeClr val="tx1"/>
              </a:solidFill>
            </a:endParaRPr>
          </a:p>
        </p:txBody>
      </p:sp>
    </p:spTree>
    <p:extLst>
      <p:ext uri="{BB962C8B-B14F-4D97-AF65-F5344CB8AC3E}">
        <p14:creationId xmlns:p14="http://schemas.microsoft.com/office/powerpoint/2010/main" val="35498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49"/>
            <a:ext cx="7772400" cy="1470025"/>
          </a:xfrm>
        </p:spPr>
        <p:txBody>
          <a:bodyPr/>
          <a:lstStyle/>
          <a:p>
            <a:r>
              <a:rPr lang="en-US" b="1" dirty="0"/>
              <a:t>Cognitive</a:t>
            </a:r>
          </a:p>
        </p:txBody>
      </p:sp>
      <p:sp>
        <p:nvSpPr>
          <p:cNvPr id="3" name="Subtitle 2"/>
          <p:cNvSpPr>
            <a:spLocks noGrp="1"/>
          </p:cNvSpPr>
          <p:nvPr>
            <p:ph type="subTitle" idx="1"/>
          </p:nvPr>
        </p:nvSpPr>
        <p:spPr>
          <a:xfrm>
            <a:off x="685800" y="1600200"/>
            <a:ext cx="7772400" cy="4419600"/>
          </a:xfrm>
        </p:spPr>
        <p:txBody>
          <a:bodyPr/>
          <a:lstStyle/>
          <a:p>
            <a:pPr algn="l"/>
            <a:endParaRPr lang="en-US" dirty="0">
              <a:solidFill>
                <a:schemeClr val="tx1"/>
              </a:solidFill>
            </a:endParaRPr>
          </a:p>
          <a:p>
            <a:pPr algn="l"/>
            <a:r>
              <a:rPr lang="en-US" dirty="0">
                <a:solidFill>
                  <a:schemeClr val="tx1"/>
                </a:solidFill>
              </a:rPr>
              <a:t>Life is hard, but the way we think about it can make it worse. </a:t>
            </a:r>
          </a:p>
          <a:p>
            <a:pPr algn="l"/>
            <a:endParaRPr lang="en-US" dirty="0">
              <a:solidFill>
                <a:schemeClr val="tx1"/>
              </a:solidFill>
            </a:endParaRPr>
          </a:p>
          <a:p>
            <a:pPr algn="l"/>
            <a:r>
              <a:rPr lang="en-US" dirty="0">
                <a:solidFill>
                  <a:schemeClr val="tx1"/>
                </a:solidFill>
              </a:rPr>
              <a:t>What we have done or thought a long time comes natural.</a:t>
            </a:r>
          </a:p>
          <a:p>
            <a:pPr algn="l"/>
            <a:endParaRPr lang="en-US" dirty="0">
              <a:solidFill>
                <a:schemeClr val="tx1"/>
              </a:solidFill>
            </a:endParaRPr>
          </a:p>
        </p:txBody>
      </p:sp>
    </p:spTree>
    <p:extLst>
      <p:ext uri="{BB962C8B-B14F-4D97-AF65-F5344CB8AC3E}">
        <p14:creationId xmlns:p14="http://schemas.microsoft.com/office/powerpoint/2010/main" val="22807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Cognitive</a:t>
            </a:r>
          </a:p>
        </p:txBody>
      </p:sp>
      <p:sp>
        <p:nvSpPr>
          <p:cNvPr id="3" name="Subtitle 2"/>
          <p:cNvSpPr>
            <a:spLocks noGrp="1"/>
          </p:cNvSpPr>
          <p:nvPr>
            <p:ph type="subTitle" idx="1"/>
          </p:nvPr>
        </p:nvSpPr>
        <p:spPr>
          <a:xfrm>
            <a:off x="685800" y="1470025"/>
            <a:ext cx="7772400" cy="4625975"/>
          </a:xfrm>
        </p:spPr>
        <p:txBody>
          <a:bodyPr/>
          <a:lstStyle/>
          <a:p>
            <a:pPr algn="l"/>
            <a:endParaRPr lang="en-US" dirty="0">
              <a:solidFill>
                <a:schemeClr val="tx1"/>
              </a:solidFill>
            </a:endParaRPr>
          </a:p>
          <a:p>
            <a:pPr algn="l"/>
            <a:r>
              <a:rPr lang="en-US" dirty="0">
                <a:solidFill>
                  <a:schemeClr val="tx1"/>
                </a:solidFill>
              </a:rPr>
              <a:t>Change our thinking=</a:t>
            </a:r>
          </a:p>
          <a:p>
            <a:pPr algn="l"/>
            <a:endParaRPr lang="en-US" dirty="0">
              <a:solidFill>
                <a:schemeClr val="tx1"/>
              </a:solidFill>
            </a:endParaRPr>
          </a:p>
          <a:p>
            <a:pPr algn="l"/>
            <a:r>
              <a:rPr lang="en-US" dirty="0">
                <a:solidFill>
                  <a:schemeClr val="tx1"/>
                </a:solidFill>
              </a:rPr>
              <a:t>Change our feelings=</a:t>
            </a:r>
          </a:p>
          <a:p>
            <a:pPr algn="l"/>
            <a:endParaRPr lang="en-US" dirty="0">
              <a:solidFill>
                <a:schemeClr val="tx1"/>
              </a:solidFill>
            </a:endParaRPr>
          </a:p>
          <a:p>
            <a:pPr algn="l"/>
            <a:r>
              <a:rPr lang="en-US" dirty="0">
                <a:solidFill>
                  <a:schemeClr val="tx1"/>
                </a:solidFill>
              </a:rPr>
              <a:t>Change our responses.</a:t>
            </a:r>
          </a:p>
        </p:txBody>
      </p:sp>
    </p:spTree>
    <p:extLst>
      <p:ext uri="{BB962C8B-B14F-4D97-AF65-F5344CB8AC3E}">
        <p14:creationId xmlns:p14="http://schemas.microsoft.com/office/powerpoint/2010/main" val="4559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9"/>
            <a:ext cx="7772400" cy="45719"/>
          </a:xfrm>
        </p:spPr>
        <p:txBody>
          <a:bodyPr>
            <a:normAutofit fontScale="90000"/>
          </a:bodyPr>
          <a:lstStyle/>
          <a:p>
            <a:r>
              <a:rPr lang="en-US" dirty="0"/>
              <a:t> </a:t>
            </a:r>
          </a:p>
        </p:txBody>
      </p:sp>
      <p:sp>
        <p:nvSpPr>
          <p:cNvPr id="3" name="Subtitle 2"/>
          <p:cNvSpPr>
            <a:spLocks noGrp="1"/>
          </p:cNvSpPr>
          <p:nvPr>
            <p:ph type="subTitle" idx="1"/>
          </p:nvPr>
        </p:nvSpPr>
        <p:spPr>
          <a:xfrm>
            <a:off x="685800" y="43160"/>
            <a:ext cx="7772400" cy="5595640"/>
          </a:xfrm>
        </p:spPr>
        <p:txBody>
          <a:bodyPr>
            <a:normAutofit/>
          </a:bodyPr>
          <a:lstStyle/>
          <a:p>
            <a:r>
              <a:rPr lang="en-US" sz="5400" b="1" dirty="0">
                <a:solidFill>
                  <a:schemeClr val="tx1"/>
                </a:solidFill>
              </a:rPr>
              <a:t>Anxiety Disorders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41982"/>
            <a:ext cx="5943600" cy="5104932"/>
          </a:xfrm>
          <a:prstGeom prst="rect">
            <a:avLst/>
          </a:prstGeom>
        </p:spPr>
      </p:pic>
    </p:spTree>
    <p:extLst>
      <p:ext uri="{BB962C8B-B14F-4D97-AF65-F5344CB8AC3E}">
        <p14:creationId xmlns:p14="http://schemas.microsoft.com/office/powerpoint/2010/main" val="282189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49"/>
            <a:ext cx="7772400" cy="1470025"/>
          </a:xfrm>
        </p:spPr>
        <p:txBody>
          <a:bodyPr>
            <a:normAutofit/>
          </a:bodyPr>
          <a:lstStyle/>
          <a:p>
            <a:r>
              <a:rPr lang="en-US" sz="4000" b="1" dirty="0"/>
              <a:t>Cognitive Distortion Patterns</a:t>
            </a:r>
          </a:p>
        </p:txBody>
      </p:sp>
      <p:sp>
        <p:nvSpPr>
          <p:cNvPr id="3" name="Subtitle 2"/>
          <p:cNvSpPr>
            <a:spLocks noGrp="1"/>
          </p:cNvSpPr>
          <p:nvPr>
            <p:ph type="subTitle" idx="1"/>
          </p:nvPr>
        </p:nvSpPr>
        <p:spPr>
          <a:xfrm>
            <a:off x="685800" y="1219200"/>
            <a:ext cx="7772400" cy="4800600"/>
          </a:xfrm>
        </p:spPr>
        <p:txBody>
          <a:bodyPr>
            <a:normAutofit fontScale="92500" lnSpcReduction="20000"/>
          </a:bodyPr>
          <a:lstStyle/>
          <a:p>
            <a:pPr marL="457200" indent="-457200" algn="l">
              <a:buFont typeface="Wingdings" panose="05000000000000000000" pitchFamily="2" charset="2"/>
              <a:buChar char="v"/>
            </a:pPr>
            <a:r>
              <a:rPr lang="en-US" dirty="0">
                <a:solidFill>
                  <a:schemeClr val="tx1"/>
                </a:solidFill>
              </a:rPr>
              <a:t>Fortune Telling</a:t>
            </a:r>
          </a:p>
          <a:p>
            <a:pPr marL="457200" indent="-457200" algn="l">
              <a:buFont typeface="Wingdings" panose="05000000000000000000" pitchFamily="2" charset="2"/>
              <a:buChar char="v"/>
            </a:pPr>
            <a:r>
              <a:rPr lang="en-US" dirty="0">
                <a:solidFill>
                  <a:schemeClr val="tx1"/>
                </a:solidFill>
              </a:rPr>
              <a:t>Catastrophic thinking</a:t>
            </a:r>
          </a:p>
          <a:p>
            <a:pPr marL="457200" indent="-457200" algn="l">
              <a:buFont typeface="Wingdings" panose="05000000000000000000" pitchFamily="2" charset="2"/>
              <a:buChar char="v"/>
            </a:pPr>
            <a:r>
              <a:rPr lang="en-US" dirty="0">
                <a:solidFill>
                  <a:schemeClr val="tx1"/>
                </a:solidFill>
              </a:rPr>
              <a:t>Mind reading</a:t>
            </a:r>
          </a:p>
          <a:p>
            <a:pPr marL="457200" indent="-457200" algn="l">
              <a:buFont typeface="Wingdings" panose="05000000000000000000" pitchFamily="2" charset="2"/>
              <a:buChar char="v"/>
            </a:pPr>
            <a:r>
              <a:rPr lang="en-US" dirty="0">
                <a:solidFill>
                  <a:schemeClr val="tx1"/>
                </a:solidFill>
              </a:rPr>
              <a:t>All or nothing thinking</a:t>
            </a:r>
          </a:p>
          <a:p>
            <a:pPr marL="457200" indent="-457200" algn="l">
              <a:buFont typeface="Wingdings" panose="05000000000000000000" pitchFamily="2" charset="2"/>
              <a:buChar char="v"/>
            </a:pPr>
            <a:r>
              <a:rPr lang="en-US" dirty="0">
                <a:solidFill>
                  <a:schemeClr val="tx1"/>
                </a:solidFill>
              </a:rPr>
              <a:t>Overgeneralization</a:t>
            </a:r>
          </a:p>
          <a:p>
            <a:pPr marL="457200" indent="-457200" algn="l">
              <a:buFont typeface="Wingdings" panose="05000000000000000000" pitchFamily="2" charset="2"/>
              <a:buChar char="v"/>
            </a:pPr>
            <a:r>
              <a:rPr lang="en-US" dirty="0">
                <a:solidFill>
                  <a:schemeClr val="tx1"/>
                </a:solidFill>
              </a:rPr>
              <a:t>Mental Filter</a:t>
            </a:r>
          </a:p>
          <a:p>
            <a:pPr marL="457200" indent="-457200" algn="l">
              <a:buFont typeface="Wingdings" panose="05000000000000000000" pitchFamily="2" charset="2"/>
              <a:buChar char="v"/>
            </a:pPr>
            <a:r>
              <a:rPr lang="en-US" dirty="0">
                <a:solidFill>
                  <a:schemeClr val="tx1"/>
                </a:solidFill>
              </a:rPr>
              <a:t>"Should" thoughts</a:t>
            </a:r>
          </a:p>
          <a:p>
            <a:pPr marL="457200" indent="-457200" algn="l">
              <a:buFont typeface="Wingdings" panose="05000000000000000000" pitchFamily="2" charset="2"/>
              <a:buChar char="v"/>
            </a:pPr>
            <a:r>
              <a:rPr lang="en-US" dirty="0">
                <a:solidFill>
                  <a:schemeClr val="tx1"/>
                </a:solidFill>
              </a:rPr>
              <a:t>Labeling</a:t>
            </a:r>
          </a:p>
          <a:p>
            <a:pPr marL="457200" indent="-457200" algn="l">
              <a:buFont typeface="Wingdings" panose="05000000000000000000" pitchFamily="2" charset="2"/>
              <a:buChar char="v"/>
            </a:pPr>
            <a:r>
              <a:rPr lang="en-US" dirty="0">
                <a:solidFill>
                  <a:schemeClr val="tx1"/>
                </a:solidFill>
              </a:rPr>
              <a:t>Discount the positive</a:t>
            </a:r>
          </a:p>
          <a:p>
            <a:pPr marL="457200" indent="-457200" algn="l">
              <a:buFont typeface="Wingdings" panose="05000000000000000000" pitchFamily="2" charset="2"/>
              <a:buChar char="v"/>
            </a:pPr>
            <a:r>
              <a:rPr lang="en-US" dirty="0">
                <a:solidFill>
                  <a:schemeClr val="tx1"/>
                </a:solidFill>
              </a:rPr>
              <a:t>Emotional Reasoning</a:t>
            </a:r>
          </a:p>
          <a:p>
            <a:pPr algn="l"/>
            <a:endParaRPr lang="en-US" dirty="0">
              <a:solidFill>
                <a:schemeClr val="tx1"/>
              </a:solidFill>
            </a:endParaRPr>
          </a:p>
        </p:txBody>
      </p:sp>
    </p:spTree>
    <p:extLst>
      <p:ext uri="{BB962C8B-B14F-4D97-AF65-F5344CB8AC3E}">
        <p14:creationId xmlns:p14="http://schemas.microsoft.com/office/powerpoint/2010/main" val="24078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Four Cognitive Biases of Anxiety</a:t>
            </a:r>
          </a:p>
        </p:txBody>
      </p:sp>
      <p:sp>
        <p:nvSpPr>
          <p:cNvPr id="3" name="Subtitle 2"/>
          <p:cNvSpPr>
            <a:spLocks noGrp="1"/>
          </p:cNvSpPr>
          <p:nvPr>
            <p:ph type="subTitle" idx="1"/>
          </p:nvPr>
        </p:nvSpPr>
        <p:spPr>
          <a:xfrm>
            <a:off x="655093" y="1514900"/>
            <a:ext cx="7803107" cy="4504900"/>
          </a:xfrm>
        </p:spPr>
        <p:txBody>
          <a:bodyPr/>
          <a:lstStyle/>
          <a:p>
            <a:pPr marL="514350" indent="-514350" algn="l">
              <a:buAutoNum type="arabicPeriod"/>
            </a:pPr>
            <a:r>
              <a:rPr lang="en-US" dirty="0">
                <a:solidFill>
                  <a:schemeClr val="tx1"/>
                </a:solidFill>
              </a:rPr>
              <a:t>Overestimate the likelihood that bad thing will happen.</a:t>
            </a:r>
          </a:p>
          <a:p>
            <a:pPr marL="514350" indent="-514350" algn="l">
              <a:buAutoNum type="arabicPeriod"/>
            </a:pPr>
            <a:r>
              <a:rPr lang="en-US" dirty="0">
                <a:solidFill>
                  <a:schemeClr val="tx1"/>
                </a:solidFill>
              </a:rPr>
              <a:t>Overestimate the consequences should the bad thing happen.</a:t>
            </a:r>
          </a:p>
          <a:p>
            <a:pPr marL="514350" indent="-514350" algn="l">
              <a:buAutoNum type="arabicPeriod"/>
            </a:pPr>
            <a:r>
              <a:rPr lang="en-US" dirty="0">
                <a:solidFill>
                  <a:schemeClr val="tx1"/>
                </a:solidFill>
              </a:rPr>
              <a:t>Underestimate our ability to cope should the bad thing happen.</a:t>
            </a:r>
          </a:p>
          <a:p>
            <a:pPr marL="514350" indent="-514350" algn="l">
              <a:buAutoNum type="arabicPeriod"/>
            </a:pPr>
            <a:r>
              <a:rPr lang="en-US" dirty="0">
                <a:solidFill>
                  <a:schemeClr val="tx1"/>
                </a:solidFill>
              </a:rPr>
              <a:t>Prophecy that we might have great difficulty accepting the uncertainty.</a:t>
            </a:r>
          </a:p>
        </p:txBody>
      </p:sp>
    </p:spTree>
    <p:extLst>
      <p:ext uri="{BB962C8B-B14F-4D97-AF65-F5344CB8AC3E}">
        <p14:creationId xmlns:p14="http://schemas.microsoft.com/office/powerpoint/2010/main" val="3279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Common Cognitive Distortions</a:t>
            </a:r>
          </a:p>
        </p:txBody>
      </p:sp>
      <p:sp>
        <p:nvSpPr>
          <p:cNvPr id="3" name="Subtitle 2"/>
          <p:cNvSpPr>
            <a:spLocks noGrp="1"/>
          </p:cNvSpPr>
          <p:nvPr>
            <p:ph type="subTitle" idx="1"/>
          </p:nvPr>
        </p:nvSpPr>
        <p:spPr>
          <a:xfrm>
            <a:off x="685800" y="1470025"/>
            <a:ext cx="7772400" cy="4549775"/>
          </a:xfrm>
        </p:spPr>
        <p:txBody>
          <a:bodyPr/>
          <a:lstStyle/>
          <a:p>
            <a:pPr marL="514350" indent="-514350" algn="l">
              <a:buFont typeface="+mj-lt"/>
              <a:buAutoNum type="arabicPeriod"/>
            </a:pPr>
            <a:r>
              <a:rPr lang="en-US" dirty="0">
                <a:solidFill>
                  <a:schemeClr val="tx1"/>
                </a:solidFill>
              </a:rPr>
              <a:t>Things must turn out the way I want.</a:t>
            </a:r>
          </a:p>
          <a:p>
            <a:pPr marL="514350" indent="-514350" algn="l">
              <a:buFont typeface="+mj-lt"/>
              <a:buAutoNum type="arabicPeriod"/>
            </a:pPr>
            <a:r>
              <a:rPr lang="en-US" dirty="0">
                <a:solidFill>
                  <a:schemeClr val="tx1"/>
                </a:solidFill>
              </a:rPr>
              <a:t>People should meet my expectations.</a:t>
            </a:r>
          </a:p>
          <a:p>
            <a:pPr marL="514350" indent="-514350" algn="l">
              <a:buFont typeface="+mj-lt"/>
              <a:buAutoNum type="arabicPeriod"/>
            </a:pPr>
            <a:r>
              <a:rPr lang="en-US" dirty="0">
                <a:solidFill>
                  <a:schemeClr val="tx1"/>
                </a:solidFill>
              </a:rPr>
              <a:t>It’s always my fault OR it’s never my fault, it’s always your fault.</a:t>
            </a:r>
          </a:p>
          <a:p>
            <a:pPr marL="514350" indent="-514350" algn="l">
              <a:buFont typeface="+mj-lt"/>
              <a:buAutoNum type="arabicPeriod"/>
            </a:pPr>
            <a:r>
              <a:rPr lang="en-US" dirty="0">
                <a:solidFill>
                  <a:schemeClr val="tx1"/>
                </a:solidFill>
              </a:rPr>
              <a:t>People are against me.</a:t>
            </a:r>
          </a:p>
          <a:p>
            <a:pPr marL="514350" indent="-514350" algn="l">
              <a:buFont typeface="+mj-lt"/>
              <a:buAutoNum type="arabicPeriod"/>
            </a:pPr>
            <a:r>
              <a:rPr lang="en-US" dirty="0">
                <a:solidFill>
                  <a:schemeClr val="tx1"/>
                </a:solidFill>
              </a:rPr>
              <a:t>Any failure is a sign of my inadequacy.</a:t>
            </a:r>
          </a:p>
          <a:p>
            <a:pPr marL="514350" indent="-514350" algn="l">
              <a:buFont typeface="+mj-lt"/>
              <a:buAutoNum type="arabicPeriod"/>
            </a:pPr>
            <a:r>
              <a:rPr lang="en-US" dirty="0">
                <a:solidFill>
                  <a:schemeClr val="tx1"/>
                </a:solidFill>
              </a:rPr>
              <a:t>I’m not as good as other people OR I’m better than others.</a:t>
            </a:r>
          </a:p>
        </p:txBody>
      </p:sp>
    </p:spTree>
    <p:extLst>
      <p:ext uri="{BB962C8B-B14F-4D97-AF65-F5344CB8AC3E}">
        <p14:creationId xmlns:p14="http://schemas.microsoft.com/office/powerpoint/2010/main" val="13292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261"/>
            <a:ext cx="7772400" cy="1470025"/>
          </a:xfrm>
        </p:spPr>
        <p:txBody>
          <a:bodyPr/>
          <a:lstStyle/>
          <a:p>
            <a:r>
              <a:rPr lang="en-US" b="1" dirty="0"/>
              <a:t>Common Cognitive Distortions</a:t>
            </a:r>
          </a:p>
        </p:txBody>
      </p:sp>
      <p:sp>
        <p:nvSpPr>
          <p:cNvPr id="3" name="Subtitle 2"/>
          <p:cNvSpPr>
            <a:spLocks noGrp="1"/>
          </p:cNvSpPr>
          <p:nvPr>
            <p:ph type="subTitle" idx="1"/>
          </p:nvPr>
        </p:nvSpPr>
        <p:spPr>
          <a:xfrm>
            <a:off x="685800" y="1553286"/>
            <a:ext cx="7772400" cy="4466514"/>
          </a:xfrm>
        </p:spPr>
        <p:txBody>
          <a:bodyPr>
            <a:normAutofit lnSpcReduction="10000"/>
          </a:bodyPr>
          <a:lstStyle/>
          <a:p>
            <a:pPr algn="l"/>
            <a:r>
              <a:rPr lang="en-US" dirty="0">
                <a:solidFill>
                  <a:schemeClr val="tx1"/>
                </a:solidFill>
              </a:rPr>
              <a:t>7. I can’t stand this. This is awful.</a:t>
            </a:r>
          </a:p>
          <a:p>
            <a:pPr algn="l"/>
            <a:r>
              <a:rPr lang="en-US" dirty="0">
                <a:solidFill>
                  <a:schemeClr val="tx1"/>
                </a:solidFill>
              </a:rPr>
              <a:t>8. I have to please everybody else. This must be first.</a:t>
            </a:r>
          </a:p>
          <a:p>
            <a:pPr algn="l"/>
            <a:r>
              <a:rPr lang="en-US" dirty="0">
                <a:solidFill>
                  <a:schemeClr val="tx1"/>
                </a:solidFill>
              </a:rPr>
              <a:t>9. Other people are all critical or judgmental.</a:t>
            </a:r>
          </a:p>
          <a:p>
            <a:pPr algn="l"/>
            <a:r>
              <a:rPr lang="en-US" dirty="0">
                <a:solidFill>
                  <a:schemeClr val="tx1"/>
                </a:solidFill>
              </a:rPr>
              <a:t>10. Bad thoughts make me a bad person.</a:t>
            </a:r>
          </a:p>
          <a:p>
            <a:pPr algn="l"/>
            <a:r>
              <a:rPr lang="en-US" dirty="0">
                <a:solidFill>
                  <a:schemeClr val="tx1"/>
                </a:solidFill>
              </a:rPr>
              <a:t>11. If I don’t worry, something bad will happen.</a:t>
            </a:r>
          </a:p>
          <a:p>
            <a:pPr algn="l"/>
            <a:r>
              <a:rPr lang="en-US" dirty="0">
                <a:solidFill>
                  <a:schemeClr val="tx1"/>
                </a:solidFill>
              </a:rPr>
              <a:t>12. Ignorance is bliss.</a:t>
            </a:r>
          </a:p>
        </p:txBody>
      </p:sp>
    </p:spTree>
    <p:extLst>
      <p:ext uri="{BB962C8B-B14F-4D97-AF65-F5344CB8AC3E}">
        <p14:creationId xmlns:p14="http://schemas.microsoft.com/office/powerpoint/2010/main" val="38443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Behavioral</a:t>
            </a:r>
          </a:p>
        </p:txBody>
      </p:sp>
      <p:sp>
        <p:nvSpPr>
          <p:cNvPr id="3" name="Subtitle 2"/>
          <p:cNvSpPr>
            <a:spLocks noGrp="1"/>
          </p:cNvSpPr>
          <p:nvPr>
            <p:ph type="subTitle" idx="1"/>
          </p:nvPr>
        </p:nvSpPr>
        <p:spPr>
          <a:xfrm>
            <a:off x="685800" y="1600200"/>
            <a:ext cx="7620000" cy="4419600"/>
          </a:xfrm>
        </p:spPr>
        <p:txBody>
          <a:bodyPr/>
          <a:lstStyle/>
          <a:p>
            <a:pPr marL="514350" indent="-514350" algn="l">
              <a:buFont typeface="+mj-lt"/>
              <a:buAutoNum type="arabicPeriod"/>
            </a:pPr>
            <a:r>
              <a:rPr lang="en-US" dirty="0">
                <a:solidFill>
                  <a:schemeClr val="tx1"/>
                </a:solidFill>
              </a:rPr>
              <a:t>Whole body: Fatigue, restlessness, sweating.</a:t>
            </a:r>
          </a:p>
          <a:p>
            <a:pPr marL="514350" indent="-514350" algn="l">
              <a:buFont typeface="+mj-lt"/>
              <a:buAutoNum type="arabicPeriod"/>
            </a:pPr>
            <a:r>
              <a:rPr lang="en-US" dirty="0">
                <a:solidFill>
                  <a:schemeClr val="tx1"/>
                </a:solidFill>
              </a:rPr>
              <a:t>Hypervigilance or irritability.</a:t>
            </a:r>
          </a:p>
          <a:p>
            <a:pPr marL="514350" indent="-514350" algn="l">
              <a:buFont typeface="+mj-lt"/>
              <a:buAutoNum type="arabicPeriod"/>
            </a:pPr>
            <a:r>
              <a:rPr lang="en-US" dirty="0">
                <a:solidFill>
                  <a:schemeClr val="tx1"/>
                </a:solidFill>
              </a:rPr>
              <a:t>Anxiety, fear, feeling of impending doom, insomnia, nausea, sensation of an abnormal heartbeat, trembling.</a:t>
            </a:r>
          </a:p>
          <a:p>
            <a:pPr marL="514350" indent="-514350" algn="l">
              <a:buFont typeface="+mj-lt"/>
              <a:buAutoNum type="arabicPeriod"/>
            </a:pPr>
            <a:r>
              <a:rPr lang="en-US" dirty="0">
                <a:solidFill>
                  <a:schemeClr val="tx1"/>
                </a:solidFill>
              </a:rPr>
              <a:t>Wearing a mask.</a:t>
            </a:r>
          </a:p>
          <a:p>
            <a:pPr marL="514350" indent="-514350" algn="l">
              <a:buFont typeface="+mj-lt"/>
              <a:buAutoNum type="arabicPeriod"/>
            </a:pPr>
            <a:r>
              <a:rPr lang="en-US" dirty="0">
                <a:solidFill>
                  <a:schemeClr val="tx1"/>
                </a:solidFill>
              </a:rPr>
              <a:t>Low self image.</a:t>
            </a:r>
          </a:p>
        </p:txBody>
      </p:sp>
    </p:spTree>
    <p:extLst>
      <p:ext uri="{BB962C8B-B14F-4D97-AF65-F5344CB8AC3E}">
        <p14:creationId xmlns:p14="http://schemas.microsoft.com/office/powerpoint/2010/main" val="31992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Behavioral</a:t>
            </a:r>
          </a:p>
        </p:txBody>
      </p:sp>
      <p:sp>
        <p:nvSpPr>
          <p:cNvPr id="3" name="Subtitle 2"/>
          <p:cNvSpPr>
            <a:spLocks noGrp="1"/>
          </p:cNvSpPr>
          <p:nvPr>
            <p:ph type="subTitle" idx="1"/>
          </p:nvPr>
        </p:nvSpPr>
        <p:spPr>
          <a:xfrm>
            <a:off x="685800" y="1470025"/>
            <a:ext cx="7772400" cy="4549775"/>
          </a:xfrm>
        </p:spPr>
        <p:txBody>
          <a:bodyPr/>
          <a:lstStyle/>
          <a:p>
            <a:pPr algn="l"/>
            <a:r>
              <a:rPr lang="en-US" dirty="0">
                <a:solidFill>
                  <a:schemeClr val="tx1"/>
                </a:solidFill>
              </a:rPr>
              <a:t>6. People pleasing.</a:t>
            </a:r>
          </a:p>
          <a:p>
            <a:pPr algn="l"/>
            <a:r>
              <a:rPr lang="en-US" dirty="0">
                <a:solidFill>
                  <a:schemeClr val="tx1"/>
                </a:solidFill>
              </a:rPr>
              <a:t>7. Over-analyzing.</a:t>
            </a:r>
          </a:p>
          <a:p>
            <a:pPr algn="l"/>
            <a:r>
              <a:rPr lang="en-US" dirty="0">
                <a:solidFill>
                  <a:schemeClr val="tx1"/>
                </a:solidFill>
              </a:rPr>
              <a:t>8. Perfectionism.</a:t>
            </a:r>
          </a:p>
          <a:p>
            <a:pPr algn="l"/>
            <a:r>
              <a:rPr lang="en-US" dirty="0">
                <a:solidFill>
                  <a:schemeClr val="tx1"/>
                </a:solidFill>
              </a:rPr>
              <a:t>9. Abnormal fears of death and Hell.</a:t>
            </a:r>
          </a:p>
          <a:p>
            <a:pPr algn="l"/>
            <a:r>
              <a:rPr lang="en-US" dirty="0">
                <a:solidFill>
                  <a:schemeClr val="tx1"/>
                </a:solidFill>
              </a:rPr>
              <a:t>10. Cognitive distortions of God.</a:t>
            </a:r>
          </a:p>
          <a:p>
            <a:pPr algn="l"/>
            <a:r>
              <a:rPr lang="en-US" dirty="0">
                <a:solidFill>
                  <a:schemeClr val="tx1"/>
                </a:solidFill>
              </a:rPr>
              <a:t>11. Change in behavior to avoid attacks.</a:t>
            </a:r>
          </a:p>
        </p:txBody>
      </p:sp>
    </p:spTree>
    <p:extLst>
      <p:ext uri="{BB962C8B-B14F-4D97-AF65-F5344CB8AC3E}">
        <p14:creationId xmlns:p14="http://schemas.microsoft.com/office/powerpoint/2010/main" val="36480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Healthy Stress Response</a:t>
            </a:r>
            <a:br>
              <a:rPr lang="en-US" dirty="0"/>
            </a:br>
            <a:endParaRPr lang="en-US" dirty="0"/>
          </a:p>
        </p:txBody>
      </p:sp>
      <p:sp>
        <p:nvSpPr>
          <p:cNvPr id="3" name="Subtitle 2"/>
          <p:cNvSpPr>
            <a:spLocks noGrp="1"/>
          </p:cNvSpPr>
          <p:nvPr>
            <p:ph type="subTitle" idx="1"/>
          </p:nvPr>
        </p:nvSpPr>
        <p:spPr>
          <a:xfrm>
            <a:off x="381000" y="838200"/>
            <a:ext cx="3810000" cy="4724400"/>
          </a:xfrm>
        </p:spPr>
        <p:txBody>
          <a:bodyPr>
            <a:normAutofit fontScale="92500" lnSpcReduction="10000"/>
          </a:bodyPr>
          <a:lstStyle/>
          <a:p>
            <a:pPr algn="l"/>
            <a:r>
              <a:rPr lang="en-US" b="1" u="sng" dirty="0">
                <a:solidFill>
                  <a:schemeClr val="tx1"/>
                </a:solidFill>
              </a:rPr>
              <a:t>Sympathetic</a:t>
            </a:r>
          </a:p>
          <a:p>
            <a:pPr algn="l"/>
            <a:endParaRPr lang="en-US" dirty="0">
              <a:solidFill>
                <a:schemeClr val="tx1"/>
              </a:solidFill>
            </a:endParaRPr>
          </a:p>
          <a:p>
            <a:pPr lvl="0" algn="l"/>
            <a:r>
              <a:rPr lang="en-US" dirty="0">
                <a:solidFill>
                  <a:schemeClr val="tx1"/>
                </a:solidFill>
              </a:rPr>
              <a:t>Tiger Analogy	</a:t>
            </a:r>
          </a:p>
          <a:p>
            <a:pPr lvl="0" algn="l"/>
            <a:r>
              <a:rPr lang="en-US" dirty="0">
                <a:solidFill>
                  <a:schemeClr val="tx1"/>
                </a:solidFill>
              </a:rPr>
              <a:t>		</a:t>
            </a:r>
          </a:p>
          <a:p>
            <a:pPr lvl="0" algn="l"/>
            <a:r>
              <a:rPr lang="en-US" b="1" u="sng" dirty="0">
                <a:solidFill>
                  <a:schemeClr val="tx1"/>
                </a:solidFill>
              </a:rPr>
              <a:t>Parasympathetic</a:t>
            </a:r>
          </a:p>
          <a:p>
            <a:pPr lvl="0" algn="l"/>
            <a:endParaRPr lang="en-US" b="1" u="sng" dirty="0">
              <a:solidFill>
                <a:schemeClr val="tx1"/>
              </a:solidFill>
            </a:endParaRPr>
          </a:p>
          <a:p>
            <a:pPr algn="l"/>
            <a:r>
              <a:rPr lang="en-US" dirty="0">
                <a:solidFill>
                  <a:schemeClr val="tx1"/>
                </a:solidFill>
              </a:rPr>
              <a:t>80-20% rule	</a:t>
            </a:r>
          </a:p>
          <a:p>
            <a:pPr algn="l"/>
            <a:endParaRPr lang="en-US" dirty="0">
              <a:solidFill>
                <a:schemeClr val="tx1"/>
              </a:solidFill>
            </a:endParaRPr>
          </a:p>
          <a:p>
            <a:pPr algn="l"/>
            <a:r>
              <a:rPr lang="en-US" dirty="0">
                <a:solidFill>
                  <a:schemeClr val="tx1"/>
                </a:solidFill>
              </a:rPr>
              <a:t>***In The Zone***</a:t>
            </a:r>
          </a:p>
        </p:txBody>
      </p:sp>
      <p:pic>
        <p:nvPicPr>
          <p:cNvPr id="1026" name="Picture 2" descr="http://4.bp.blogspot.com/-ilE4GF7_ZEI/TbYPw76PBZI/AAAAAAAACQE/qRsZE4bj3_s/s1600/Tiger_panthera_tigris_tigris_Beng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3761125" cy="236214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meditative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09964"/>
            <a:ext cx="3761125" cy="2319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2109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Do You Have An ANT Problem?</a:t>
            </a:r>
          </a:p>
        </p:txBody>
      </p:sp>
      <p:sp>
        <p:nvSpPr>
          <p:cNvPr id="3" name="Subtitle 2"/>
          <p:cNvSpPr>
            <a:spLocks noGrp="1"/>
          </p:cNvSpPr>
          <p:nvPr>
            <p:ph type="subTitle" idx="1"/>
          </p:nvPr>
        </p:nvSpPr>
        <p:spPr>
          <a:xfrm>
            <a:off x="692624" y="1470024"/>
            <a:ext cx="7765576" cy="4549775"/>
          </a:xfrm>
        </p:spPr>
        <p:txBody>
          <a:bodyPr>
            <a:normAutofit/>
          </a:bodyPr>
          <a:lstStyle/>
          <a:p>
            <a:r>
              <a:rPr lang="en-US" sz="4800" b="1" dirty="0">
                <a:solidFill>
                  <a:schemeClr val="tx1"/>
                </a:solidFill>
              </a:rPr>
              <a:t>  </a:t>
            </a:r>
            <a:r>
              <a:rPr lang="en-US" sz="4800" b="1" u="sng" dirty="0">
                <a:solidFill>
                  <a:srgbClr val="FF0000"/>
                </a:solidFill>
              </a:rPr>
              <a:t>A</a:t>
            </a:r>
            <a:r>
              <a:rPr lang="en-US" sz="4800" b="1" dirty="0">
                <a:solidFill>
                  <a:schemeClr val="tx1"/>
                </a:solidFill>
              </a:rPr>
              <a:t> </a:t>
            </a:r>
            <a:r>
              <a:rPr lang="en-US" sz="3600" b="1" dirty="0" err="1">
                <a:solidFill>
                  <a:schemeClr val="tx1"/>
                </a:solidFill>
              </a:rPr>
              <a:t>utomatic</a:t>
            </a:r>
            <a:endParaRPr lang="en-US" sz="4800" b="1" dirty="0">
              <a:solidFill>
                <a:schemeClr val="tx1"/>
              </a:solidFill>
            </a:endParaRPr>
          </a:p>
          <a:p>
            <a:endParaRPr lang="en-US" sz="4800" b="1" dirty="0">
              <a:solidFill>
                <a:schemeClr val="tx1"/>
              </a:solidFill>
            </a:endParaRPr>
          </a:p>
          <a:p>
            <a:r>
              <a:rPr lang="en-US" sz="4800" b="1" u="sng" dirty="0">
                <a:solidFill>
                  <a:srgbClr val="FFFF00"/>
                </a:solidFill>
              </a:rPr>
              <a:t>N</a:t>
            </a:r>
            <a:r>
              <a:rPr lang="en-US" sz="4800" b="1" dirty="0">
                <a:solidFill>
                  <a:schemeClr val="tx1"/>
                </a:solidFill>
              </a:rPr>
              <a:t> </a:t>
            </a:r>
            <a:r>
              <a:rPr lang="en-US" sz="3600" b="1" dirty="0" err="1">
                <a:solidFill>
                  <a:schemeClr val="tx1"/>
                </a:solidFill>
              </a:rPr>
              <a:t>egative</a:t>
            </a:r>
            <a:endParaRPr lang="en-US" sz="4800" b="1" dirty="0">
              <a:solidFill>
                <a:schemeClr val="tx1"/>
              </a:solidFill>
            </a:endParaRPr>
          </a:p>
          <a:p>
            <a:endParaRPr lang="en-US" sz="4800" b="1" dirty="0">
              <a:solidFill>
                <a:schemeClr val="tx1"/>
              </a:solidFill>
            </a:endParaRPr>
          </a:p>
          <a:p>
            <a:r>
              <a:rPr lang="en-US" sz="4800" b="1" u="sng" dirty="0">
                <a:solidFill>
                  <a:srgbClr val="0070C0"/>
                </a:solidFill>
              </a:rPr>
              <a:t>T</a:t>
            </a:r>
            <a:r>
              <a:rPr lang="en-US" sz="4800" b="1" dirty="0">
                <a:solidFill>
                  <a:schemeClr val="tx1"/>
                </a:solidFill>
              </a:rPr>
              <a:t> </a:t>
            </a:r>
            <a:r>
              <a:rPr lang="en-US" sz="3600" b="1" dirty="0" err="1">
                <a:solidFill>
                  <a:schemeClr val="tx1"/>
                </a:solidFill>
              </a:rPr>
              <a:t>houghts</a:t>
            </a:r>
            <a:endParaRPr lang="en-US" sz="4800" b="1" dirty="0">
              <a:solidFill>
                <a:schemeClr val="tx1"/>
              </a:solidFill>
            </a:endParaRPr>
          </a:p>
        </p:txBody>
      </p:sp>
    </p:spTree>
    <p:extLst>
      <p:ext uri="{BB962C8B-B14F-4D97-AF65-F5344CB8AC3E}">
        <p14:creationId xmlns:p14="http://schemas.microsoft.com/office/powerpoint/2010/main" val="42580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6200"/>
          </a:xfrm>
        </p:spPr>
        <p:txBody>
          <a:bodyPr>
            <a:normAutofit fontScale="90000"/>
          </a:bodyPr>
          <a:lstStyle/>
          <a:p>
            <a:endParaRPr lang="en-US" dirty="0"/>
          </a:p>
        </p:txBody>
      </p:sp>
      <p:sp>
        <p:nvSpPr>
          <p:cNvPr id="4" name="AutoShape 2" descr="data:image/jpeg;base64,/9j/4AAQSkZJRgABAQAAAQABAAD/2wBDAAMCAgMCAgMDAwMEAwMEBQgFBQQEBQoHBwYIDAoMDAsKCwsNDhIQDQ4RDgsLEBYQERMUFRUVDA8XGBYUGBIUFRT/2wBDAQMEBAUEBQkFBQkUDQsNFBQUFBQUFBQUFBQUFBQUFBQUFBQUFBQUFBQUFBQUFBQUFBQUFBQUFBQUFBQUFBQUFBT/wAARCACMARcDASIAAhEBAxEB/8QAHQAAAAYDAQAAAAAAAAAAAAAAAAECBQYHBAgJA//EAEYQAAEDAwMCAwUGAgYHCQEAAAECAwQABREGEiEHMQgTQRQiUWFxCRUjMkKBUqEWQ2KRsdEXU3KChJLBJCUzNEVjg6Ky4f/EABwBAQAABwEAAAAAAAAAAAAAAAABAgMEBQYHCP/EADoRAAEDAwIEBAQEBAUFAAAAAAEAAhEDBCEFMRJBUWETInGBBgeRwaGx0fAUMnLhI0JSYpIVJDOCov/aAAwDAQACEQMRAD8A6nk8UAeO9GRx2pJIKCRgfWiIZ780AcDGa1i8SH2gvTTwt67i6Q1bB1HPuz8FFxzZYrDrTba1rQkKLjyCFZQo4x2xzVreH3rxpvxI9MYGutKtTmLTLeeYDFzQhuS0tpxSFBaULWBnAIwo8KHaiKyAaInmjSQfSgcE9qIgDwaAPvUApPbjJoipKTk8D4miIyeaANEVJzRggelERE0eeRREj4Ue4ZHH86IiJoFRxQyD2qgPFN41NDeERzTaNaW2/wA839MhUQ2SMy8E+SW9+/zHm8H8VOMZ9aIr9Kd+O4oflxjtWrUX7R3pHcOgs7qxCXe51mtsxiBcbQxFaNzhOuqUGy60XQgIVtJCgsg4IBJBAvLoz1XtPXLphp/XVhjTotovTBfjM3JtLchCQtSPfCFKSDlB7KPGOaIpsDkUWaNOAmk7k0RKJoA8UCsEZxj0oAgDtREWeKPPFDjFAKB7DP70REOaHYYzQKgkZxWmHUv7VrpD0q6hah0ZeLLrN+62Oe9b5TsKDFUypxtW1RQVSQSnI4JA+lEW5wyDRdz3rSPSH2unRjWmrrJp232LW4n3efHt0dT8CKG0uPOJbSVESiQkFQJwCcZwD2rdvelYKsFIBI96iL0FFnk0AQDQ3J3EcZ+GaIjUaCTzQURkCi3pSeaIgTRqNA4+FDIIziiIs8mjJoHGfrQyD2oiANCjBA70KIkntQAGMUQIUKxLtN+7bdJlhl2UqO0t5MdhOVulIJ2p+Z7URcDftJ9aOdRPGL1GlRwp+DZXmLQlaASlvyGktrBPYfjeZW132TPVq5wOiOttIW12MifC1Ta3GnpaC4hpm4KTHUoIBG7BY7ZHLgzVG6Z6DeIm/ac6kx/9FEKRK6nSX5Fzn3plxEq3eQ6ZR8olaUoLrjmEkhZVtxwOakfgD6KdY+l/U7UEe46CvVuhXWzF1t2YwWmfbIj7UyMFLPCSpTCmwT6u0RdIL91T1rYLlqe1plWaRJsNtmXRUpUJYRJDUZt1LOwLykhSxlWTwe3FPPTbWOqtfaBserDrDS0aJLgx5c5tiF5iIS3GkOKaU55+AU78e9g8iqk1n1Es981HrC6wJEn2u8WCZDi2BdrmC6pmvxmWUsqbDRQkBTOSveR7/wABmn/VUCzaSn6u6eRbK62NSzrS7Egw7UtcN1OGkyFKWhPlpGGDuCiPTvmiKa9Ndf6p6uaTYvkW+2qxWtqS5bk3FMVMgXOQ06plbjYU4EoaLiSlA5UrGeARXtb9b64v+t71o+LJsVtv9jtjcqSX4jrrUtx1Sgw6g7xsaUEEKHKkkKHPBqqurWnrHZbOdEag9l07Z4t0lzrLMetr8iC5GlBYJZSyDslxlPL8tKsZKEkfmynJuOu9S2HW9519arBK++NW2qJbNNWq6RXyHkx5ZCfaShP4CnUPOuZXjYnaTkgpoisl/qXrG56auerYkBmwWi3LbYXbrtBdVKlOoWESiDuSENpWVtoUAQvyi4CUKSacIGtNVmDaNSPrtz9guN0TFMBqOpDzDLjjjLCg8VkKUXPIBykDC1YxgVTXW/r9qLVOh9Y2pjR91tluuNrTGsxVbpDsx+4tyAmWFBA2oabTjYTjzPLcUklJRuxkdW2f6OdRbdOkahFnlJaVpCIdNTNsQxWkBpAWG+S46yh7/wCX8wOQkiurROp9Ua00ba9SJ1hpZuK/HafmezwvMaiqUlCltlzzsBSd2MKx6ZxUL0v151Pc+kLXUu7S7H9zi9KtjkG3Q3Freb+8vYk+S4XOXFZBSO24gZxTVqv7ktsnVWh2NPSop1lPs8qNamLU4I60qSz7QVrSny0kBk79xB7cGsPV22fpOb0ssESRC1P/AE3+9IMddrfTBbbauYuDSlPBHlhs+WnO08BWAMiiK2NTaw1npO0w73epmnbSl+bEjosfvLWoPPobU2JClp3upCz+VGCU8DmtHvtwbcHNMdI5wQCWplyY3Z495Ec4/wDpWydx6hafv/Vm1XqbpdVz1TI9itaNN3yK+mZZ3Q/+K7HV5S2VowsrUsKSD5Kfe7AVr9rp0n1V1W6VaGY0jp+fqOfCvTq3mIDXmFttTCk7iO+NwSP3oi4ssXGVDjSo7Mh5liUkIfabcKUOgKCgFAHCgCARn1ANd2/A3N1O54VdFmNebHZLPa7bHaAmQ1OEJMdp9S3HC6kDJfJ7YAxWv/iH+ynia26cWfVHThlOn9btWqIq46fd4iy3hHQHSk/1bpUCSR7pJOQCc1bfTORF6beGE9NtUQUWvUk2z2xPsN/sUu4QQoW+I26l9LCDuAcZdG0HggURX7ojqJq3qSzcIVkesi/uedIgT7+GluRnXUOEITHaSv3leV5a1KKtoUvaMkHCIfU+/wBxmP2GBcrFdrmL+i1t3WOjzGUsGKZDilNocOFp27cFQ/MD9ae0SXdEdC52nb9bp1q0/qQqucW6IgSFRWwp1Jehym0JDzDTvlnHu8NyNudyMGAJ1M5pNUm36LudzYeNgSzEudntE2bEh3aTKPnyGkraB2tRW2mwEoGd490YOCLZu49TNS2vUMTS0u7WG3Tl3Jcc3WVFUllxlUNL7ICFOJAWpZcR+Y58k8cmsbqd1E1j03umirarUGnJs/Ud9jWdMZcBSHW23EPFTwQHsqwWgO2OTntUR1NqO0daFX2LEs9znzlaTUuY3c7G9HMWdGdBY2+YnHmn2iRgJKiNmM0u73ez9QrlqDqQzaZUtmyytPNRp71oeRKabaloel+UlSQshKXV7towcKHOKIpfD1tr+d1c1FoT73sMd6BZ4twhylWtwiS66XA62oebwGyGTxyUuEnGKjelev2sOoustL26zItVqtt9hzZZdmQXnHYvkuKajpI3pyXgzJc5AwlCMZyTQXqePctSXTqha4c96z2vUEYOSV295MhyAqAliQUsqQHFJStSVe6P0KODivWDe2rRJs/U+8Q58e33XVEuSVJt7pejwRAdiw97ISVpCg2hXKeC9zjNEViad1deEdTDpife7PeUC2rmPi3x/KdiuIdSgJWA4rAUFdjg5Bx61yn+0t8Ft26XX7VHWZ+/xZ9t1PqlaGrcwwpLkfzkOugrUTg8tkcfGuh3h+XFvPXTqFqG2QoLkK4seb7bbrPKtuSZCihEgPoT5z6k+8XE8YGMdqi32p/TXUPVPwwsWrS9ml367MX+JLTEhI3ubAh1ClY+A8z+dEXN7wH+Eq99YHZHVS3XuFBjaAu0eeuA+wta5q2AJQQFAjaD5aU5/tZrrXeOo2uLQ5oJlFxscn+mTjbTTqbe4n2IFrzPMx5n4mchODjGQa1++yt6Paq6deHbqBbdWaem2G4Xa8PeTGuCPLW617K22CAfTduGamty183dZ/SZcayXe4W7RkJp3UpVFlw1QVBLTSVIHlH2na4leWkdwM7sDBIrgs+tNXX3VGqNItXW1MytOOsrud+VEOxtp2Oh5tpDJXtK+VlSyrCUBHBKspRddaausmtNL6Ndutpfk6gckPwb77KoodYZZC1tFgL2hzKgQoKwpHOMg1UtzuEecrqhfrhFmxtF6/nMhu5SLc+pDL0JDTSUymQnzBFkIaSjdj9Kwcb0msvTsGZcRovUem7dLuunenK3XGXG4y2PvT2suJltQ0O4UpqO2pAbJA3lG0ds0RTCZ1s1NaY+rbjOl2aLb9JbVTHFxXFe2N+3Soy1ghf4ZCYwO0BXvEj4VLbzq7V7WmZ2qJE7T2kballb0KHdk7nF+6S0H3i4hCFLABKU527sZJFULqaXZuo9o15pey3JcybrNcaNbmo9vlokMFdwfluLlJcaSlpLfnlJ945CD2JAp06qals2ttRaaOu1P6WnWpbce5Wy5MTAgNpc3OvQXmG1IcLyQlPBSoJAGRhSSRTS89bNXQekjvUaM7Zn4K5KmWrM5Dc3JT7QtpOXgvKiEpCjhODyOKcbr1J1faurGnNFyNRaYgt3ewP3dE2XCU2VPIkR2kR0JLwCtweUr+L3O1UujUtx1D0HiaFZtN4uWs3b7JuDttnsSohcgqlSJIPtnlLS2fZ1ISDhRCiE4zkia6sm2Pqvb9VajtNlmT06d0/afY3JVteQ9GlNSnn3EMB1CVKcShLeSjvwM+lEWR4o/FHc/CVoo6hvsm0askuuGMxYYLZiSCtaT5TyyVrUloFKwo7fVIHJqD/Z/wDjz1J4u9Xavs+odN2myfc8JmWw7a1PHeFOFBSveo/2cYx6/tPtSaa0d1p0x1m1PcNFzNYWmdBbjsQ3Yi4cya3Hj7iywXQlST5mSk8e9gjkA1UX2TXTLW3TjR3UD+kmmJel9NTrq3LsMa6tbZ21SVoe3nAJTtRHAyACoLIAzRFv2BnvQpQx8aFERbMUlSErBCgDSj29KTtyKIiSgAAJ7UQYSDuIyfjSgnGaCuE0RJ2BSiSB9aBZSlQI93BzgdqNCMHNGpQ+tEQ8sEdgTQ8rkUEevINYd1ubVmtsuc+lxbMZlb6w0grWUpSVEJSOSeOB6miiAXEAblZJZB4yaMR04x/lTRo/Vtt11pq13+zyUzLXcIyZMd5IxvSr4j0I7FJ5BBB5FPI975VAEESFM9jqTyx4gjBB5FJW2kqBJ7elGtlJwf3oFGaUE4I5qKkXl5CVuBZSAoDHHrSlNAnnn4Usik9vnREPKSecCh5fbAGPQ+tAq7Cgkgjgg02RKIAT6GvIR0f6tI5zkd6Wo7Rn0pvmXqHCd8t90IX/AAjk/wAqsLy/tNPpeNeVW02bS4hon1MBTBrnGGiU4qbAIJSBjsaINbmynOR8TXlHlszWgtlwLR8R8a9wRVzRrU69MVaLg5pyCDII6gjdS7YKT5I8oo7A8Ua2gpISe1DeP7qAWDVZEEt4UTgDPpQWjIOTxRp5oEcn4URJQyAMd/XNEpvKSkgD516D9qSFbiRjtREkRgEFOTzwT60XlBBA7n5+teueTXmpWeAMknGM4oiMtgnO1NBTO4Y2g8Y5qFdN+qdt6ni+vWdC3YFrubltbmlaVNy/LCd7reP0bytIP6gjcOCKm3Y96nex1Nxa/BCpse2o0OYZBSSgY95CQBntQbYShBSnsaV60AcmpFUSUtJCCjuPnSvKSccZIobcE0oiiI0poUB+1CiIEnHpQBOPSiI4oAcURDJye1EonFJcUUJJHJpm01q61axTc/uqWmX92TnbbLCUlJakNkBaCCB2yOexBBBIqEgEAlThjnNLgMDft6p2fkpisrdccbbQhJUpbitqUgDJJPoAK58dU/tFdTHVEqLoS222JYmHSlqZcWlPvywDw5gKSlCVdwnBOMZIPA288TM9+2dA9fuxch82aQ2lST7wC07FEfQKNcdiMk85rUdev61qWU6Jickr0P8AKb4T03XG3F9qVMVOAhrWnYSJJI58gJxv7dJPDZ46rf1RvTGmdYxGbDqOSpLcOVHJ9jluHsjCiS24fQElKu2QcA7XPNNTmHGXUhba07VJPwrhe2tTS0qQtTa0kELQrCgRyCCOxrrl4UurTvWLoxabtPX5l4jFVvuC/Vx5vA3n5rSUqPzJqfRdVfdk0a2XDIPUfqrX5nfAdv8AD4ZqmmN4aLzwubuGu3BE5gwccjtggCO9Fkr6a9eNddM4zyl2FUNrUduYcVn2UuuFL7aP7BUUqx6K3H9VbEIyBWpmhNc/6TPHPqKfY2Ev2WwadXYnp6R7jroeSsqBHBG/ekfEIz6itsUE1n7V4e13DtJj68uy5Lr9B1vXpNqiKhp0y4c5LRv/ALiIcZzJzlKJPyo8nI7UjuaV61erWUCT8qIkgUDRK5ooLwlrLUd1wfpQo4+gph0JLflWp5b7hdUZLoBIxwDj/wDv70/S44lMOtElKHEKQojuARg4+dQ3prNdj2pdumqHt0N1TCwe6ik4Kv3ACv8AerXr2r/D6laVKh8rhUYP63cDmj3DHx3xzVZo4mOjcQft9wpNf7obbCUcgrWcN/I4qCZUsblK3HnmnvWj2LnFZ/SppS+/zA/yplxzXkf5w6lWuNfFk4+SkxsDlLgHE+pkD/1WesGNFHi6pws09cGagk7m3PdUknA+RqeIOUZB71VV1eEaE64SEpQkqJJwBirNZWBDbUVAHYCcngcDNdP+S19Wr6Vc21Uy2m8cPbiBJHpIn1JVjqLA2o1w5hM9tvD7uqrnBdQEobCSg/EbQf8AqakIyDUEsU/756gXRbQ2x4MZLalAfmcWrKf7kpz/AL9TsDAOK7botc3Fs6tMtc+oWmZlpe7hI7EZb/tIWPqCHR2H1hKBPyo8nntSUCjx3rOqkgCaLIB9M0R9f8ahty6hRrT1QtejX4zjb1ztzs+LMUoeW4ttaQtkDGd207+/IB+FTsYXkhvQn6ZP4Km97WCXdh9cBTQHk9qprxa6om6X6I3o2x9UW4XN1i0NPoOFoEh1Layk+ithVg9x3FXICCMgitcvHLIuFs6V2a6xoaZ0a06ihXKQ0f1IaJISfkVcGr3Tmh95SaYy4b7bqzv3FtrUPY7b7ZVzdO9EQenejbRYba02xFhsJRhKcblY5UT86rPxGeKuwdCGW7emP9+aqfRvatjTmxDKTnDjywDtSccJAKj8hzU3vnV6zwejj/UWM57VZ02sXNkJ/rdyMobPwJUQkj0NcltV6ouOtNRXG+Xh8y7nPfVIfeUruonsPgkcAD0AArY/h/RBqVZ9S6ngYcjmT09ufNax8Qa3/wBMoMpW387xg8gOvvyWw8f7QrqS1eUyZMCxvQSobreIq0J2+oC95UD8Dz9K3w6VdSbd1Y0Na9T2kKREmt5LLpy4w4klLjS8cbkqBGR3xmuOKVAK44+ddCPs5pMlfSnUbLq1Kjt3tRZKjwctN7gP3FZ/4n0iztrRtxQYGOBAxzB+/wDdYH4X1i8urs29d5cCJzyj7LbXJz6UZJ+VYkycxbob8uW83FiMNqdefeWEIbQkZUpSjwAACSSeK90OpdSChSVAgKBScgg9jXLeUrqkjZegJ+VCiAoUUUCeKInijPb0oeh7URef5sj41rdB1jB6G+I/UVpvL5h2DXa2LlbpjnusNTwnynWlH08wJbwo8ZGOM1skBg/OoD1l6OWPrRpN+zXlhByCWJAQCtlZHBB7gZwSB8KoVWFzQWfzDI/fcY/HkslYXFKg9zK4JpvHC6N4kGROJBAIBwYgkAypFrXTrGs9I3qyPjczcIbsVWPTekj/AK1xa1Vp+ZpXUVwtE5nyJcF5bDiSMcpOMj6963Lf6keJbw/vKtkuxq1pp6CBHjyJEPzlFpP5TvaKXDx6qzVGeIDqzpzrTcE3qdpSZozWbaUtSnGz5sWUkDgqSoIUhXoCN3zzWravTbeUgXNLHt6gx6SJHoZXevlvdVvh2/eKNVlxb1gJ4HjjaRPC7w3cLzEkODWk9JjNIA5zWzvQjrPL6NeGjXa4bmy93u7It1nSlX4iXlMgOupH9lJTg/xlIrWRY2rIwfrxVg9H9bWXS/UTSdx1ZDeumnbQ8XVRGSCtBJz5oSfzkKwop9QkAdhWpWFQW9fzO4ZxO8Tgn2GfVehfiu1dq+lgUqPitafELTgu4Jc1kGD5nAAz/l4ucLpL4Reip6OdKYrM1lKNQXX/ALbcFjkhZA2tk+u1OB9c1eKfy/Oqh1x4rOl/T+3e03HVkKS44yl9mLbVe0vOIUnKTtR+TI/jKR86olXjL111tvj1h6RaNXGSpI/75ubXnraB7K2ghpB/2lLHeumi4oUQKFPJAwBk/wBveF4bqaRq+pOqanet4GvcXOqVPICSZMTl39LA48gFtN1K6lWbpVpKdqG+PFEZhJSyw3gvS3TwhlpP6lqOAB9ScAE09aXvLmoLBbri5GMNclhDqo61hwtqIyUlQ4JHYkVrn0+8IU+dquFrDqhqmXq3UEYhbcd1ZU02rOcDJwE5/SlIH1raFCAlKQAABwABgVc0/EcS6oI6D9f3jqZxh7wWVJraVq4vOZcQWg9A0TMbmXAEyPK2Mlkk0jzUknkfH+816EVXvUKFqq0zY9/02hV3LLRZfsXmJb88E5CkLPZQ+B4I9R3qS5qVaVPjos4yOUgEjnE4noCQDsSN1ix3Vgd0kJNVN1J0FqGFfjq3RsgvzlACbYZL3lsTgBwptX9U8AOFdldlA9x527xF2mJMagaottx0pPcVsCLpHKGyr4B0ZQf+arHj6nts+OlxqUgtqGQpR90j5Ht/OtWvdU0W/pfwWqODOP8Ay1QaZJHNpdEkHZzCYOxVdrKrDxszHTP791TszqpB1fYot9Z89l6ySVMXaE6jbIioWBv81ocgpIQvjIKQSM1JI8tqXFafadbeZdSFtutqCkrSeygRwQe/FL6l9M4F/mR9U2eeqxaojBLQuMYBTclokZZfb7OpIzjPKTggg002vSFqsseaxbo7ltjylqWtqI8tpKSe5QAcIPr7uOea8ufNLTqdne0DXr+I4t8rt3FgJA8TYEjIDx/OBkAiXZuxeXsIaI/L2/RYd5uTd21RB02wvzjuRJumwAiNGSdwSr+04oJSB3xuPYV5Xjqpfup1zfsHTmKzKQysty9QSQTb4POCAR/5hwfwJO0HurjFY8fojBv8qLY2rlItmlMOv3K3RVK9ourqjjL8gkrKCM7hnKuMnAxV4ac07b9LWeLbLXDYgwYqdjTEdsNoQPgAK6f8u9Ao32iM/wAT/tXOcSwYdUcDB8UjZoAEU2mCMuc6SFY3VbhqHHm69PT9U0dP9EN6E08mAZsi5y3XVSJU+WoKdkOq7qJHAHAAAwEgAAYFSjOKI44olHccDFeg6dNlFjaVMQ0CABgADYDsFivVLSrNHnvSW8EcUr49qqIiHJqpPEJ0el9U7HbZNouTtn1JYnzNtktk7VIdx6KHy454PqKtoHCqHcnPap6b3UnB7DBCpPY2q0seJBWv/RHxIrvs9OiuoSGdOa/jrLCfOAaZuWOy2vQLI7t/E+7kHAuXVumYOttN3Sx3Jrz4M1lTDqPkoYz9R3FVP4k/DRbuuFoRMYe+7dRwklUWUlGUrP8AA5jkj/D0qoekvid1N0i1a1086yMSUOrcTGg3xY3rCchKPMwMuoJIw4PeH6ge4ywoMvWmpa4qDJZ17s/Mt3HKRtizXfZODLjNM4D+nZ/5cWx5wd6kn6lvGkuh3UjoveHPLnWO5sSISVHHmRDISXEp+QVsX9HFfCtcDnaAfh2q/PF/1N011B6vvzdLNK2w46oEu55/DnrBIJQB3SBlIJ/N9ME0IU5QTgNgfqUa7Fo7atO28auwtNTzHEmSADgScxxe56LjWsup17rwqDwQzygziASRk4xPD7Dqi2FScISVLJCQlPJUonAA+ZPFdX/C70xd6U9HLRbJjYaucndPmIxyl1eCU/sMCudHRfXujunGoWr9dNPTtZ3uGcwoTTiWYrC/41YStazntxxWw8nxbdedevJZ0f05RBad95LyoDrpA9PfcKUn/lrUPiOvV1FzaALWU2mfM5oJPXhkugDbE77Lcfhu3pae11Zwc+o7HlaSAP6oDZPPKuzxU61jS7FB6ZQJCHdTaxlMQjGQcrahFwF95Y/SkpSUDP5tx74OL5t8ZEODGYQQpLTaWwrHcJAFUH4eOgVwsNxka917JXdtfXUF19cjChGzwEp+BA4AGABwOK2E47ccVoFy+mA2jSMtbOepMSewwAOeJMTA6BbseS6tVEOdGOgGw9cknlyG0owaFGP2oVZK9RHtQHajJGPSgCMURIUQD3pJVg4PNNuqLdMutguEOBMXb5chhbTcppW1bSiCApJwcEd81rNdNNeKCLIattr1ZCfhNJwm5PxYin1fJSijB+uwE+uaoVHuZs0n0j7kK/tbalcz4ldtKP8AUH5/4Mctq0gYUMEA9x8arnqZaul7sZZ103puKgoxm8OMtKI+W4g5+la9aj8N3iC11ACLv1XcYUvhyOzMW00R80soQDWDp/7Ni3OqEjVesp9ykHlxuGNmT6+8eTVu5907DKYHq77AH81nKdlodJvFdXjnnpTpz/8AVRzI/wCJ9Fpz1vZ07H6s6mb0k5He04JRVCXEUVNbCkcJJ9Ac1BQdx5q9PFNovpvobVkOwdO5Uq5y4La03Ze/2htLoUON4GVLHIVjIHA7ggUaAlKfQgjuDmuYajSNK4eZBknI2nmBPSYXuv4P1GjfaPbspgtLGNHC8jjDQIa5wH+sDiBgSCtiPCjaeicpFzl9UpgjXJmQkQI81bgjLa25JwlJBIUDnJHcV0M6Z686ZTizZdD3nT7ii2VogWx5sOFKRydgwogZ5NcpNBz9CWix3eRqq0zdQXF5bDUKDFeVGbZRuJecccHc7duxI7kHOBW7zXgS0PdLBG1DoC+Xm2TZMduZbpi5edm4BSFBQwpJGRyPWtz0ivVfbtZTLTwjIyDz57T+yvNXzG0ywoarVur1tdoqOhr/ACuYSA0mGnhcGgmN85LcLcEK3fL5Glgdua1t6RdZtbaS1rF6c9WWGhc5WW7NqJKQ21cCkf8AhOY90OEZKSMBW0jG7vsihe8A4I+oxWy0qgqCYg8weS4beWbrN4BcHNcJa4bOHUSAd8EEAggggFA0lXvAj0o1LCe4oZGKrLHrDuloiXqC9DmxmpUZ5OxbTqApKh8CDVRzPClo1p4yNOvXbRsjJWFWKe403uPr5RJQf+WrjkOIabUVqCEAcqJxVMaq1xq/Xl7kWbpvHt6mILhbn3y6qcMVpzt5SEoILrg7kZCU9iSeBr2rXVNjRaiiK9R8xTxBA3c4mQ1o5kg5gAEkBVabTPHMAc1h23p5qvR16YE7XytS2ZW9KosqE03KQraSgqcRjIyO23vipPu3JyeKhFw6N6pt7Dd5vPUa6Xe/sYdiW6IhuDbXHEnd5bjaRlSVflysqIzmpTZ7ym42pmWuO9CWse/Hlo2ONKHdKh8iO44PccV45+Zek1LO/pVPCo05bBp0TPCZJHEIaZcDuGgGMbLYLKpxAiSe55/v1WJqmVqdLUOLpBq3uXuS9tSLmtxLIbCVKWSUc54GPrTUm6deYAHmaS0/cRwMxL0tr/8AaDWCubrnUNyXeNNCFEhwj7PHtl3bUyq6EnKnUOAbmBkBKCQQoZJTyMTjpr1kZ1VdnNP3OBLsOo4yQqTa7k3sdQCcBSVDKHEE9lpPwyBmumfAml2VnpdOnqdJ3nd/5KdV8Nc6OFlQU3jw3ZEcQjzAEg4VpdOcahLDtyIH4TumiNfOtEhsOL0lZogV2acvIUtP1IbwacLVF6raimMpu33TpmE24FLXGfMt51I/SOEgZ+Jq2m0p25BBB9RXpgYrvTNBsWRJe4Dk6rVcD6tc8g+4KxRquOx/AfYJDKSEAE5OOTS/jQBHyo8jntWwqkF5nuPmcVXvVPrxpDo8iMNRXEomSWyuPbIjSnpbwCsZCB+VOcjcspTkYzU3vLUt+1y0W9xLM4tLDDqhkIcKSEqweDg44NU10z8MVnszjt91qU6x1hLc86VcJ580FYGBgHggDgDGEjgACrmj4Il9aTHIYn3zA9iT23VvV8UkNpQJ5nl7cz7geuyqXU/jn1d7UJOnel8l6xAKBeml1x13HYjyklKPplX1qsOtHi6tXWDp1MtF06fKt1/GwQbk66V+yL3DcQFJSoHbuA5/VXQ5LES1QdqG2osNhJKhgJbQgDJJ+AArmn1/8SsTrVY7paV2WPE9lvJlWifERtU5EAKNj2edxB35HHISRxk7VotJt9cNItW8DC2SC6RnG7iD3xsCtT1ysbCg6blwc8GAQ2DjOzZHbO61/XkqJ9TzT9oCNa5mutOM36QxFsRnsqmuygS15QWCoHAJwQCDx61HnnWm871BKB6k4NbBeEnpDpDq5qe/WPWCpcO5iC2/boiz5K1JP53Ug87k5Twf0nPxrqGrXjLS0e52TBwImDgn0E7wVy3R7GpeXVPhgCRkgxIyBjmY2XQbSPT/AEJbrfEl6bs1lTDcG+PKgtNqSsH1SsZyPoamSUpCMJwE47A8VofI6SdZPCbc5Fz0FcXNTaSKgt63KQpxPJ/Wxnv2BW2Qr/Cru6ZeMrSmqVRrZqpheg7/AMIcYufERa/gh84A+iwk1w+pYtd57R3iDps4erfuJHddyp3xaeC6bwHru0+jvsYPZbA8I4HalkCvJqQ3JZQ80pLrKwFJcQQUqB7EEdx869sgj0rGLKBAUKMEfKhRRQI47igO3eiIOKABxREMA0NoA4x2+FDBzQOQO1QREBg8mqH8YWtLtYOmTVi028tnVOq5zVktxZUUuI3kl1YIIIAQMFQ5G6r2SPfzVCa5tDWqvF9oCLLIdj2PT067sNK5AeU820FY+h/lVtcz4fAD/NA+pz+Czmi8NO8Fd4nw2ueAcgua0loPYuAntKR0J8Kdj6J6EnI2MXnVM2MsSZ8lpKxv24CEJIwlIP8Af61y61RGlw9Q3GNPaRHntPrRIZbaDaUrBOcJGAATzxXcIBJbUCnKfgfWuen2gXRiHZ9WWjVtlSVztQuLYdtUdsqcdcQjJdSB8BjP1rCa1ZGraAUccHIbGcR69F1P5Z/EzLLX6j9S8xrgzUdlzSJcSXHIaRPFmBAJwFpmO3y9a6r+BnWTOpvD3p+IqUy7PtPmQpDDboU6ykOK8renunKSCM+lcp1KCHwwc+0qX5YjgEulf8IT3z8q3n0v4TLtoHohB19Zb7L0vrqFbXbrILSiklASXAyr0IwBlKgQT3Fa/oVOvSrPqBvlAzOOmB3/AHhdc+a95pN9p1tZvrjje8FpbDoEESQDPCSQJEnmA6IW3nVbpLZermn0Wy8N48t5DzMho7XWlJUFApV3HIHappGZSw2lsKKsAZJ9eKhPQ/Ul31h0k0jfb6tLl2uNsZlyFIaDYKlpBztHAyDnFTzByK6AwtdDwNwP3+K8fXDalB7rV7pDCRg4nYkesDPMAJCkZPcUasI9aMg0ZBqqrVQHqZPk3BEHTNuU63Pu6ygyGgUmMx/WOhXooJzj5kVJdL6Wt2j7HEtNqitw4EVAQ222OcD1J9STkk+pNOim8qSr1Hwo84xmrOnasp1qleSXPjfkAMAdgSTGcuJ9Ji4kAdFC9fuFi5WUblEOh5vHpkBKh/IGmZIGO/fmmnqlqXUF9ubNi0da4lzucYe3OSpuUxm20qKSgK/1i/eQAO2So9hmOwesmj37c/KmX632dccKEiFcX0sSYywMqQtpRCtwOewIPpnNePvmnpV1qGpjV7Oi51F3+HxASC9hIMAZjkCQOItdEiCc/YVGtZwEid/qpokbrxY4qF4U9NHBOSUoSpav5J/wp66naQXfLQzdba2gahtS/a4jgGFOAD32SfVK05Tj0JB9KrbQOvnLjriDdbpZfYdPTkqj6eu0jchyQSPxd7asbN+0FvPKkg5wTir+QoOtpcbII9CRwa7N8t9GGn6DU0rUKZFR5Lnsdvw1GgN9i0QeYcHNOWlY68qcdXjafQ+n9/whNGkLym+2KFMSnYl1sKwe4GAR/jT5kY71F9Gacn6ebmR5MpqRFVIU5GS23t8ts8hJ+nPNSVYPFdX0+nXo2lOlcnie0AE9SBE+p391YujiMbJY+tHjvyKQ2DgUvB5rIKVEPrSVDaeO3OcUZBwaifVsrT0r1kpCihwWWbtIGTnyVVM1vG4N6qRzuFpd0VM+KfxI6R05001Tpy16gYm6onQ1w249tJf8gr91RccSNrZCd3BO75VzZUvYrAOe/PbvXQay+EvTp8NRYhWxDuqrhZG3hMfUdyXtqVhKR2T8OBk+taCTLHdYV4dtkm0TWLmF+V7CIrhd8z+HGPX411X4ZurC2p1qPGGkO3cQJHXl3xmOq5P8UWd9c1KVXh4gRs0HB6c+2cT0R2efPtt1jy7QpabshafZfLSFK8wnCcAgjOa3a8Q3SnVdj0NpDq7bpPldQNMQmJN3cCUgyFISCVrCQAfVKh2UDioj4GfD5Gvmq7rqvVLC0TtOTRDYtElGC2/sSvzVj4jJwPTFblda4zMro9rdmQoBpVkmqUojsAyo5rD63qtN+pU/4dohm5gebiiR3aWmO8nsszoekvpadUNy4y7YSfLw/kQR7R6p70XfTqnSNmvJ2pFxhMywhPZPmNhRH86j3UTolo/qfCdZv1njvvOJx7ShOxz9yO4+R4rG8Oyn1dCdAe0ILbwskUKSe4/DAGf2xVjEE1o9YCnVc1nImPYreaJ8Si0vG4H4hUT048Kdi6a6ntt3iXWW+5CLnkMu/lTuGMD04Hyq9EY24+FKwc9qBBqWpVqVjxVHFx7kn81Up0qdERTaGjsIRgfMUKABoVSVVJPagO1GRxQA4oiL1NDGRR45NADiiLzKcmmF3SFud1k1qdTJF3ahKt6XfQMlYWU/uoA/tWZqXUkDSdllXS4v+REj7QpQQVkqUoISkAcklSkgD1JFYqtbWhGqV6ddnMt3hLLUj2ZbiUqWlwuBASCcqV+E4cAHAGTUIHNTBxbMFPikZA9ea1l8Q0e9aP646C6iLsq9QaTskZ6JIixU7noqniQt9Cf1Kxt93124HJFX4rqBpoPwGPv+2F24S3IMNKZjajIfQ2XFtowrlQQlSiO4ApwhXG2amgF2HMi3SEsqR5kd1DraiO4ykkVTqs8RsT39xlXtlePsavisAMgtIPNrgQ4dRIJEjIUQsmgunmqJMPVsDT9mmPyAJDFyaioKlZ7K7cH48Ag5FSXWVk/pHpK+Wn3QmfCeinPYBaCk/wCNZNlsMKwxTHgxkRWSsrKUADk9zTkBgcVU3EOVlhj+KlgAyOqaNKWRrTemrXamBtYgxWoyB291CQkf4U8fCvJagM5UEgDJUT2pv05fomqrNBu9teU7b5jQeZUtsoK0nscEAikQjnFxLjuU6GjPaix86MioqVFSVpKk8cKxxmm2+6lgacNuTOeU0q4TG4McJbKyt5edqeOw908ngYqIv9eNFs2pFx+9sw3Jr8Ft5LKtri2Xgy4sEjHlhwhIc/KrI2k5GSLM09aXdMaxukZCXFW24D2tk/obcJ/EQPhlWVD6ms69dMtKahvDV2uWm7VOuTeMSpERC3Bjt7xHOPnWdH1XY5TsPy7zb3FzGS/FQmU2ovt4JK2+feThKjuHGAfhTTN6saTg6Ka1cvUFvc0q5GcmffLUhCo/s6EqUp0Kz7yBjGU55KRjmra3oNteIU8Akn3Jk/UyT3KiTKwOqSJVwt9usNobaF0mPJQ1IWkEQWx+Z/HxSPy/MippaYH3ZbIsQPOyBHaS15rxyteBjco/E0ywdS2uZdbUghce6XG2ruKGn0p3txkFsKKyCQn3nkDGeecflNY2luqemdY26PPtd6hPxZLTsqMVSG0rkR0EpL6ElWfLyDhRwMc8A1JTtWU61S43c+BPQN2aOwJcfVxKiXEtDVLSe1GRkVALt1o07Y/OMlU9SY8kRZTrMFxxuOrLaT5i0gpAC3kI4JOd2AQhRE+Sc5zgH4A1eKRBAwKPNAnbzTDfNZWuwXWNb5j6ky5DKpCWkNqVtaS600paiBhCQp5HvKwMbj2SaKKfhWJd7azeLbKhSBuYkNqaWk9ikjBH71hwdW2S5ym40K82+bIcClIajym1rUEnCiEg5O3Izjtmj/pXZTMlxBeLeZENtTsloSm97CQcFS05ykA8EnAoMGUThFioixmmEJAaaQG0pA4AAwBUY1vqXT+gYD9/ujLfmoBKERo6XJUhWPyNp7lR+oA7kgZNOMHW1gul2jWuFfbfMuEmGbgzHjyW3FuRgvYXkgE5RuO3d2zkehrKuNhgXWVHflxG5DjH5C4kED9v51M3h4peJCkeCWw3BVBeF2Bqm6a56la1vVh/o3bNTy48iHBWoqX7iVJ3k9iVJIyR3PI4Iq4uqujXOoPT2/6aalexG6xFxFPg4KUL4Vj6jI/epZsAxjt8KBwOTVapcPqVRVGCIiOUAAfSB95VCnbtp0jSOQZmeckk/Wf0WDZbY1Z7TBgsIDbMVlDKEgY4SkJ/6VnE801ydU2eK/NZdu8Bt2EEmU2uU2lUcKICSsE5TnIxnvkUTWrbJJVbUs3m3vKuKd8MIlNkyk/xN4V74x/DmrdXMJ29TQNNcvU9ogREzJN2gR4ag2oSHpKEIIWSEHcTjCiDj44OKwImv7BO1AuysXeI7cgwzJTHS6klxDqVqQUc+/7qCo7c4SQfWiipHvSnucUKLykq780KIlEnFAE4oynigE8URFk5NDJxR7eTQCeKIo5q3Sg1WqztvSXG4kG4tXF2MgDbKLWS02v+ylzy3P8AaaTUN1J0Xcu8i73Fi+qi3ebcjdETTBacUytEYMR0AHkoaTvIGeVOrPBNWqE0CnmiKhXvDc69CurbmoVKFwbnFQVEWdnn+ypSjd5pXsSxFTHwFBRbUoBSSebH0zpt/QtrWiHETdJk2QuXNdQ6WfNdUAN58xSjwlKED3uyRUzCeDSFkgjBoiZhdrwe9jx/xrf+VBN1vB/9Ex/xiP8AKnYqOe9erYyKIo5cmblqG3yra/b0wmZcdbK5Cnw6EBQwQUpKTkgkZB4p6t8Fm2xWIzCQhlltLTaB+lKQAB/cBWSU0rbyKIvM5zxSiTigU0ZTxRFC+p3Tz/SPbrTCN1kWluJc2prq4qfxH2kpWlbAVkFAWlxSSscgE45wRGY3QWOxdXJ7t4dkKN4XdmWHIyfKYSkLMSOlIOA2w6svD1UsDPCQBbW3tQI4FEVCyfDZMU3DjRtYPxo9tjus28JgAqZUqG8w2sgLCVFtb7joJTklRBPYiY37o9DvyrIyqSI1stcRiE1bmI4DXlIdbcWgZPCVeQwjHOEoI9TVlbeKTiiKF3HQLtxuOqribotiZebezbGVojpzBYbDhIQf1FS3nFEn+yP01Bj4eHZN3bVL1EX7S029Dat/sCUpEVZjpDR9/acRmFxt4SklD7hPNXeU0QHFEUD070uiWlFnbnPm7i2LdmNqkoxvnOuqddlKSDsK1KWsp93KNx2kZNTscDFDbxR7eKIkHKhjvUB1d0nY1hI1G5NuC9l7jxLa8jyEnZBaWpbkdJ/90uOBSj6KHB2irBCaG0URVtp/o1b7Hqlm/pfS7KamT7gUCMhtK5EgNtpUSOfwmWw0kfwk59MMcnoClmLazGuyFTbf+Mp2ZAS63LkOSvaZTj6EqSV+a7tVtCgElI74q5QnmgRRFW+gel7nTq5X64tzl32XPbZ5daSy7vBcce9/O3Dj7zr2AAElxQ5GKlq7ndwTtsu7HbExAz/KnsDmiI70RMSbreMgmxkfWa3/AJUtq63dchKFWTa3lOXPbEHAzycY9BzTqVH40aCSe9QRU3prw8x7a/aXLhcxdlWycZSHH4yi5IUHHHgp0rcUCovrS8ooCQpTYwB6eaPDutm3TLWzqJTcJ9EZ5LqYCfaESWGgG1+YVY8sPp9p8sAfiKV72FHN2lPNBSaii1wv/RTVcJxpNilNybg5CVBj3FyMy1CtjfkojI2MKWVhTSPMcQoFeVLKVDBqcWHoRC0w9bHLbMZZ9gnLnNNmAgtjEYRIzYAIISxGAbSAeSNx+BtYp5P70ZFESEp2oSlOEgDGBxQr0CaFEX//2Q=="/>
          <p:cNvSpPr>
            <a:spLocks noGrp="1" noChangeAspect="1" noChangeArrowheads="1"/>
          </p:cNvSpPr>
          <p:nvPr>
            <p:ph type="subTitle" idx="1"/>
          </p:nvPr>
        </p:nvSpPr>
        <p:spPr bwMode="auto">
          <a:xfrm>
            <a:off x="685800" y="76200"/>
            <a:ext cx="7772400" cy="58674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7014708" cy="3532632"/>
          </a:xfrm>
          <a:prstGeom prst="rect">
            <a:avLst/>
          </a:prstGeom>
        </p:spPr>
      </p:pic>
    </p:spTree>
    <p:extLst>
      <p:ext uri="{BB962C8B-B14F-4D97-AF65-F5344CB8AC3E}">
        <p14:creationId xmlns:p14="http://schemas.microsoft.com/office/powerpoint/2010/main" val="1938390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22"/>
            <a:ext cx="7772400" cy="1470025"/>
          </a:xfrm>
        </p:spPr>
        <p:txBody>
          <a:bodyPr/>
          <a:lstStyle/>
          <a:p>
            <a:r>
              <a:rPr lang="en-US" b="1" dirty="0"/>
              <a:t>Questions Which Challenge ANTS</a:t>
            </a:r>
          </a:p>
        </p:txBody>
      </p:sp>
      <p:sp>
        <p:nvSpPr>
          <p:cNvPr id="3" name="Subtitle 2"/>
          <p:cNvSpPr>
            <a:spLocks noGrp="1"/>
          </p:cNvSpPr>
          <p:nvPr>
            <p:ph type="subTitle" idx="1"/>
          </p:nvPr>
        </p:nvSpPr>
        <p:spPr>
          <a:xfrm>
            <a:off x="685800" y="1485047"/>
            <a:ext cx="7772400" cy="4534753"/>
          </a:xfrm>
        </p:spPr>
        <p:txBody>
          <a:bodyPr>
            <a:normAutofit fontScale="92500" lnSpcReduction="20000"/>
          </a:bodyPr>
          <a:lstStyle/>
          <a:p>
            <a:pPr marL="514350" indent="-514350" algn="l">
              <a:buAutoNum type="arabicPeriod"/>
            </a:pPr>
            <a:r>
              <a:rPr lang="en-US" dirty="0">
                <a:solidFill>
                  <a:schemeClr val="tx1"/>
                </a:solidFill>
              </a:rPr>
              <a:t>What ANTS do you recognize in your thoughts?</a:t>
            </a:r>
          </a:p>
          <a:p>
            <a:pPr marL="514350" indent="-514350" algn="l">
              <a:buAutoNum type="arabicPeriod"/>
            </a:pPr>
            <a:r>
              <a:rPr lang="en-US" dirty="0">
                <a:solidFill>
                  <a:schemeClr val="tx1"/>
                </a:solidFill>
              </a:rPr>
              <a:t>Apart from how you feel, what is the evidence your thought is accurate? What is the evidence it is inaccurate?</a:t>
            </a:r>
          </a:p>
          <a:p>
            <a:pPr marL="514350" indent="-514350" algn="l">
              <a:buAutoNum type="arabicPeriod"/>
            </a:pPr>
            <a:r>
              <a:rPr lang="en-US" dirty="0">
                <a:solidFill>
                  <a:schemeClr val="tx1"/>
                </a:solidFill>
              </a:rPr>
              <a:t>Are you 100% convinced your thought is accurate?</a:t>
            </a:r>
          </a:p>
          <a:p>
            <a:pPr marL="514350" indent="-514350" algn="l">
              <a:buAutoNum type="arabicPeriod"/>
            </a:pPr>
            <a:r>
              <a:rPr lang="en-US" dirty="0">
                <a:solidFill>
                  <a:schemeClr val="tx1"/>
                </a:solidFill>
              </a:rPr>
              <a:t>What is the worst thing that could happen? If it happens, what would still be good in your life?</a:t>
            </a:r>
          </a:p>
          <a:p>
            <a:pPr marL="514350" indent="-514350" algn="l">
              <a:buAutoNum type="arabicPeriod"/>
            </a:pPr>
            <a:r>
              <a:rPr lang="en-US" dirty="0">
                <a:solidFill>
                  <a:schemeClr val="tx1"/>
                </a:solidFill>
              </a:rPr>
              <a:t>Are there other outcomes possible?</a:t>
            </a:r>
          </a:p>
          <a:p>
            <a:pPr marL="514350" indent="-514350" algn="l">
              <a:buAutoNum type="arabicPeriod"/>
            </a:pPr>
            <a:endParaRPr lang="en-US" dirty="0">
              <a:solidFill>
                <a:schemeClr val="tx1"/>
              </a:solidFill>
            </a:endParaRPr>
          </a:p>
        </p:txBody>
      </p:sp>
    </p:spTree>
    <p:extLst>
      <p:ext uri="{BB962C8B-B14F-4D97-AF65-F5344CB8AC3E}">
        <p14:creationId xmlns:p14="http://schemas.microsoft.com/office/powerpoint/2010/main" val="105439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1066800"/>
          </a:xfrm>
        </p:spPr>
        <p:txBody>
          <a:bodyPr/>
          <a:lstStyle/>
          <a:p>
            <a:r>
              <a:rPr lang="en-US" b="1" dirty="0"/>
              <a:t>Types Of Disorders</a:t>
            </a:r>
          </a:p>
        </p:txBody>
      </p:sp>
      <p:sp>
        <p:nvSpPr>
          <p:cNvPr id="3" name="Subtitle 2"/>
          <p:cNvSpPr>
            <a:spLocks noGrp="1"/>
          </p:cNvSpPr>
          <p:nvPr>
            <p:ph type="subTitle" idx="1"/>
          </p:nvPr>
        </p:nvSpPr>
        <p:spPr>
          <a:xfrm>
            <a:off x="669878" y="1143001"/>
            <a:ext cx="7772400" cy="4876799"/>
          </a:xfrm>
        </p:spPr>
        <p:txBody>
          <a:bodyPr>
            <a:normAutofit/>
          </a:bodyPr>
          <a:lstStyle/>
          <a:p>
            <a:pPr algn="l"/>
            <a:r>
              <a:rPr lang="en-US" b="1" dirty="0">
                <a:solidFill>
                  <a:srgbClr val="292929"/>
                </a:solidFill>
              </a:rPr>
              <a:t>Children:</a:t>
            </a:r>
          </a:p>
          <a:p>
            <a:pPr marL="457200" indent="-457200" algn="l">
              <a:buFont typeface="Wingdings" panose="05000000000000000000" pitchFamily="2" charset="2"/>
              <a:buChar char="v"/>
            </a:pPr>
            <a:r>
              <a:rPr lang="en-US" dirty="0">
                <a:solidFill>
                  <a:srgbClr val="292929"/>
                </a:solidFill>
              </a:rPr>
              <a:t>Separation Anxiety Disorder</a:t>
            </a:r>
          </a:p>
          <a:p>
            <a:pPr marL="457200" indent="-457200" algn="l">
              <a:buFont typeface="Wingdings" panose="05000000000000000000" pitchFamily="2" charset="2"/>
              <a:buChar char="v"/>
            </a:pPr>
            <a:r>
              <a:rPr lang="en-US" dirty="0">
                <a:solidFill>
                  <a:srgbClr val="292929"/>
                </a:solidFill>
              </a:rPr>
              <a:t>Selective Mutism</a:t>
            </a:r>
          </a:p>
          <a:p>
            <a:pPr marL="457200" indent="-457200" algn="l">
              <a:buFont typeface="Wingdings" panose="05000000000000000000" pitchFamily="2" charset="2"/>
              <a:buChar char="v"/>
            </a:pPr>
            <a:r>
              <a:rPr lang="en-US" dirty="0">
                <a:solidFill>
                  <a:srgbClr val="292929"/>
                </a:solidFill>
              </a:rPr>
              <a:t>Panic Disorder</a:t>
            </a:r>
          </a:p>
          <a:p>
            <a:pPr marL="457200" indent="-457200" algn="l">
              <a:buFont typeface="Wingdings" panose="05000000000000000000" pitchFamily="2" charset="2"/>
              <a:buChar char="v"/>
            </a:pPr>
            <a:r>
              <a:rPr lang="en-US" dirty="0">
                <a:solidFill>
                  <a:srgbClr val="292929"/>
                </a:solidFill>
              </a:rPr>
              <a:t>Phobias</a:t>
            </a:r>
          </a:p>
          <a:p>
            <a:pPr marL="457200" indent="-457200" algn="l">
              <a:buFont typeface="Wingdings" panose="05000000000000000000" pitchFamily="2" charset="2"/>
              <a:buChar char="v"/>
            </a:pPr>
            <a:r>
              <a:rPr lang="en-US" dirty="0">
                <a:solidFill>
                  <a:srgbClr val="292929"/>
                </a:solidFill>
              </a:rPr>
              <a:t>Obsessive Compulsive Disorder (OCD)</a:t>
            </a:r>
          </a:p>
          <a:p>
            <a:pPr marL="457200" indent="-457200" algn="l">
              <a:buFont typeface="Wingdings" panose="05000000000000000000" pitchFamily="2" charset="2"/>
              <a:buChar char="v"/>
            </a:pPr>
            <a:r>
              <a:rPr lang="en-US" dirty="0">
                <a:solidFill>
                  <a:srgbClr val="292929"/>
                </a:solidFill>
              </a:rPr>
              <a:t>Post-Traumatic Stress Disorder (PTSD)</a:t>
            </a:r>
          </a:p>
          <a:p>
            <a:pPr marL="457200" indent="-457200" algn="l">
              <a:buFont typeface="Wingdings" panose="05000000000000000000" pitchFamily="2" charset="2"/>
              <a:buChar char="v"/>
            </a:pPr>
            <a:r>
              <a:rPr lang="en-US" dirty="0">
                <a:solidFill>
                  <a:srgbClr val="292929"/>
                </a:solidFill>
              </a:rPr>
              <a:t>Social Anxiety Disorders</a:t>
            </a:r>
          </a:p>
        </p:txBody>
      </p:sp>
    </p:spTree>
    <p:extLst>
      <p:ext uri="{BB962C8B-B14F-4D97-AF65-F5344CB8AC3E}">
        <p14:creationId xmlns:p14="http://schemas.microsoft.com/office/powerpoint/2010/main" val="31700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70"/>
            <a:ext cx="7772400" cy="1470025"/>
          </a:xfrm>
        </p:spPr>
        <p:txBody>
          <a:bodyPr/>
          <a:lstStyle/>
          <a:p>
            <a:r>
              <a:rPr lang="en-US" b="1" dirty="0"/>
              <a:t>Questions Which Challenge ANTS</a:t>
            </a:r>
          </a:p>
        </p:txBody>
      </p:sp>
      <p:sp>
        <p:nvSpPr>
          <p:cNvPr id="3" name="Subtitle 2"/>
          <p:cNvSpPr>
            <a:spLocks noGrp="1"/>
          </p:cNvSpPr>
          <p:nvPr>
            <p:ph type="subTitle" idx="1"/>
          </p:nvPr>
        </p:nvSpPr>
        <p:spPr>
          <a:xfrm>
            <a:off x="685800" y="1600200"/>
            <a:ext cx="7772400" cy="4495800"/>
          </a:xfrm>
        </p:spPr>
        <p:txBody>
          <a:bodyPr>
            <a:normAutofit lnSpcReduction="10000"/>
          </a:bodyPr>
          <a:lstStyle/>
          <a:p>
            <a:pPr algn="l"/>
            <a:r>
              <a:rPr lang="en-US" dirty="0">
                <a:solidFill>
                  <a:schemeClr val="tx1"/>
                </a:solidFill>
              </a:rPr>
              <a:t>6. What are other possible explanations for what happened?</a:t>
            </a:r>
          </a:p>
          <a:p>
            <a:pPr algn="l"/>
            <a:r>
              <a:rPr lang="en-US" dirty="0">
                <a:solidFill>
                  <a:schemeClr val="tx1"/>
                </a:solidFill>
              </a:rPr>
              <a:t>7. What would you tell a valued friend who thought this way?</a:t>
            </a:r>
          </a:p>
          <a:p>
            <a:pPr algn="l"/>
            <a:r>
              <a:rPr lang="en-US" dirty="0">
                <a:solidFill>
                  <a:schemeClr val="tx1"/>
                </a:solidFill>
              </a:rPr>
              <a:t>8. What might other people think about this?</a:t>
            </a:r>
          </a:p>
          <a:p>
            <a:pPr algn="l"/>
            <a:r>
              <a:rPr lang="en-US" dirty="0">
                <a:solidFill>
                  <a:schemeClr val="tx1"/>
                </a:solidFill>
              </a:rPr>
              <a:t>9. What part of this do you have control over?</a:t>
            </a:r>
          </a:p>
          <a:p>
            <a:pPr algn="l"/>
            <a:r>
              <a:rPr lang="en-US" dirty="0">
                <a:solidFill>
                  <a:schemeClr val="tx1"/>
                </a:solidFill>
              </a:rPr>
              <a:t>10. What are the advantages of thinking this way? What are the disadvantages?</a:t>
            </a:r>
          </a:p>
        </p:txBody>
      </p:sp>
    </p:spTree>
    <p:extLst>
      <p:ext uri="{BB962C8B-B14F-4D97-AF65-F5344CB8AC3E}">
        <p14:creationId xmlns:p14="http://schemas.microsoft.com/office/powerpoint/2010/main" val="23958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45"/>
            <a:ext cx="7772400" cy="1470025"/>
          </a:xfrm>
        </p:spPr>
        <p:txBody>
          <a:bodyPr/>
          <a:lstStyle/>
          <a:p>
            <a:r>
              <a:rPr lang="en-US" b="1" dirty="0"/>
              <a:t>ANT Colony</a:t>
            </a:r>
          </a:p>
        </p:txBody>
      </p:sp>
      <p:sp>
        <p:nvSpPr>
          <p:cNvPr id="3" name="Subtitle 2"/>
          <p:cNvSpPr>
            <a:spLocks noGrp="1"/>
          </p:cNvSpPr>
          <p:nvPr>
            <p:ph type="subTitle" idx="1"/>
          </p:nvPr>
        </p:nvSpPr>
        <p:spPr>
          <a:xfrm>
            <a:off x="685800" y="1600200"/>
            <a:ext cx="7772400" cy="4419600"/>
          </a:xfrm>
        </p:spPr>
        <p:txBody>
          <a:bodyPr/>
          <a:lstStyle/>
          <a:p>
            <a:endParaRPr lang="en-US" dirty="0">
              <a:solidFill>
                <a:schemeClr val="tx1"/>
              </a:solidFill>
            </a:endParaRPr>
          </a:p>
          <a:p>
            <a:r>
              <a:rPr lang="en-US" sz="4800" dirty="0">
                <a:solidFill>
                  <a:schemeClr val="tx1"/>
                </a:solidFill>
              </a:rPr>
              <a:t>ANT Colonies are underlying/underground networks/hidden assumptions</a:t>
            </a:r>
          </a:p>
        </p:txBody>
      </p:sp>
    </p:spTree>
    <p:extLst>
      <p:ext uri="{BB962C8B-B14F-4D97-AF65-F5344CB8AC3E}">
        <p14:creationId xmlns:p14="http://schemas.microsoft.com/office/powerpoint/2010/main" val="314152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030"/>
            <a:ext cx="7772400" cy="1470025"/>
          </a:xfrm>
        </p:spPr>
        <p:txBody>
          <a:bodyPr/>
          <a:lstStyle/>
          <a:p>
            <a:r>
              <a:rPr lang="en-US" b="1" dirty="0"/>
              <a:t>ANT Colony</a:t>
            </a:r>
          </a:p>
        </p:txBody>
      </p:sp>
      <p:sp>
        <p:nvSpPr>
          <p:cNvPr id="3" name="Subtitle 2"/>
          <p:cNvSpPr>
            <a:spLocks noGrp="1"/>
          </p:cNvSpPr>
          <p:nvPr>
            <p:ph type="subTitle" idx="1"/>
          </p:nvPr>
        </p:nvSpPr>
        <p:spPr>
          <a:xfrm>
            <a:off x="685800" y="1474574"/>
            <a:ext cx="7772400" cy="4545226"/>
          </a:xfrm>
        </p:spPr>
        <p:txBody>
          <a:bodyPr/>
          <a:lstStyle/>
          <a:p>
            <a:r>
              <a:rPr lang="en-US" dirty="0">
                <a:solidFill>
                  <a:schemeClr val="tx1"/>
                </a:solidFill>
              </a:rPr>
              <a:t>Catastrophic thoughts </a:t>
            </a:r>
          </a:p>
          <a:p>
            <a:endParaRPr lang="en-US" dirty="0">
              <a:solidFill>
                <a:schemeClr val="tx1"/>
              </a:solidFill>
            </a:endParaRPr>
          </a:p>
          <a:p>
            <a:r>
              <a:rPr lang="en-US" dirty="0">
                <a:solidFill>
                  <a:schemeClr val="tx1"/>
                </a:solidFill>
              </a:rPr>
              <a:t>More physical discomfort</a:t>
            </a:r>
          </a:p>
          <a:p>
            <a:endParaRPr lang="en-US" dirty="0">
              <a:solidFill>
                <a:schemeClr val="tx1"/>
              </a:solidFill>
            </a:endParaRPr>
          </a:p>
          <a:p>
            <a:r>
              <a:rPr lang="en-US" dirty="0">
                <a:solidFill>
                  <a:schemeClr val="tx1"/>
                </a:solidFill>
              </a:rPr>
              <a:t>More catastrophic thoughts </a:t>
            </a:r>
          </a:p>
          <a:p>
            <a:endParaRPr lang="en-US" dirty="0">
              <a:solidFill>
                <a:schemeClr val="tx1"/>
              </a:solidFill>
            </a:endParaRPr>
          </a:p>
          <a:p>
            <a:r>
              <a:rPr lang="en-US" dirty="0">
                <a:solidFill>
                  <a:schemeClr val="tx1"/>
                </a:solidFill>
              </a:rPr>
              <a:t>And so on… </a:t>
            </a:r>
          </a:p>
        </p:txBody>
      </p:sp>
      <p:sp>
        <p:nvSpPr>
          <p:cNvPr id="4" name="Right Arrow 3"/>
          <p:cNvSpPr/>
          <p:nvPr/>
        </p:nvSpPr>
        <p:spPr>
          <a:xfrm rot="5400000">
            <a:off x="4255646" y="2238447"/>
            <a:ext cx="624580" cy="317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4195720" y="3431621"/>
            <a:ext cx="744432" cy="317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400000">
            <a:off x="4225299" y="4663268"/>
            <a:ext cx="693399" cy="30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Additional Thoughts</a:t>
            </a:r>
          </a:p>
        </p:txBody>
      </p:sp>
      <p:sp>
        <p:nvSpPr>
          <p:cNvPr id="3" name="Subtitle 2"/>
          <p:cNvSpPr>
            <a:spLocks noGrp="1"/>
          </p:cNvSpPr>
          <p:nvPr>
            <p:ph type="subTitle" idx="1"/>
          </p:nvPr>
        </p:nvSpPr>
        <p:spPr>
          <a:xfrm>
            <a:off x="685800" y="1470025"/>
            <a:ext cx="7772400" cy="4549775"/>
          </a:xfrm>
        </p:spPr>
        <p:txBody>
          <a:bodyPr>
            <a:normAutofit lnSpcReduction="10000"/>
          </a:bodyPr>
          <a:lstStyle/>
          <a:p>
            <a:pPr marL="514350" indent="-514350" algn="l">
              <a:buFont typeface="+mj-lt"/>
              <a:buAutoNum type="arabicPeriod"/>
            </a:pPr>
            <a:r>
              <a:rPr lang="en-US" dirty="0">
                <a:solidFill>
                  <a:schemeClr val="tx1"/>
                </a:solidFill>
              </a:rPr>
              <a:t>Genetic predisposition to anxiety.</a:t>
            </a:r>
          </a:p>
          <a:p>
            <a:pPr marL="514350" indent="-514350" algn="l">
              <a:buFont typeface="+mj-lt"/>
              <a:buAutoNum type="arabicPeriod"/>
            </a:pPr>
            <a:r>
              <a:rPr lang="en-US" dirty="0">
                <a:solidFill>
                  <a:schemeClr val="tx1"/>
                </a:solidFill>
              </a:rPr>
              <a:t>Negative reaction to medication.</a:t>
            </a:r>
          </a:p>
          <a:p>
            <a:pPr marL="514350" indent="-514350" algn="l">
              <a:buFont typeface="+mj-lt"/>
              <a:buAutoNum type="arabicPeriod"/>
            </a:pPr>
            <a:r>
              <a:rPr lang="en-US" dirty="0">
                <a:solidFill>
                  <a:schemeClr val="tx1"/>
                </a:solidFill>
              </a:rPr>
              <a:t>Food allergies or food poisoning.</a:t>
            </a:r>
          </a:p>
          <a:p>
            <a:pPr marL="514350" indent="-514350" algn="l">
              <a:buFont typeface="+mj-lt"/>
              <a:buAutoNum type="arabicPeriod"/>
            </a:pPr>
            <a:r>
              <a:rPr lang="en-US" dirty="0">
                <a:solidFill>
                  <a:schemeClr val="tx1"/>
                </a:solidFill>
              </a:rPr>
              <a:t>Combinations: warm room, bad food, stressful situation, trouble catching breath/cold sweats, hands shaking.</a:t>
            </a:r>
          </a:p>
          <a:p>
            <a:pPr marL="514350" indent="-514350" algn="l">
              <a:buFont typeface="+mj-lt"/>
              <a:buAutoNum type="arabicPeriod"/>
            </a:pPr>
            <a:r>
              <a:rPr lang="en-US" dirty="0">
                <a:solidFill>
                  <a:schemeClr val="tx1"/>
                </a:solidFill>
              </a:rPr>
              <a:t>Persistent worry about more attacks.</a:t>
            </a:r>
          </a:p>
          <a:p>
            <a:pPr marL="514350" indent="-514350" algn="l">
              <a:buFont typeface="+mj-lt"/>
              <a:buAutoNum type="arabicPeriod"/>
            </a:pPr>
            <a:r>
              <a:rPr lang="en-US" dirty="0">
                <a:solidFill>
                  <a:schemeClr val="tx1"/>
                </a:solidFill>
              </a:rPr>
              <a:t>Worry about the implications of the attacks.</a:t>
            </a:r>
          </a:p>
        </p:txBody>
      </p:sp>
    </p:spTree>
    <p:extLst>
      <p:ext uri="{BB962C8B-B14F-4D97-AF65-F5344CB8AC3E}">
        <p14:creationId xmlns:p14="http://schemas.microsoft.com/office/powerpoint/2010/main" val="22512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Commandments</a:t>
            </a:r>
          </a:p>
        </p:txBody>
      </p:sp>
      <p:sp>
        <p:nvSpPr>
          <p:cNvPr id="3" name="Subtitle 2"/>
          <p:cNvSpPr>
            <a:spLocks noGrp="1"/>
          </p:cNvSpPr>
          <p:nvPr>
            <p:ph type="subTitle" idx="1"/>
          </p:nvPr>
        </p:nvSpPr>
        <p:spPr>
          <a:xfrm>
            <a:off x="685800" y="1470025"/>
            <a:ext cx="7772400" cy="4549775"/>
          </a:xfrm>
        </p:spPr>
        <p:txBody>
          <a:bodyPr/>
          <a:lstStyle/>
          <a:p>
            <a:pPr algn="l"/>
            <a:endParaRPr lang="en-US" dirty="0">
              <a:solidFill>
                <a:schemeClr val="tx1"/>
              </a:solidFill>
            </a:endParaRPr>
          </a:p>
          <a:p>
            <a:pPr algn="l"/>
            <a:r>
              <a:rPr lang="en-US" dirty="0">
                <a:solidFill>
                  <a:schemeClr val="tx1"/>
                </a:solidFill>
              </a:rPr>
              <a:t>Matthew 6: 25</a:t>
            </a:r>
          </a:p>
          <a:p>
            <a:pPr algn="l"/>
            <a:endParaRPr lang="en-US" dirty="0">
              <a:solidFill>
                <a:schemeClr val="tx1"/>
              </a:solidFill>
            </a:endParaRPr>
          </a:p>
          <a:p>
            <a:pPr algn="l"/>
            <a:r>
              <a:rPr lang="en-US" dirty="0">
                <a:solidFill>
                  <a:schemeClr val="tx1"/>
                </a:solidFill>
              </a:rPr>
              <a:t>Philippians 4: 6</a:t>
            </a:r>
          </a:p>
          <a:p>
            <a:pPr algn="l"/>
            <a:endParaRPr lang="en-US" dirty="0">
              <a:solidFill>
                <a:schemeClr val="tx1"/>
              </a:solidFill>
            </a:endParaRPr>
          </a:p>
          <a:p>
            <a:pPr algn="l"/>
            <a:r>
              <a:rPr lang="en-US" dirty="0">
                <a:solidFill>
                  <a:schemeClr val="tx1"/>
                </a:solidFill>
              </a:rPr>
              <a:t>1 Peter 5:7</a:t>
            </a:r>
          </a:p>
        </p:txBody>
      </p:sp>
    </p:spTree>
    <p:extLst>
      <p:ext uri="{BB962C8B-B14F-4D97-AF65-F5344CB8AC3E}">
        <p14:creationId xmlns:p14="http://schemas.microsoft.com/office/powerpoint/2010/main" val="32680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 </a:t>
            </a:r>
          </a:p>
        </p:txBody>
      </p:sp>
      <p:sp>
        <p:nvSpPr>
          <p:cNvPr id="3" name="Subtitle 2"/>
          <p:cNvSpPr>
            <a:spLocks noGrp="1"/>
          </p:cNvSpPr>
          <p:nvPr>
            <p:ph type="subTitle" idx="1"/>
          </p:nvPr>
        </p:nvSpPr>
        <p:spPr>
          <a:xfrm>
            <a:off x="685800" y="914400"/>
            <a:ext cx="7772400" cy="4549775"/>
          </a:xfrm>
        </p:spPr>
        <p:txBody>
          <a:bodyPr>
            <a:normAutofit/>
          </a:bodyPr>
          <a:lstStyle/>
          <a:p>
            <a:pPr algn="l"/>
            <a:r>
              <a:rPr lang="en-US" sz="5400" dirty="0">
                <a:solidFill>
                  <a:schemeClr val="tx1"/>
                </a:solidFill>
              </a:rPr>
              <a:t>The Bible uses the word "Anguish" which is "extreme distress of body, mind or spirit". We call this anxiety.</a:t>
            </a:r>
          </a:p>
        </p:txBody>
      </p:sp>
      <p:pic>
        <p:nvPicPr>
          <p:cNvPr id="5" name="Picture 4">
            <a:extLst>
              <a:ext uri="{FF2B5EF4-FFF2-40B4-BE49-F238E27FC236}">
                <a16:creationId xmlns:a16="http://schemas.microsoft.com/office/drawing/2014/main" id="{A856FD2E-2FD7-4DFD-B8F7-92C0E5317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251325"/>
            <a:ext cx="3276600" cy="2184400"/>
          </a:xfrm>
          <a:prstGeom prst="rect">
            <a:avLst/>
          </a:prstGeom>
        </p:spPr>
      </p:pic>
    </p:spTree>
    <p:extLst>
      <p:ext uri="{BB962C8B-B14F-4D97-AF65-F5344CB8AC3E}">
        <p14:creationId xmlns:p14="http://schemas.microsoft.com/office/powerpoint/2010/main" val="249511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 </a:t>
            </a:r>
            <a:r>
              <a:rPr lang="en-US" dirty="0"/>
              <a:t>Consider Paul:</a:t>
            </a:r>
            <a:br>
              <a:rPr lang="en-US" dirty="0"/>
            </a:br>
            <a:endParaRPr lang="en-US" b="1" dirty="0"/>
          </a:p>
        </p:txBody>
      </p:sp>
      <p:sp>
        <p:nvSpPr>
          <p:cNvPr id="3" name="Subtitle 2"/>
          <p:cNvSpPr>
            <a:spLocks noGrp="1"/>
          </p:cNvSpPr>
          <p:nvPr>
            <p:ph type="subTitle" idx="1"/>
          </p:nvPr>
        </p:nvSpPr>
        <p:spPr>
          <a:xfrm>
            <a:off x="518160" y="990600"/>
            <a:ext cx="7924800" cy="4702175"/>
          </a:xfrm>
        </p:spPr>
        <p:txBody>
          <a:bodyPr>
            <a:normAutofit fontScale="92500"/>
          </a:bodyPr>
          <a:lstStyle/>
          <a:p>
            <a:pPr marL="571500" indent="-571500" algn="l" fontAlgn="t">
              <a:buFont typeface="Arial" panose="020B0604020202020204" pitchFamily="34" charset="0"/>
              <a:buChar char="•"/>
            </a:pPr>
            <a:r>
              <a:rPr lang="en-US" sz="3600" dirty="0">
                <a:solidFill>
                  <a:schemeClr val="tx1"/>
                </a:solidFill>
              </a:rPr>
              <a:t>2 Corinthians 2:4 - Paul wrote with much anguish of heart with tears</a:t>
            </a:r>
          </a:p>
          <a:p>
            <a:pPr marL="571500" indent="-571500" algn="l" fontAlgn="t">
              <a:buFont typeface="Arial" panose="020B0604020202020204" pitchFamily="34" charset="0"/>
              <a:buChar char="•"/>
            </a:pPr>
            <a:r>
              <a:rPr lang="en-US" sz="3600" dirty="0">
                <a:solidFill>
                  <a:schemeClr val="tx1"/>
                </a:solidFill>
              </a:rPr>
              <a:t>2 Corinthians 11:25 - Paul was beaten with rods 3 times, stoned 1 time, shipwrecked 3 times, and spent a night and day in the deep.</a:t>
            </a:r>
          </a:p>
          <a:p>
            <a:pPr marL="571500" indent="-571500" algn="l" fontAlgn="t">
              <a:buFont typeface="Arial" panose="020B0604020202020204" pitchFamily="34" charset="0"/>
              <a:buChar char="•"/>
            </a:pPr>
            <a:r>
              <a:rPr lang="en-US" sz="3600" dirty="0">
                <a:solidFill>
                  <a:schemeClr val="tx1"/>
                </a:solidFill>
              </a:rPr>
              <a:t>2 Corinthians 11:28 - Paul wrote "I face daily the anxiety for all the churches."</a:t>
            </a:r>
          </a:p>
          <a:p>
            <a:pPr algn="l"/>
            <a:endParaRPr lang="en-US" sz="5400" dirty="0">
              <a:solidFill>
                <a:schemeClr val="tx1"/>
              </a:solidFill>
            </a:endParaRPr>
          </a:p>
        </p:txBody>
      </p:sp>
    </p:spTree>
    <p:extLst>
      <p:ext uri="{BB962C8B-B14F-4D97-AF65-F5344CB8AC3E}">
        <p14:creationId xmlns:p14="http://schemas.microsoft.com/office/powerpoint/2010/main" val="23484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500"/>
            <a:ext cx="6172200" cy="800100"/>
          </a:xfrm>
        </p:spPr>
        <p:txBody>
          <a:bodyPr>
            <a:normAutofit fontScale="90000"/>
          </a:bodyPr>
          <a:lstStyle/>
          <a:p>
            <a:r>
              <a:rPr lang="en-US" sz="6000" dirty="0">
                <a:solidFill>
                  <a:schemeClr val="tx1"/>
                </a:solidFill>
              </a:rPr>
              <a:t>Consider Jesus:</a:t>
            </a:r>
            <a:br>
              <a:rPr lang="en-US" dirty="0"/>
            </a:br>
            <a:endParaRPr lang="en-US" b="1" dirty="0"/>
          </a:p>
        </p:txBody>
      </p:sp>
      <p:sp>
        <p:nvSpPr>
          <p:cNvPr id="3" name="Subtitle 2"/>
          <p:cNvSpPr>
            <a:spLocks noGrp="1"/>
          </p:cNvSpPr>
          <p:nvPr>
            <p:ph type="subTitle" idx="1"/>
          </p:nvPr>
        </p:nvSpPr>
        <p:spPr>
          <a:xfrm>
            <a:off x="518160" y="990600"/>
            <a:ext cx="7924800" cy="4702175"/>
          </a:xfrm>
        </p:spPr>
        <p:txBody>
          <a:bodyPr>
            <a:normAutofit lnSpcReduction="10000"/>
          </a:bodyPr>
          <a:lstStyle/>
          <a:p>
            <a:pPr marL="457200" indent="-457200" algn="l" fontAlgn="t">
              <a:buFont typeface="Arial" panose="020B0604020202020204" pitchFamily="34" charset="0"/>
              <a:buChar char="•"/>
            </a:pPr>
            <a:r>
              <a:rPr lang="en-US" sz="4400" dirty="0">
                <a:solidFill>
                  <a:schemeClr val="tx1"/>
                </a:solidFill>
              </a:rPr>
              <a:t>Luke 22:44 - Jesus </a:t>
            </a:r>
            <a:r>
              <a:rPr lang="en-US" sz="4400" i="1" dirty="0">
                <a:solidFill>
                  <a:schemeClr val="tx1"/>
                </a:solidFill>
              </a:rPr>
              <a:t>is</a:t>
            </a:r>
            <a:r>
              <a:rPr lang="en-US" sz="4400" dirty="0">
                <a:solidFill>
                  <a:schemeClr val="tx1"/>
                </a:solidFill>
              </a:rPr>
              <a:t> described - "and being in anguish... His sweat became like great drops of blood..."</a:t>
            </a:r>
          </a:p>
          <a:p>
            <a:pPr marL="457200" indent="-457200" algn="l" fontAlgn="t">
              <a:buFont typeface="Arial" panose="020B0604020202020204" pitchFamily="34" charset="0"/>
              <a:buChar char="•"/>
            </a:pPr>
            <a:r>
              <a:rPr lang="en-US" sz="4400" dirty="0">
                <a:solidFill>
                  <a:schemeClr val="tx1"/>
                </a:solidFill>
              </a:rPr>
              <a:t>On the cross He cried out in anguish "My God, My God why have you forsaken Me? "</a:t>
            </a:r>
          </a:p>
          <a:p>
            <a:pPr algn="l"/>
            <a:endParaRPr lang="en-US" sz="5400" dirty="0">
              <a:solidFill>
                <a:schemeClr val="tx1"/>
              </a:solidFill>
            </a:endParaRPr>
          </a:p>
        </p:txBody>
      </p:sp>
    </p:spTree>
    <p:extLst>
      <p:ext uri="{BB962C8B-B14F-4D97-AF65-F5344CB8AC3E}">
        <p14:creationId xmlns:p14="http://schemas.microsoft.com/office/powerpoint/2010/main" val="18819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6600" dirty="0"/>
              <a:t>Consider David:</a:t>
            </a:r>
            <a:endParaRPr lang="en-US" sz="6600" b="1" dirty="0"/>
          </a:p>
        </p:txBody>
      </p:sp>
      <p:sp>
        <p:nvSpPr>
          <p:cNvPr id="3" name="Subtitle 2"/>
          <p:cNvSpPr>
            <a:spLocks noGrp="1"/>
          </p:cNvSpPr>
          <p:nvPr>
            <p:ph type="subTitle" idx="1"/>
          </p:nvPr>
        </p:nvSpPr>
        <p:spPr>
          <a:xfrm>
            <a:off x="533400" y="1295400"/>
            <a:ext cx="7924800" cy="4702175"/>
          </a:xfrm>
        </p:spPr>
        <p:txBody>
          <a:bodyPr>
            <a:normAutofit lnSpcReduction="10000"/>
          </a:bodyPr>
          <a:lstStyle/>
          <a:p>
            <a:pPr algn="l"/>
            <a:r>
              <a:rPr lang="en-US" sz="4800" dirty="0">
                <a:solidFill>
                  <a:schemeClr val="tx1"/>
                </a:solidFill>
              </a:rPr>
              <a:t>The rest of that Psalm Jesus quoted is "Why are you so far from saving me, from the words of my anguish?"  So, These were words of anguish for both Jesus and David, the Psalmist.</a:t>
            </a:r>
          </a:p>
          <a:p>
            <a:pPr algn="l"/>
            <a:endParaRPr lang="en-US" sz="5400" dirty="0">
              <a:solidFill>
                <a:schemeClr val="tx1"/>
              </a:solidFill>
            </a:endParaRPr>
          </a:p>
        </p:txBody>
      </p:sp>
    </p:spTree>
    <p:extLst>
      <p:ext uri="{BB962C8B-B14F-4D97-AF65-F5344CB8AC3E}">
        <p14:creationId xmlns:p14="http://schemas.microsoft.com/office/powerpoint/2010/main" val="116195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br>
              <a:rPr lang="en-US" dirty="0"/>
            </a:br>
            <a:endParaRPr lang="en-US" b="1" dirty="0"/>
          </a:p>
        </p:txBody>
      </p:sp>
      <p:sp>
        <p:nvSpPr>
          <p:cNvPr id="3" name="Subtitle 2"/>
          <p:cNvSpPr>
            <a:spLocks noGrp="1"/>
          </p:cNvSpPr>
          <p:nvPr>
            <p:ph type="subTitle" idx="1"/>
          </p:nvPr>
        </p:nvSpPr>
        <p:spPr>
          <a:xfrm>
            <a:off x="518160" y="990600"/>
            <a:ext cx="7924800" cy="4702175"/>
          </a:xfrm>
        </p:spPr>
        <p:txBody>
          <a:bodyPr>
            <a:normAutofit/>
          </a:bodyPr>
          <a:lstStyle/>
          <a:p>
            <a:pPr>
              <a:spcBef>
                <a:spcPts val="0"/>
              </a:spcBef>
            </a:pPr>
            <a:r>
              <a:rPr lang="en-US" sz="6000" dirty="0">
                <a:solidFill>
                  <a:schemeClr val="tx1"/>
                </a:solidFill>
              </a:rPr>
              <a:t>Did Paul, David and Jesus sin when they were in anguish; otherwise known as anxious?  </a:t>
            </a:r>
          </a:p>
          <a:p>
            <a:pPr algn="l"/>
            <a:endParaRPr lang="en-US" sz="5400" dirty="0">
              <a:solidFill>
                <a:schemeClr val="tx1"/>
              </a:solidFill>
            </a:endParaRPr>
          </a:p>
        </p:txBody>
      </p:sp>
    </p:spTree>
    <p:extLst>
      <p:ext uri="{BB962C8B-B14F-4D97-AF65-F5344CB8AC3E}">
        <p14:creationId xmlns:p14="http://schemas.microsoft.com/office/powerpoint/2010/main" val="160203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707"/>
            <a:ext cx="7772400" cy="1470025"/>
          </a:xfrm>
        </p:spPr>
        <p:txBody>
          <a:bodyPr/>
          <a:lstStyle/>
          <a:p>
            <a:r>
              <a:rPr lang="en-US" b="1" dirty="0"/>
              <a:t>Types of Disorders</a:t>
            </a:r>
          </a:p>
        </p:txBody>
      </p:sp>
      <p:sp>
        <p:nvSpPr>
          <p:cNvPr id="3" name="Subtitle 2"/>
          <p:cNvSpPr>
            <a:spLocks noGrp="1"/>
          </p:cNvSpPr>
          <p:nvPr>
            <p:ph type="subTitle" idx="1"/>
          </p:nvPr>
        </p:nvSpPr>
        <p:spPr>
          <a:xfrm>
            <a:off x="838200" y="1219200"/>
            <a:ext cx="7772400" cy="4876800"/>
          </a:xfrm>
        </p:spPr>
        <p:txBody>
          <a:bodyPr>
            <a:normAutofit fontScale="85000" lnSpcReduction="20000"/>
          </a:bodyPr>
          <a:lstStyle/>
          <a:p>
            <a:pPr algn="l"/>
            <a:r>
              <a:rPr lang="en-US" sz="3800" b="1" dirty="0">
                <a:solidFill>
                  <a:srgbClr val="292929"/>
                </a:solidFill>
              </a:rPr>
              <a:t>Adults:</a:t>
            </a:r>
          </a:p>
          <a:p>
            <a:pPr marL="457200" indent="-457200" algn="l">
              <a:buFont typeface="Wingdings" panose="05000000000000000000" pitchFamily="2" charset="2"/>
              <a:buChar char="v"/>
            </a:pPr>
            <a:r>
              <a:rPr lang="en-US" dirty="0">
                <a:solidFill>
                  <a:srgbClr val="292929"/>
                </a:solidFill>
              </a:rPr>
              <a:t>Generalized Anxiety Disorder</a:t>
            </a:r>
          </a:p>
          <a:p>
            <a:pPr marL="457200" indent="-457200" algn="l">
              <a:buFont typeface="Wingdings" panose="05000000000000000000" pitchFamily="2" charset="2"/>
              <a:buChar char="v"/>
            </a:pPr>
            <a:r>
              <a:rPr lang="en-US" dirty="0">
                <a:solidFill>
                  <a:srgbClr val="292929"/>
                </a:solidFill>
              </a:rPr>
              <a:t>Social Anxiety</a:t>
            </a:r>
          </a:p>
          <a:p>
            <a:pPr marL="457200" indent="-457200" algn="l">
              <a:buFont typeface="Wingdings" panose="05000000000000000000" pitchFamily="2" charset="2"/>
              <a:buChar char="v"/>
            </a:pPr>
            <a:r>
              <a:rPr lang="en-US" dirty="0">
                <a:solidFill>
                  <a:srgbClr val="292929"/>
                </a:solidFill>
              </a:rPr>
              <a:t>Phobias</a:t>
            </a:r>
          </a:p>
          <a:p>
            <a:pPr marL="457200" indent="-457200" algn="l">
              <a:buFont typeface="Wingdings" panose="05000000000000000000" pitchFamily="2" charset="2"/>
              <a:buChar char="v"/>
            </a:pPr>
            <a:r>
              <a:rPr lang="en-US" dirty="0">
                <a:solidFill>
                  <a:srgbClr val="292929"/>
                </a:solidFill>
              </a:rPr>
              <a:t>Panic Disorders</a:t>
            </a:r>
          </a:p>
          <a:p>
            <a:pPr marL="457200" indent="-457200" algn="l">
              <a:buFont typeface="Wingdings" panose="05000000000000000000" pitchFamily="2" charset="2"/>
              <a:buChar char="v"/>
            </a:pPr>
            <a:r>
              <a:rPr lang="en-US" dirty="0">
                <a:solidFill>
                  <a:srgbClr val="292929"/>
                </a:solidFill>
              </a:rPr>
              <a:t>Acute Stress Disorders</a:t>
            </a:r>
          </a:p>
          <a:p>
            <a:pPr marL="457200" indent="-457200" algn="l">
              <a:buFont typeface="Wingdings" panose="05000000000000000000" pitchFamily="2" charset="2"/>
              <a:buChar char="v"/>
            </a:pPr>
            <a:r>
              <a:rPr lang="en-US" dirty="0">
                <a:solidFill>
                  <a:srgbClr val="292929"/>
                </a:solidFill>
              </a:rPr>
              <a:t>Obsessive Compulsive Disorder (OCD) </a:t>
            </a:r>
          </a:p>
          <a:p>
            <a:pPr marL="457200" indent="-457200" algn="l">
              <a:buFont typeface="Wingdings" panose="05000000000000000000" pitchFamily="2" charset="2"/>
              <a:buChar char="v"/>
            </a:pPr>
            <a:r>
              <a:rPr lang="en-US" dirty="0">
                <a:solidFill>
                  <a:srgbClr val="292929"/>
                </a:solidFill>
              </a:rPr>
              <a:t>Post-Traumatic Stress Disorder (PTSD)</a:t>
            </a:r>
          </a:p>
          <a:p>
            <a:pPr marL="457200" indent="-457200" algn="l">
              <a:buFont typeface="Wingdings" panose="05000000000000000000" pitchFamily="2" charset="2"/>
              <a:buChar char="v"/>
            </a:pPr>
            <a:r>
              <a:rPr lang="en-US" dirty="0">
                <a:solidFill>
                  <a:srgbClr val="292929"/>
                </a:solidFill>
              </a:rPr>
              <a:t>Hoarding</a:t>
            </a:r>
          </a:p>
          <a:p>
            <a:pPr marL="457200" indent="-457200" algn="l">
              <a:buFont typeface="Wingdings" panose="05000000000000000000" pitchFamily="2" charset="2"/>
              <a:buChar char="v"/>
            </a:pPr>
            <a:r>
              <a:rPr lang="en-US" dirty="0">
                <a:solidFill>
                  <a:srgbClr val="292929"/>
                </a:solidFill>
              </a:rPr>
              <a:t>Body Dysmorphic Disorder</a:t>
            </a:r>
          </a:p>
          <a:p>
            <a:pPr marL="457200" indent="-457200" algn="l">
              <a:buFont typeface="Wingdings" panose="05000000000000000000" pitchFamily="2" charset="2"/>
              <a:buChar char="v"/>
            </a:pPr>
            <a:r>
              <a:rPr lang="en-US" dirty="0">
                <a:solidFill>
                  <a:srgbClr val="292929"/>
                </a:solidFill>
              </a:rPr>
              <a:t>Trichotillomania</a:t>
            </a:r>
          </a:p>
          <a:p>
            <a:pPr algn="l"/>
            <a:endParaRPr lang="en-US" dirty="0">
              <a:solidFill>
                <a:srgbClr val="292929"/>
              </a:solidFill>
            </a:endParaRPr>
          </a:p>
        </p:txBody>
      </p:sp>
    </p:spTree>
    <p:extLst>
      <p:ext uri="{BB962C8B-B14F-4D97-AF65-F5344CB8AC3E}">
        <p14:creationId xmlns:p14="http://schemas.microsoft.com/office/powerpoint/2010/main" val="10201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49"/>
            <a:ext cx="7772400" cy="1470025"/>
          </a:xfrm>
        </p:spPr>
        <p:txBody>
          <a:bodyPr/>
          <a:lstStyle/>
          <a:p>
            <a:r>
              <a:rPr lang="en-US" b="1" dirty="0"/>
              <a:t>Where Is The Power?</a:t>
            </a:r>
          </a:p>
        </p:txBody>
      </p:sp>
      <p:sp>
        <p:nvSpPr>
          <p:cNvPr id="3" name="Subtitle 2"/>
          <p:cNvSpPr>
            <a:spLocks noGrp="1"/>
          </p:cNvSpPr>
          <p:nvPr>
            <p:ph type="subTitle" idx="1"/>
          </p:nvPr>
        </p:nvSpPr>
        <p:spPr>
          <a:xfrm>
            <a:off x="685800" y="1487084"/>
            <a:ext cx="7620000" cy="4532716"/>
          </a:xfrm>
        </p:spPr>
        <p:txBody>
          <a:bodyPr>
            <a:normAutofit lnSpcReduction="10000"/>
          </a:bodyPr>
          <a:lstStyle/>
          <a:p>
            <a:pPr algn="l"/>
            <a:r>
              <a:rPr lang="en-US" b="1" dirty="0">
                <a:solidFill>
                  <a:schemeClr val="tx1"/>
                </a:solidFill>
              </a:rPr>
              <a:t>Most anxiety results from thinking.</a:t>
            </a:r>
          </a:p>
          <a:p>
            <a:pPr algn="l"/>
            <a:r>
              <a:rPr lang="en-US" dirty="0">
                <a:solidFill>
                  <a:schemeClr val="tx1"/>
                </a:solidFill>
              </a:rPr>
              <a:t>Example: Rape survivor – took job, assaulted on the job.</a:t>
            </a:r>
          </a:p>
          <a:p>
            <a:pPr algn="l"/>
            <a:r>
              <a:rPr lang="en-US" dirty="0">
                <a:solidFill>
                  <a:schemeClr val="tx1"/>
                </a:solidFill>
              </a:rPr>
              <a:t>“I made the wrong decision coming here.” “I should have worn something different.” “I should have fought back.”</a:t>
            </a:r>
          </a:p>
          <a:p>
            <a:pPr algn="l"/>
            <a:r>
              <a:rPr lang="en-US" dirty="0">
                <a:solidFill>
                  <a:schemeClr val="tx1"/>
                </a:solidFill>
              </a:rPr>
              <a:t>Exacerbated by, “payback for the things I’ve done.” “I’m worthless.” “I’m defective.” “I’m unlovable.” “I’m dirty.”</a:t>
            </a:r>
          </a:p>
        </p:txBody>
      </p:sp>
    </p:spTree>
    <p:extLst>
      <p:ext uri="{BB962C8B-B14F-4D97-AF65-F5344CB8AC3E}">
        <p14:creationId xmlns:p14="http://schemas.microsoft.com/office/powerpoint/2010/main" val="18738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The Role of Medications</a:t>
            </a:r>
          </a:p>
        </p:txBody>
      </p:sp>
      <p:sp>
        <p:nvSpPr>
          <p:cNvPr id="3" name="Subtitle 2"/>
          <p:cNvSpPr>
            <a:spLocks noGrp="1"/>
          </p:cNvSpPr>
          <p:nvPr>
            <p:ph type="subTitle" idx="1"/>
          </p:nvPr>
        </p:nvSpPr>
        <p:spPr>
          <a:xfrm>
            <a:off x="685800" y="1470025"/>
            <a:ext cx="7772400" cy="4549775"/>
          </a:xfrm>
        </p:spPr>
        <p:txBody>
          <a:bodyPr>
            <a:normAutofit fontScale="92500" lnSpcReduction="20000"/>
          </a:bodyPr>
          <a:lstStyle/>
          <a:p>
            <a:pPr marL="514350" indent="-514350" algn="l">
              <a:buAutoNum type="arabicPeriod"/>
            </a:pPr>
            <a:r>
              <a:rPr lang="en-US" dirty="0">
                <a:solidFill>
                  <a:schemeClr val="tx1"/>
                </a:solidFill>
              </a:rPr>
              <a:t>Truth: medication can prove effective for many anxiety sufferers.</a:t>
            </a:r>
          </a:p>
          <a:p>
            <a:pPr marL="514350" indent="-514350" algn="l">
              <a:buAutoNum type="arabicPeriod"/>
            </a:pPr>
            <a:r>
              <a:rPr lang="en-US" dirty="0">
                <a:solidFill>
                  <a:schemeClr val="tx1"/>
                </a:solidFill>
              </a:rPr>
              <a:t>Medication is NOT a cure.</a:t>
            </a:r>
          </a:p>
          <a:p>
            <a:pPr marL="514350" indent="-514350" algn="l">
              <a:buAutoNum type="arabicPeriod"/>
            </a:pPr>
            <a:r>
              <a:rPr lang="en-US" dirty="0">
                <a:solidFill>
                  <a:schemeClr val="tx1"/>
                </a:solidFill>
              </a:rPr>
              <a:t>Acts as an inhibitor, not an antibiotic.</a:t>
            </a:r>
          </a:p>
          <a:p>
            <a:pPr marL="514350" indent="-514350" algn="l">
              <a:buAutoNum type="arabicPeriod"/>
            </a:pPr>
            <a:r>
              <a:rPr lang="en-US" dirty="0">
                <a:solidFill>
                  <a:schemeClr val="tx1"/>
                </a:solidFill>
              </a:rPr>
              <a:t>Enormous negative side effects:</a:t>
            </a:r>
          </a:p>
          <a:p>
            <a:pPr marL="457200" indent="-457200" algn="l">
              <a:buFont typeface="Wingdings" panose="05000000000000000000" pitchFamily="2" charset="2"/>
              <a:buChar char="Ø"/>
            </a:pPr>
            <a:r>
              <a:rPr lang="en-US" dirty="0">
                <a:solidFill>
                  <a:schemeClr val="tx1"/>
                </a:solidFill>
              </a:rPr>
              <a:t>Depression</a:t>
            </a:r>
          </a:p>
          <a:p>
            <a:pPr marL="457200" indent="-457200" algn="l">
              <a:buFont typeface="Wingdings" panose="05000000000000000000" pitchFamily="2" charset="2"/>
              <a:buChar char="Ø"/>
            </a:pPr>
            <a:r>
              <a:rPr lang="en-US" dirty="0">
                <a:solidFill>
                  <a:schemeClr val="tx1"/>
                </a:solidFill>
              </a:rPr>
              <a:t>Seizures</a:t>
            </a:r>
          </a:p>
          <a:p>
            <a:pPr marL="457200" indent="-457200" algn="l">
              <a:buFont typeface="Wingdings" panose="05000000000000000000" pitchFamily="2" charset="2"/>
              <a:buChar char="Ø"/>
            </a:pPr>
            <a:r>
              <a:rPr lang="en-US" dirty="0">
                <a:solidFill>
                  <a:schemeClr val="tx1"/>
                </a:solidFill>
              </a:rPr>
              <a:t>Changes in sex drive</a:t>
            </a:r>
          </a:p>
          <a:p>
            <a:pPr marL="457200" indent="-457200" algn="l">
              <a:buFont typeface="Wingdings" panose="05000000000000000000" pitchFamily="2" charset="2"/>
              <a:buChar char="Ø"/>
            </a:pPr>
            <a:r>
              <a:rPr lang="en-US" dirty="0">
                <a:solidFill>
                  <a:schemeClr val="tx1"/>
                </a:solidFill>
              </a:rPr>
              <a:t>Deep depression</a:t>
            </a:r>
          </a:p>
          <a:p>
            <a:pPr marL="457200" indent="-457200" algn="l">
              <a:buFont typeface="Wingdings" panose="05000000000000000000" pitchFamily="2" charset="2"/>
              <a:buChar char="Ø"/>
            </a:pPr>
            <a:r>
              <a:rPr lang="en-US" dirty="0">
                <a:solidFill>
                  <a:schemeClr val="tx1"/>
                </a:solidFill>
              </a:rPr>
              <a:t>Suicide</a:t>
            </a:r>
          </a:p>
        </p:txBody>
      </p:sp>
    </p:spTree>
    <p:extLst>
      <p:ext uri="{BB962C8B-B14F-4D97-AF65-F5344CB8AC3E}">
        <p14:creationId xmlns:p14="http://schemas.microsoft.com/office/powerpoint/2010/main" val="4648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Other Proven Methods</a:t>
            </a:r>
          </a:p>
        </p:txBody>
      </p:sp>
      <p:sp>
        <p:nvSpPr>
          <p:cNvPr id="3" name="Subtitle 2"/>
          <p:cNvSpPr>
            <a:spLocks noGrp="1"/>
          </p:cNvSpPr>
          <p:nvPr>
            <p:ph type="subTitle" idx="1"/>
          </p:nvPr>
        </p:nvSpPr>
        <p:spPr>
          <a:xfrm>
            <a:off x="685800" y="1488222"/>
            <a:ext cx="7772400" cy="4455378"/>
          </a:xfrm>
        </p:spPr>
        <p:txBody>
          <a:bodyPr/>
          <a:lstStyle/>
          <a:p>
            <a:pPr marL="514350" indent="-514350" algn="l">
              <a:buAutoNum type="arabicPeriod"/>
            </a:pPr>
            <a:endParaRPr lang="en-US" dirty="0">
              <a:solidFill>
                <a:schemeClr val="tx1"/>
              </a:solidFill>
            </a:endParaRPr>
          </a:p>
          <a:p>
            <a:pPr marL="514350" indent="-514350" algn="l">
              <a:buAutoNum type="arabicPeriod"/>
            </a:pPr>
            <a:r>
              <a:rPr lang="en-US" dirty="0">
                <a:solidFill>
                  <a:schemeClr val="tx1"/>
                </a:solidFill>
              </a:rPr>
              <a:t>Reduce or delete caffeine and nicotine.</a:t>
            </a:r>
          </a:p>
          <a:p>
            <a:pPr marL="514350" indent="-514350" algn="l">
              <a:buAutoNum type="arabicPeriod"/>
            </a:pPr>
            <a:endParaRPr lang="en-US" dirty="0">
              <a:solidFill>
                <a:schemeClr val="tx1"/>
              </a:solidFill>
            </a:endParaRPr>
          </a:p>
          <a:p>
            <a:pPr marL="514350" indent="-514350" algn="l">
              <a:buAutoNum type="arabicPeriod"/>
            </a:pPr>
            <a:r>
              <a:rPr lang="en-US" dirty="0">
                <a:solidFill>
                  <a:schemeClr val="tx1"/>
                </a:solidFill>
              </a:rPr>
              <a:t>Reduce stress.</a:t>
            </a:r>
          </a:p>
          <a:p>
            <a:pPr marL="514350" indent="-514350" algn="l">
              <a:buAutoNum type="arabicPeriod"/>
            </a:pPr>
            <a:endParaRPr lang="en-US" dirty="0">
              <a:solidFill>
                <a:schemeClr val="tx1"/>
              </a:solidFill>
            </a:endParaRPr>
          </a:p>
          <a:p>
            <a:pPr marL="514350" indent="-514350" algn="l">
              <a:buAutoNum type="arabicPeriod"/>
            </a:pPr>
            <a:r>
              <a:rPr lang="en-US" dirty="0">
                <a:solidFill>
                  <a:schemeClr val="tx1"/>
                </a:solidFill>
              </a:rPr>
              <a:t>Natural supplements and vitamins.</a:t>
            </a:r>
          </a:p>
        </p:txBody>
      </p:sp>
    </p:spTree>
    <p:extLst>
      <p:ext uri="{BB962C8B-B14F-4D97-AF65-F5344CB8AC3E}">
        <p14:creationId xmlns:p14="http://schemas.microsoft.com/office/powerpoint/2010/main" val="118657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Thoughts Journal</a:t>
            </a:r>
          </a:p>
        </p:txBody>
      </p:sp>
      <p:sp>
        <p:nvSpPr>
          <p:cNvPr id="3" name="Subtitle 2"/>
          <p:cNvSpPr>
            <a:spLocks noGrp="1"/>
          </p:cNvSpPr>
          <p:nvPr>
            <p:ph type="subTitle" idx="1"/>
          </p:nvPr>
        </p:nvSpPr>
        <p:spPr>
          <a:xfrm>
            <a:off x="685800" y="1488222"/>
            <a:ext cx="7620000" cy="4531578"/>
          </a:xfrm>
        </p:spPr>
        <p:txBody>
          <a:bodyPr/>
          <a:lstStyle/>
          <a:p>
            <a:pPr marL="514350" indent="-514350" algn="l">
              <a:buAutoNum type="arabicPeriod"/>
            </a:pPr>
            <a:r>
              <a:rPr lang="en-US" dirty="0">
                <a:solidFill>
                  <a:schemeClr val="tx1"/>
                </a:solidFill>
              </a:rPr>
              <a:t>To counter, keep a “thoughts journal” which emphasized your ANTs.</a:t>
            </a:r>
          </a:p>
          <a:p>
            <a:pPr marL="514350" indent="-514350" algn="l">
              <a:buAutoNum type="arabicPeriod"/>
            </a:pPr>
            <a:r>
              <a:rPr lang="en-US" dirty="0">
                <a:solidFill>
                  <a:schemeClr val="tx1"/>
                </a:solidFill>
              </a:rPr>
              <a:t>What alternate thoughts do you want?</a:t>
            </a:r>
          </a:p>
          <a:p>
            <a:pPr marL="457200" indent="-457200" algn="l">
              <a:buFont typeface="Wingdings" panose="05000000000000000000" pitchFamily="2" charset="2"/>
              <a:buChar char="v"/>
            </a:pPr>
            <a:r>
              <a:rPr lang="en-US" dirty="0">
                <a:solidFill>
                  <a:schemeClr val="tx1"/>
                </a:solidFill>
              </a:rPr>
              <a:t>It is not the goal for the person to feel good.</a:t>
            </a:r>
          </a:p>
          <a:p>
            <a:pPr marL="457200" indent="-457200" algn="l">
              <a:buFont typeface="Wingdings" panose="05000000000000000000" pitchFamily="2" charset="2"/>
              <a:buChar char="v"/>
            </a:pPr>
            <a:r>
              <a:rPr lang="en-US" dirty="0">
                <a:solidFill>
                  <a:schemeClr val="tx1"/>
                </a:solidFill>
              </a:rPr>
              <a:t>Life is tough and negative feelings will come and go.</a:t>
            </a:r>
          </a:p>
        </p:txBody>
      </p:sp>
    </p:spTree>
    <p:extLst>
      <p:ext uri="{BB962C8B-B14F-4D97-AF65-F5344CB8AC3E}">
        <p14:creationId xmlns:p14="http://schemas.microsoft.com/office/powerpoint/2010/main" val="36011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Test Your Fears During A Panic Attack</a:t>
            </a:r>
          </a:p>
        </p:txBody>
      </p:sp>
      <p:sp>
        <p:nvSpPr>
          <p:cNvPr id="3" name="Subtitle 2"/>
          <p:cNvSpPr>
            <a:spLocks noGrp="1"/>
          </p:cNvSpPr>
          <p:nvPr>
            <p:ph type="subTitle" idx="1"/>
          </p:nvPr>
        </p:nvSpPr>
        <p:spPr>
          <a:xfrm>
            <a:off x="685800" y="1470025"/>
            <a:ext cx="7772400" cy="4549775"/>
          </a:xfrm>
        </p:spPr>
        <p:txBody>
          <a:bodyPr/>
          <a:lstStyle/>
          <a:p>
            <a:pPr marL="514350" indent="-514350" algn="l">
              <a:buAutoNum type="arabicPeriod"/>
            </a:pPr>
            <a:r>
              <a:rPr lang="en-US" dirty="0">
                <a:solidFill>
                  <a:schemeClr val="tx1"/>
                </a:solidFill>
              </a:rPr>
              <a:t>Breathing issue – Breathe heavier, hold your breath, recite the pledge to the flag.</a:t>
            </a:r>
          </a:p>
          <a:p>
            <a:pPr marL="514350" indent="-514350" algn="l">
              <a:buAutoNum type="arabicPeriod"/>
            </a:pPr>
            <a:r>
              <a:rPr lang="en-US" dirty="0">
                <a:solidFill>
                  <a:schemeClr val="tx1"/>
                </a:solidFill>
              </a:rPr>
              <a:t>Confront the fear – Complete the sentence: If I ____, then ____, and then____, and then ____, etc. to core fear.</a:t>
            </a:r>
          </a:p>
        </p:txBody>
      </p:sp>
    </p:spTree>
    <p:extLst>
      <p:ext uri="{BB962C8B-B14F-4D97-AF65-F5344CB8AC3E}">
        <p14:creationId xmlns:p14="http://schemas.microsoft.com/office/powerpoint/2010/main" val="40852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Nine Strategies</a:t>
            </a:r>
          </a:p>
        </p:txBody>
      </p:sp>
      <p:sp>
        <p:nvSpPr>
          <p:cNvPr id="3" name="Subtitle 2"/>
          <p:cNvSpPr>
            <a:spLocks noGrp="1"/>
          </p:cNvSpPr>
          <p:nvPr>
            <p:ph type="subTitle" idx="1"/>
          </p:nvPr>
        </p:nvSpPr>
        <p:spPr>
          <a:xfrm>
            <a:off x="685800" y="1488222"/>
            <a:ext cx="7772400" cy="4531578"/>
          </a:xfrm>
        </p:spPr>
        <p:txBody>
          <a:bodyPr>
            <a:normAutofit fontScale="92500" lnSpcReduction="10000"/>
          </a:bodyPr>
          <a:lstStyle/>
          <a:p>
            <a:pPr marL="514350" indent="-514350" algn="l">
              <a:buAutoNum type="arabicPeriod"/>
            </a:pPr>
            <a:r>
              <a:rPr lang="en-US" dirty="0">
                <a:solidFill>
                  <a:schemeClr val="tx1"/>
                </a:solidFill>
              </a:rPr>
              <a:t>Notice and name.</a:t>
            </a:r>
          </a:p>
          <a:p>
            <a:pPr marL="514350" indent="-514350" algn="l">
              <a:buAutoNum type="arabicPeriod"/>
            </a:pPr>
            <a:r>
              <a:rPr lang="en-US" dirty="0">
                <a:solidFill>
                  <a:schemeClr val="tx1"/>
                </a:solidFill>
              </a:rPr>
              <a:t>Develop a plan.</a:t>
            </a:r>
          </a:p>
          <a:p>
            <a:pPr marL="514350" indent="-514350" algn="l">
              <a:buAutoNum type="arabicPeriod"/>
            </a:pPr>
            <a:r>
              <a:rPr lang="en-US" dirty="0">
                <a:solidFill>
                  <a:schemeClr val="tx1"/>
                </a:solidFill>
              </a:rPr>
              <a:t>Move.</a:t>
            </a:r>
          </a:p>
          <a:p>
            <a:pPr marL="514350" indent="-514350" algn="l">
              <a:buAutoNum type="arabicPeriod"/>
            </a:pPr>
            <a:r>
              <a:rPr lang="en-US" dirty="0">
                <a:solidFill>
                  <a:schemeClr val="tx1"/>
                </a:solidFill>
              </a:rPr>
              <a:t>Breathe.</a:t>
            </a:r>
          </a:p>
          <a:p>
            <a:pPr marL="514350" indent="-514350" algn="l">
              <a:buAutoNum type="arabicPeriod"/>
            </a:pPr>
            <a:r>
              <a:rPr lang="en-US" dirty="0">
                <a:solidFill>
                  <a:schemeClr val="tx1"/>
                </a:solidFill>
              </a:rPr>
              <a:t>Nurture the spirit.</a:t>
            </a:r>
          </a:p>
          <a:p>
            <a:pPr marL="514350" indent="-514350" algn="l">
              <a:buAutoNum type="arabicPeriod"/>
            </a:pPr>
            <a:r>
              <a:rPr lang="en-US" dirty="0">
                <a:solidFill>
                  <a:schemeClr val="tx1"/>
                </a:solidFill>
              </a:rPr>
              <a:t>Reframe your thoughts.</a:t>
            </a:r>
          </a:p>
          <a:p>
            <a:pPr marL="514350" indent="-514350" algn="l">
              <a:buAutoNum type="arabicPeriod"/>
            </a:pPr>
            <a:r>
              <a:rPr lang="en-US" dirty="0">
                <a:solidFill>
                  <a:schemeClr val="tx1"/>
                </a:solidFill>
              </a:rPr>
              <a:t>Watch the toxins.</a:t>
            </a:r>
          </a:p>
          <a:p>
            <a:pPr marL="514350" indent="-514350" algn="l">
              <a:buAutoNum type="arabicPeriod"/>
            </a:pPr>
            <a:r>
              <a:rPr lang="en-US" dirty="0">
                <a:solidFill>
                  <a:schemeClr val="tx1"/>
                </a:solidFill>
              </a:rPr>
              <a:t>Don’t watch the news.</a:t>
            </a:r>
          </a:p>
          <a:p>
            <a:pPr marL="514350" indent="-514350" algn="l">
              <a:buAutoNum type="arabicPeriod"/>
            </a:pPr>
            <a:r>
              <a:rPr lang="en-US" dirty="0">
                <a:solidFill>
                  <a:schemeClr val="tx1"/>
                </a:solidFill>
              </a:rPr>
              <a:t>Don’t worry alone.</a:t>
            </a:r>
          </a:p>
        </p:txBody>
      </p:sp>
    </p:spTree>
    <p:extLst>
      <p:ext uri="{BB962C8B-B14F-4D97-AF65-F5344CB8AC3E}">
        <p14:creationId xmlns:p14="http://schemas.microsoft.com/office/powerpoint/2010/main" val="22310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46"/>
            <a:ext cx="7772400" cy="1470025"/>
          </a:xfrm>
        </p:spPr>
        <p:txBody>
          <a:bodyPr/>
          <a:lstStyle/>
          <a:p>
            <a:r>
              <a:rPr lang="en-US" b="1" dirty="0"/>
              <a:t>Role Of The Church</a:t>
            </a:r>
          </a:p>
        </p:txBody>
      </p:sp>
      <p:sp>
        <p:nvSpPr>
          <p:cNvPr id="3" name="Subtitle 2"/>
          <p:cNvSpPr>
            <a:spLocks noGrp="1"/>
          </p:cNvSpPr>
          <p:nvPr>
            <p:ph type="subTitle" idx="1"/>
          </p:nvPr>
        </p:nvSpPr>
        <p:spPr>
          <a:xfrm>
            <a:off x="685800" y="1447279"/>
            <a:ext cx="7772400" cy="4572521"/>
          </a:xfrm>
        </p:spPr>
        <p:txBody>
          <a:bodyPr/>
          <a:lstStyle/>
          <a:p>
            <a:pPr algn="l"/>
            <a:r>
              <a:rPr lang="en-US" dirty="0">
                <a:solidFill>
                  <a:schemeClr val="tx1"/>
                </a:solidFill>
              </a:rPr>
              <a:t>Three questions every congregation should ask of itself?</a:t>
            </a:r>
          </a:p>
          <a:p>
            <a:pPr marL="514350" indent="-514350" algn="l">
              <a:buAutoNum type="arabicPeriod"/>
            </a:pPr>
            <a:r>
              <a:rPr lang="en-US" dirty="0">
                <a:solidFill>
                  <a:schemeClr val="tx1"/>
                </a:solidFill>
              </a:rPr>
              <a:t>Is the church pulling harder than the world?</a:t>
            </a:r>
          </a:p>
          <a:p>
            <a:pPr marL="514350" indent="-514350" algn="l">
              <a:buAutoNum type="arabicPeriod"/>
            </a:pPr>
            <a:r>
              <a:rPr lang="en-US" dirty="0">
                <a:solidFill>
                  <a:schemeClr val="tx1"/>
                </a:solidFill>
              </a:rPr>
              <a:t>Do we really know each other?</a:t>
            </a:r>
          </a:p>
          <a:p>
            <a:pPr marL="514350" indent="-514350" algn="l">
              <a:buAutoNum type="arabicPeriod"/>
            </a:pPr>
            <a:r>
              <a:rPr lang="en-US" dirty="0">
                <a:solidFill>
                  <a:schemeClr val="tx1"/>
                </a:solidFill>
              </a:rPr>
              <a:t>Do people feel alive or dead in this congregation?</a:t>
            </a:r>
          </a:p>
        </p:txBody>
      </p:sp>
    </p:spTree>
    <p:extLst>
      <p:ext uri="{BB962C8B-B14F-4D97-AF65-F5344CB8AC3E}">
        <p14:creationId xmlns:p14="http://schemas.microsoft.com/office/powerpoint/2010/main" val="14241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Role Of The Church</a:t>
            </a:r>
          </a:p>
        </p:txBody>
      </p:sp>
      <p:sp>
        <p:nvSpPr>
          <p:cNvPr id="3" name="Subtitle 2"/>
          <p:cNvSpPr>
            <a:spLocks noGrp="1"/>
          </p:cNvSpPr>
          <p:nvPr>
            <p:ph type="subTitle" idx="1"/>
          </p:nvPr>
        </p:nvSpPr>
        <p:spPr>
          <a:xfrm>
            <a:off x="685800" y="1470025"/>
            <a:ext cx="7620000" cy="4549775"/>
          </a:xfrm>
        </p:spPr>
        <p:txBody>
          <a:bodyPr/>
          <a:lstStyle/>
          <a:p>
            <a:pPr algn="l"/>
            <a:r>
              <a:rPr lang="en-US" dirty="0">
                <a:solidFill>
                  <a:schemeClr val="tx1"/>
                </a:solidFill>
              </a:rPr>
              <a:t>When we understand the underlying issues of:</a:t>
            </a:r>
          </a:p>
          <a:p>
            <a:pPr algn="l"/>
            <a:r>
              <a:rPr lang="en-US" dirty="0">
                <a:solidFill>
                  <a:schemeClr val="tx1"/>
                </a:solidFill>
              </a:rPr>
              <a:t>Fear</a:t>
            </a:r>
          </a:p>
          <a:p>
            <a:pPr algn="l"/>
            <a:r>
              <a:rPr lang="en-US" dirty="0">
                <a:solidFill>
                  <a:schemeClr val="tx1"/>
                </a:solidFill>
              </a:rPr>
              <a:t>Loneliness</a:t>
            </a:r>
          </a:p>
          <a:p>
            <a:pPr algn="l"/>
            <a:r>
              <a:rPr lang="en-US" dirty="0">
                <a:solidFill>
                  <a:schemeClr val="tx1"/>
                </a:solidFill>
              </a:rPr>
              <a:t>Despair</a:t>
            </a:r>
          </a:p>
          <a:p>
            <a:pPr algn="l"/>
            <a:r>
              <a:rPr lang="en-US" dirty="0">
                <a:solidFill>
                  <a:schemeClr val="tx1"/>
                </a:solidFill>
              </a:rPr>
              <a:t>Suicidality</a:t>
            </a:r>
          </a:p>
          <a:p>
            <a:pPr algn="l"/>
            <a:r>
              <a:rPr lang="en-US" dirty="0">
                <a:solidFill>
                  <a:schemeClr val="tx1"/>
                </a:solidFill>
              </a:rPr>
              <a:t>We understand that our brethren need us and we need them.</a:t>
            </a:r>
          </a:p>
        </p:txBody>
      </p:sp>
    </p:spTree>
    <p:extLst>
      <p:ext uri="{BB962C8B-B14F-4D97-AF65-F5344CB8AC3E}">
        <p14:creationId xmlns:p14="http://schemas.microsoft.com/office/powerpoint/2010/main" val="34419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318"/>
            <a:ext cx="7772400" cy="1470025"/>
          </a:xfrm>
        </p:spPr>
        <p:txBody>
          <a:bodyPr/>
          <a:lstStyle/>
          <a:p>
            <a:r>
              <a:rPr lang="en-US" b="1" dirty="0"/>
              <a:t>Recommended Readings</a:t>
            </a:r>
          </a:p>
        </p:txBody>
      </p:sp>
      <p:sp>
        <p:nvSpPr>
          <p:cNvPr id="3" name="Subtitle 2"/>
          <p:cNvSpPr>
            <a:spLocks noGrp="1"/>
          </p:cNvSpPr>
          <p:nvPr>
            <p:ph type="subTitle" idx="1"/>
          </p:nvPr>
        </p:nvSpPr>
        <p:spPr>
          <a:xfrm>
            <a:off x="685800" y="1512343"/>
            <a:ext cx="7772400" cy="4507457"/>
          </a:xfrm>
        </p:spPr>
        <p:txBody>
          <a:bodyPr/>
          <a:lstStyle/>
          <a:p>
            <a:pPr algn="l"/>
            <a:r>
              <a:rPr lang="en-US" u="sng" dirty="0">
                <a:solidFill>
                  <a:schemeClr val="tx1"/>
                </a:solidFill>
              </a:rPr>
              <a:t>When Panic Attacks</a:t>
            </a:r>
            <a:r>
              <a:rPr lang="en-US" dirty="0">
                <a:solidFill>
                  <a:schemeClr val="tx1"/>
                </a:solidFill>
              </a:rPr>
              <a:t>, David D. Burns, M.D. Three Rivers Press, NY. 2006</a:t>
            </a:r>
          </a:p>
          <a:p>
            <a:pPr algn="l"/>
            <a:r>
              <a:rPr lang="en-US" u="sng" dirty="0">
                <a:solidFill>
                  <a:schemeClr val="tx1"/>
                </a:solidFill>
              </a:rPr>
              <a:t>Embracing the FEAR</a:t>
            </a:r>
            <a:r>
              <a:rPr lang="en-US" dirty="0">
                <a:solidFill>
                  <a:schemeClr val="tx1"/>
                </a:solidFill>
              </a:rPr>
              <a:t>, Judith Bemis, Amr </a:t>
            </a:r>
            <a:r>
              <a:rPr lang="en-US" dirty="0" err="1">
                <a:solidFill>
                  <a:schemeClr val="tx1"/>
                </a:solidFill>
              </a:rPr>
              <a:t>Barrda</a:t>
            </a:r>
            <a:r>
              <a:rPr lang="en-US" dirty="0">
                <a:solidFill>
                  <a:schemeClr val="tx1"/>
                </a:solidFill>
              </a:rPr>
              <a:t>, PhD. </a:t>
            </a:r>
            <a:r>
              <a:rPr lang="en-US" dirty="0" err="1">
                <a:solidFill>
                  <a:schemeClr val="tx1"/>
                </a:solidFill>
              </a:rPr>
              <a:t>Hazelden</a:t>
            </a:r>
            <a:r>
              <a:rPr lang="en-US" dirty="0">
                <a:solidFill>
                  <a:schemeClr val="tx1"/>
                </a:solidFill>
              </a:rPr>
              <a:t>. 1994</a:t>
            </a:r>
          </a:p>
          <a:p>
            <a:pPr algn="l"/>
            <a:r>
              <a:rPr lang="en-US" u="sng" dirty="0">
                <a:solidFill>
                  <a:schemeClr val="tx1"/>
                </a:solidFill>
              </a:rPr>
              <a:t>Anxiety Treatment Techniques That Really Work</a:t>
            </a:r>
            <a:r>
              <a:rPr lang="en-US" dirty="0">
                <a:solidFill>
                  <a:schemeClr val="tx1"/>
                </a:solidFill>
              </a:rPr>
              <a:t>, Stanley Hibbs, PhD. PESI Publishing, Eau Claire, WI. 2013</a:t>
            </a:r>
          </a:p>
        </p:txBody>
      </p:sp>
    </p:spTree>
    <p:extLst>
      <p:ext uri="{BB962C8B-B14F-4D97-AF65-F5344CB8AC3E}">
        <p14:creationId xmlns:p14="http://schemas.microsoft.com/office/powerpoint/2010/main" val="119596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7"/>
            <a:ext cx="7772400" cy="1470025"/>
          </a:xfrm>
        </p:spPr>
        <p:txBody>
          <a:bodyPr/>
          <a:lstStyle/>
          <a:p>
            <a:r>
              <a:rPr lang="en-US" b="1" dirty="0"/>
              <a:t>Recommended Readings</a:t>
            </a:r>
          </a:p>
        </p:txBody>
      </p:sp>
      <p:sp>
        <p:nvSpPr>
          <p:cNvPr id="3" name="Subtitle 2"/>
          <p:cNvSpPr>
            <a:spLocks noGrp="1"/>
          </p:cNvSpPr>
          <p:nvPr>
            <p:ph type="subTitle" idx="1"/>
          </p:nvPr>
        </p:nvSpPr>
        <p:spPr>
          <a:xfrm>
            <a:off x="685800" y="1488222"/>
            <a:ext cx="7772400" cy="4531578"/>
          </a:xfrm>
        </p:spPr>
        <p:txBody>
          <a:bodyPr/>
          <a:lstStyle/>
          <a:p>
            <a:pPr algn="l"/>
            <a:r>
              <a:rPr lang="en-US" u="sng" dirty="0">
                <a:solidFill>
                  <a:schemeClr val="tx1"/>
                </a:solidFill>
              </a:rPr>
              <a:t>Brain Based Therapy for Anxiety</a:t>
            </a:r>
            <a:r>
              <a:rPr lang="en-US" dirty="0">
                <a:solidFill>
                  <a:schemeClr val="tx1"/>
                </a:solidFill>
              </a:rPr>
              <a:t>, John B. Arden, PhD. PESI Publishing, Eau Claire, WI. 2014</a:t>
            </a:r>
          </a:p>
          <a:p>
            <a:pPr algn="l"/>
            <a:r>
              <a:rPr lang="en-US" u="sng" dirty="0">
                <a:solidFill>
                  <a:schemeClr val="tx1"/>
                </a:solidFill>
              </a:rPr>
              <a:t>Ten Days to Self-Esteem</a:t>
            </a:r>
            <a:r>
              <a:rPr lang="en-US" dirty="0">
                <a:solidFill>
                  <a:schemeClr val="tx1"/>
                </a:solidFill>
              </a:rPr>
              <a:t>, David D. Burns, M.D. Harper, NY. 1999</a:t>
            </a:r>
          </a:p>
          <a:p>
            <a:pPr algn="l"/>
            <a:r>
              <a:rPr lang="en-US" u="sng" dirty="0">
                <a:solidFill>
                  <a:schemeClr val="tx1"/>
                </a:solidFill>
              </a:rPr>
              <a:t>The Self-Esteem Workbook</a:t>
            </a:r>
            <a:r>
              <a:rPr lang="en-US" dirty="0">
                <a:solidFill>
                  <a:schemeClr val="tx1"/>
                </a:solidFill>
              </a:rPr>
              <a:t>, Glenn R. </a:t>
            </a:r>
            <a:r>
              <a:rPr lang="en-US" dirty="0" err="1">
                <a:solidFill>
                  <a:schemeClr val="tx1"/>
                </a:solidFill>
              </a:rPr>
              <a:t>Schiraldi</a:t>
            </a:r>
            <a:r>
              <a:rPr lang="en-US" dirty="0">
                <a:solidFill>
                  <a:schemeClr val="tx1"/>
                </a:solidFill>
              </a:rPr>
              <a:t>, PhD. New Harbinger Press, Oakland, CA. 2001</a:t>
            </a:r>
          </a:p>
        </p:txBody>
      </p:sp>
    </p:spTree>
    <p:extLst>
      <p:ext uri="{BB962C8B-B14F-4D97-AF65-F5344CB8AC3E}">
        <p14:creationId xmlns:p14="http://schemas.microsoft.com/office/powerpoint/2010/main" val="297530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197"/>
            <a:ext cx="7772400" cy="1201003"/>
          </a:xfrm>
        </p:spPr>
        <p:txBody>
          <a:bodyPr/>
          <a:lstStyle/>
          <a:p>
            <a:r>
              <a:rPr lang="en-US" b="1" dirty="0"/>
              <a:t>Frequency</a:t>
            </a:r>
          </a:p>
        </p:txBody>
      </p:sp>
      <p:sp>
        <p:nvSpPr>
          <p:cNvPr id="3" name="Subtitle 2"/>
          <p:cNvSpPr>
            <a:spLocks noGrp="1"/>
          </p:cNvSpPr>
          <p:nvPr>
            <p:ph type="subTitle" idx="1"/>
          </p:nvPr>
        </p:nvSpPr>
        <p:spPr>
          <a:xfrm>
            <a:off x="914400" y="1219200"/>
            <a:ext cx="7772400" cy="4876800"/>
          </a:xfrm>
        </p:spPr>
        <p:txBody>
          <a:bodyPr/>
          <a:lstStyle/>
          <a:p>
            <a:pPr marL="457200" indent="-457200" algn="l">
              <a:buFont typeface="Wingdings" panose="05000000000000000000" pitchFamily="2" charset="2"/>
              <a:buChar char="v"/>
            </a:pPr>
            <a:r>
              <a:rPr lang="en-US" dirty="0">
                <a:solidFill>
                  <a:srgbClr val="292929"/>
                </a:solidFill>
              </a:rPr>
              <a:t>10% of Teens</a:t>
            </a:r>
          </a:p>
          <a:p>
            <a:pPr marL="457200" indent="-457200" algn="l">
              <a:buFont typeface="Wingdings" panose="05000000000000000000" pitchFamily="2" charset="2"/>
              <a:buChar char="v"/>
            </a:pPr>
            <a:r>
              <a:rPr lang="en-US" dirty="0">
                <a:solidFill>
                  <a:srgbClr val="292929"/>
                </a:solidFill>
              </a:rPr>
              <a:t>40% of Adults</a:t>
            </a:r>
          </a:p>
          <a:p>
            <a:pPr marL="457200" indent="-457200" algn="l">
              <a:buFont typeface="Wingdings" panose="05000000000000000000" pitchFamily="2" charset="2"/>
              <a:buChar char="v"/>
            </a:pPr>
            <a:r>
              <a:rPr lang="en-US" dirty="0">
                <a:solidFill>
                  <a:srgbClr val="292929"/>
                </a:solidFill>
              </a:rPr>
              <a:t>2/3 of Adults do not receive treatment (Source: NIMH Statistics 2013)</a:t>
            </a:r>
          </a:p>
          <a:p>
            <a:pPr marL="457200" indent="-457200" algn="l">
              <a:buFont typeface="Wingdings" panose="05000000000000000000" pitchFamily="2" charset="2"/>
              <a:buChar char="v"/>
            </a:pPr>
            <a:r>
              <a:rPr lang="en-US" dirty="0">
                <a:solidFill>
                  <a:srgbClr val="292929"/>
                </a:solidFill>
              </a:rPr>
              <a:t>Only 1/5 of teen sufferers present for treatment</a:t>
            </a:r>
          </a:p>
          <a:p>
            <a:pPr marL="457200" indent="-457200" algn="l">
              <a:buFont typeface="Wingdings" panose="05000000000000000000" pitchFamily="2" charset="2"/>
              <a:buChar char="v"/>
            </a:pPr>
            <a:r>
              <a:rPr lang="en-US" dirty="0">
                <a:solidFill>
                  <a:srgbClr val="292929"/>
                </a:solidFill>
              </a:rPr>
              <a:t>6-13 and 60+ are equally represented</a:t>
            </a:r>
          </a:p>
          <a:p>
            <a:pPr marL="457200" indent="-457200" algn="l">
              <a:buFont typeface="Wingdings" panose="05000000000000000000" pitchFamily="2" charset="2"/>
              <a:buChar char="v"/>
            </a:pPr>
            <a:r>
              <a:rPr lang="en-US" dirty="0">
                <a:solidFill>
                  <a:srgbClr val="292929"/>
                </a:solidFill>
              </a:rPr>
              <a:t>14-18,19-40, 41-60 equally represented</a:t>
            </a:r>
          </a:p>
        </p:txBody>
      </p:sp>
    </p:spTree>
    <p:extLst>
      <p:ext uri="{BB962C8B-B14F-4D97-AF65-F5344CB8AC3E}">
        <p14:creationId xmlns:p14="http://schemas.microsoft.com/office/powerpoint/2010/main" val="26485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40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965"/>
            <a:ext cx="7772400" cy="1163235"/>
          </a:xfrm>
        </p:spPr>
        <p:txBody>
          <a:bodyPr/>
          <a:lstStyle/>
          <a:p>
            <a:r>
              <a:rPr lang="en-US" b="1" dirty="0"/>
              <a:t>Adults</a:t>
            </a:r>
          </a:p>
        </p:txBody>
      </p:sp>
      <p:sp>
        <p:nvSpPr>
          <p:cNvPr id="3" name="Subtitle 2"/>
          <p:cNvSpPr>
            <a:spLocks noGrp="1"/>
          </p:cNvSpPr>
          <p:nvPr>
            <p:ph type="subTitle" idx="1"/>
          </p:nvPr>
        </p:nvSpPr>
        <p:spPr>
          <a:xfrm>
            <a:off x="685800" y="1066800"/>
            <a:ext cx="7772400" cy="5029200"/>
          </a:xfrm>
        </p:spPr>
        <p:txBody>
          <a:bodyPr/>
          <a:lstStyle/>
          <a:p>
            <a:pPr algn="l"/>
            <a:r>
              <a:rPr lang="en-US" dirty="0">
                <a:solidFill>
                  <a:srgbClr val="292929"/>
                </a:solidFill>
              </a:rPr>
              <a:t>Women are </a:t>
            </a:r>
            <a:r>
              <a:rPr lang="en-US" b="1" dirty="0">
                <a:solidFill>
                  <a:srgbClr val="292929"/>
                </a:solidFill>
              </a:rPr>
              <a:t>60% </a:t>
            </a:r>
            <a:r>
              <a:rPr lang="en-US" dirty="0">
                <a:solidFill>
                  <a:srgbClr val="292929"/>
                </a:solidFill>
              </a:rPr>
              <a:t>more likely than men to experience an anxiety disorder over their lifetime.</a:t>
            </a:r>
          </a:p>
          <a:p>
            <a:pPr algn="l"/>
            <a:endParaRPr lang="en-US" dirty="0">
              <a:solidFill>
                <a:srgbClr val="292929"/>
              </a:solidFill>
            </a:endParaRPr>
          </a:p>
          <a:p>
            <a:pPr algn="l"/>
            <a:r>
              <a:rPr lang="en-US" b="1" dirty="0">
                <a:solidFill>
                  <a:srgbClr val="292929"/>
                </a:solidFill>
              </a:rPr>
              <a:t>Only 36.9% </a:t>
            </a:r>
            <a:r>
              <a:rPr lang="en-US" dirty="0">
                <a:solidFill>
                  <a:srgbClr val="292929"/>
                </a:solidFill>
              </a:rPr>
              <a:t>were receiving treatment.</a:t>
            </a:r>
          </a:p>
          <a:p>
            <a:pPr algn="l"/>
            <a:endParaRPr lang="en-US" dirty="0">
              <a:solidFill>
                <a:srgbClr val="292929"/>
              </a:solidFill>
            </a:endParaRPr>
          </a:p>
          <a:p>
            <a:pPr algn="l"/>
            <a:r>
              <a:rPr lang="en-US" sz="6600" b="1" dirty="0">
                <a:solidFill>
                  <a:srgbClr val="D1263B"/>
                </a:solidFill>
              </a:rPr>
              <a:t>63% </a:t>
            </a:r>
            <a:r>
              <a:rPr lang="en-US" dirty="0">
                <a:solidFill>
                  <a:srgbClr val="292929"/>
                </a:solidFill>
              </a:rPr>
              <a:t>do not get treatment. (Source: NIMH, 2005)</a:t>
            </a:r>
          </a:p>
        </p:txBody>
      </p:sp>
    </p:spTree>
    <p:extLst>
      <p:ext uri="{BB962C8B-B14F-4D97-AF65-F5344CB8AC3E}">
        <p14:creationId xmlns:p14="http://schemas.microsoft.com/office/powerpoint/2010/main" val="25098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22"/>
            <a:ext cx="7772400" cy="1470025"/>
          </a:xfrm>
        </p:spPr>
        <p:txBody>
          <a:bodyPr/>
          <a:lstStyle/>
          <a:p>
            <a:r>
              <a:rPr lang="en-US" b="1" dirty="0"/>
              <a:t>Children and Adolescents</a:t>
            </a:r>
          </a:p>
        </p:txBody>
      </p:sp>
      <p:sp>
        <p:nvSpPr>
          <p:cNvPr id="3" name="Subtitle 2"/>
          <p:cNvSpPr>
            <a:spLocks noGrp="1"/>
          </p:cNvSpPr>
          <p:nvPr>
            <p:ph type="subTitle" idx="1"/>
          </p:nvPr>
        </p:nvSpPr>
        <p:spPr>
          <a:xfrm>
            <a:off x="685800" y="990600"/>
            <a:ext cx="7772400" cy="5105400"/>
          </a:xfrm>
        </p:spPr>
        <p:txBody>
          <a:bodyPr/>
          <a:lstStyle/>
          <a:p>
            <a:pPr algn="l"/>
            <a:endParaRPr lang="en-US" dirty="0">
              <a:solidFill>
                <a:schemeClr val="tx1"/>
              </a:solidFill>
            </a:endParaRPr>
          </a:p>
          <a:p>
            <a:pPr algn="l"/>
            <a:r>
              <a:rPr lang="en-US" dirty="0">
                <a:solidFill>
                  <a:schemeClr val="tx1"/>
                </a:solidFill>
              </a:rPr>
              <a:t>Average Onset Age: </a:t>
            </a:r>
            <a:r>
              <a:rPr lang="en-US" b="1" dirty="0">
                <a:solidFill>
                  <a:schemeClr val="tx1"/>
                </a:solidFill>
              </a:rPr>
              <a:t>11 years old </a:t>
            </a:r>
            <a:r>
              <a:rPr lang="en-US" dirty="0">
                <a:solidFill>
                  <a:schemeClr val="tx1"/>
                </a:solidFill>
              </a:rPr>
              <a:t>(Source: NIMH, 2005)</a:t>
            </a:r>
            <a:endParaRPr lang="en-US" b="1" dirty="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25.1% of 13-18 year olds experience an anxiety disorder.</a:t>
            </a:r>
          </a:p>
        </p:txBody>
      </p:sp>
    </p:spTree>
    <p:extLst>
      <p:ext uri="{BB962C8B-B14F-4D97-AF65-F5344CB8AC3E}">
        <p14:creationId xmlns:p14="http://schemas.microsoft.com/office/powerpoint/2010/main" val="15372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t>Why Is This Happening?</a:t>
            </a:r>
          </a:p>
        </p:txBody>
      </p:sp>
      <p:sp>
        <p:nvSpPr>
          <p:cNvPr id="3" name="Subtitle 2"/>
          <p:cNvSpPr>
            <a:spLocks noGrp="1"/>
          </p:cNvSpPr>
          <p:nvPr>
            <p:ph type="subTitle" idx="1"/>
          </p:nvPr>
        </p:nvSpPr>
        <p:spPr>
          <a:xfrm>
            <a:off x="685800" y="1470025"/>
            <a:ext cx="7772400" cy="4625975"/>
          </a:xfrm>
        </p:spPr>
        <p:txBody>
          <a:bodyPr/>
          <a:lstStyle/>
          <a:p>
            <a:r>
              <a:rPr lang="en-US" dirty="0">
                <a:solidFill>
                  <a:srgbClr val="292929"/>
                </a:solidFill>
              </a:rPr>
              <a:t>The most common trait of anxiety is:</a:t>
            </a:r>
          </a:p>
          <a:p>
            <a:pPr algn="l"/>
            <a:r>
              <a:rPr lang="en-US" sz="4800" b="1" dirty="0">
                <a:solidFill>
                  <a:srgbClr val="292929"/>
                </a:solidFill>
              </a:rPr>
              <a:t>                   </a:t>
            </a:r>
            <a:r>
              <a:rPr lang="en-US" sz="5400" b="1" dirty="0">
                <a:solidFill>
                  <a:srgbClr val="FF0000"/>
                </a:solidFill>
              </a:rPr>
              <a:t>F</a:t>
            </a:r>
            <a:r>
              <a:rPr lang="en-US" sz="4800" b="1" dirty="0">
                <a:solidFill>
                  <a:srgbClr val="292929"/>
                </a:solidFill>
              </a:rPr>
              <a:t> </a:t>
            </a:r>
            <a:r>
              <a:rPr lang="en-US" b="1" dirty="0" err="1">
                <a:solidFill>
                  <a:srgbClr val="292929"/>
                </a:solidFill>
              </a:rPr>
              <a:t>alse</a:t>
            </a:r>
            <a:endParaRPr lang="en-US" sz="4800" b="1" dirty="0">
              <a:solidFill>
                <a:srgbClr val="292929"/>
              </a:solidFill>
            </a:endParaRPr>
          </a:p>
          <a:p>
            <a:pPr algn="l"/>
            <a:r>
              <a:rPr lang="en-US" sz="4800" b="1" dirty="0">
                <a:solidFill>
                  <a:srgbClr val="292929"/>
                </a:solidFill>
              </a:rPr>
              <a:t>                   </a:t>
            </a:r>
            <a:r>
              <a:rPr lang="en-US" sz="5400" b="1" dirty="0">
                <a:solidFill>
                  <a:srgbClr val="FF0000"/>
                </a:solidFill>
              </a:rPr>
              <a:t>E</a:t>
            </a:r>
            <a:r>
              <a:rPr lang="en-US" sz="4800" b="1" dirty="0">
                <a:solidFill>
                  <a:srgbClr val="292929"/>
                </a:solidFill>
              </a:rPr>
              <a:t> </a:t>
            </a:r>
            <a:r>
              <a:rPr lang="en-US" b="1" dirty="0" err="1">
                <a:solidFill>
                  <a:srgbClr val="292929"/>
                </a:solidFill>
              </a:rPr>
              <a:t>vidence</a:t>
            </a:r>
            <a:endParaRPr lang="en-US" b="1" dirty="0">
              <a:solidFill>
                <a:srgbClr val="292929"/>
              </a:solidFill>
            </a:endParaRPr>
          </a:p>
          <a:p>
            <a:pPr algn="l"/>
            <a:r>
              <a:rPr lang="en-US" sz="4800" b="1" dirty="0">
                <a:solidFill>
                  <a:srgbClr val="292929"/>
                </a:solidFill>
              </a:rPr>
              <a:t>                   </a:t>
            </a:r>
            <a:r>
              <a:rPr lang="en-US" sz="5400" b="1" dirty="0">
                <a:solidFill>
                  <a:srgbClr val="FF0000"/>
                </a:solidFill>
              </a:rPr>
              <a:t>A</a:t>
            </a:r>
            <a:r>
              <a:rPr lang="en-US" sz="4800" b="1" dirty="0">
                <a:solidFill>
                  <a:srgbClr val="292929"/>
                </a:solidFill>
              </a:rPr>
              <a:t> </a:t>
            </a:r>
            <a:r>
              <a:rPr lang="en-US" b="1" dirty="0" err="1">
                <a:solidFill>
                  <a:srgbClr val="292929"/>
                </a:solidFill>
              </a:rPr>
              <a:t>ppears</a:t>
            </a:r>
            <a:endParaRPr lang="en-US" b="1" dirty="0">
              <a:solidFill>
                <a:srgbClr val="292929"/>
              </a:solidFill>
            </a:endParaRPr>
          </a:p>
          <a:p>
            <a:pPr algn="l"/>
            <a:r>
              <a:rPr lang="en-US" sz="4800" b="1" dirty="0">
                <a:solidFill>
                  <a:srgbClr val="292929"/>
                </a:solidFill>
              </a:rPr>
              <a:t>                   </a:t>
            </a:r>
            <a:r>
              <a:rPr lang="en-US" sz="5400" b="1" dirty="0">
                <a:solidFill>
                  <a:srgbClr val="FF0000"/>
                </a:solidFill>
              </a:rPr>
              <a:t>R</a:t>
            </a:r>
            <a:r>
              <a:rPr lang="en-US" sz="4800" b="1" dirty="0">
                <a:solidFill>
                  <a:srgbClr val="292929"/>
                </a:solidFill>
              </a:rPr>
              <a:t> </a:t>
            </a:r>
            <a:r>
              <a:rPr lang="en-US" b="1" dirty="0" err="1">
                <a:solidFill>
                  <a:srgbClr val="292929"/>
                </a:solidFill>
              </a:rPr>
              <a:t>eal</a:t>
            </a:r>
            <a:endParaRPr lang="en-US" b="1" dirty="0">
              <a:solidFill>
                <a:srgbClr val="292929"/>
              </a:solidFill>
            </a:endParaRPr>
          </a:p>
          <a:p>
            <a:pPr algn="l"/>
            <a:endParaRPr lang="en-US" dirty="0">
              <a:solidFill>
                <a:srgbClr val="292929"/>
              </a:solidFill>
            </a:endParaRPr>
          </a:p>
        </p:txBody>
      </p:sp>
    </p:spTree>
    <p:extLst>
      <p:ext uri="{BB962C8B-B14F-4D97-AF65-F5344CB8AC3E}">
        <p14:creationId xmlns:p14="http://schemas.microsoft.com/office/powerpoint/2010/main" val="25384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28600"/>
          </a:xfrm>
        </p:spPr>
        <p:txBody>
          <a:bodyPr>
            <a:normAutofit fontScale="90000"/>
          </a:bodyPr>
          <a:lstStyle/>
          <a:p>
            <a:endParaRPr lang="en-US" dirty="0"/>
          </a:p>
        </p:txBody>
      </p:sp>
      <p:sp>
        <p:nvSpPr>
          <p:cNvPr id="3" name="Subtitle 2"/>
          <p:cNvSpPr>
            <a:spLocks noGrp="1"/>
          </p:cNvSpPr>
          <p:nvPr>
            <p:ph type="subTitle" idx="1"/>
          </p:nvPr>
        </p:nvSpPr>
        <p:spPr>
          <a:xfrm>
            <a:off x="685800" y="228601"/>
            <a:ext cx="7772400" cy="579119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6811"/>
            <a:ext cx="5486400" cy="5836596"/>
          </a:xfrm>
          <a:prstGeom prst="rect">
            <a:avLst/>
          </a:prstGeom>
        </p:spPr>
      </p:pic>
    </p:spTree>
    <p:extLst>
      <p:ext uri="{BB962C8B-B14F-4D97-AF65-F5344CB8AC3E}">
        <p14:creationId xmlns:p14="http://schemas.microsoft.com/office/powerpoint/2010/main" val="3736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6171</TotalTime>
  <Words>1591</Words>
  <Application>Microsoft Office PowerPoint</Application>
  <PresentationFormat>On-screen Show (4:3)</PresentationFormat>
  <Paragraphs>271</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Roboto</vt:lpstr>
      <vt:lpstr>Wingdings</vt:lpstr>
      <vt:lpstr>Office Theme</vt:lpstr>
      <vt:lpstr>PowerPoint Presentation</vt:lpstr>
      <vt:lpstr> </vt:lpstr>
      <vt:lpstr>Types Of Disorders</vt:lpstr>
      <vt:lpstr>Types of Disorders</vt:lpstr>
      <vt:lpstr>Frequency</vt:lpstr>
      <vt:lpstr>Adults</vt:lpstr>
      <vt:lpstr>Children and Adolescents</vt:lpstr>
      <vt:lpstr>Why Is This Happening?</vt:lpstr>
      <vt:lpstr>PowerPoint Presentation</vt:lpstr>
      <vt:lpstr>Why Is This Happening?</vt:lpstr>
      <vt:lpstr>PHYSICAL SENSATIONS</vt:lpstr>
      <vt:lpstr>Physiological Sensations</vt:lpstr>
      <vt:lpstr>Physiological Sensations</vt:lpstr>
      <vt:lpstr>Physiological Sensations</vt:lpstr>
      <vt:lpstr>Physiological Sensations</vt:lpstr>
      <vt:lpstr>Physiological Sensations</vt:lpstr>
      <vt:lpstr>Physiological Sensations</vt:lpstr>
      <vt:lpstr>Cognitive</vt:lpstr>
      <vt:lpstr>Cognitive</vt:lpstr>
      <vt:lpstr>Cognitive Distortion Patterns</vt:lpstr>
      <vt:lpstr>Four Cognitive Biases of Anxiety</vt:lpstr>
      <vt:lpstr>Common Cognitive Distortions</vt:lpstr>
      <vt:lpstr>Common Cognitive Distortions</vt:lpstr>
      <vt:lpstr>Behavioral</vt:lpstr>
      <vt:lpstr>Behavioral</vt:lpstr>
      <vt:lpstr>Healthy Stress Response </vt:lpstr>
      <vt:lpstr>Do You Have An ANT Problem?</vt:lpstr>
      <vt:lpstr>PowerPoint Presentation</vt:lpstr>
      <vt:lpstr>Questions Which Challenge ANTS</vt:lpstr>
      <vt:lpstr>Questions Which Challenge ANTS</vt:lpstr>
      <vt:lpstr>ANT Colony</vt:lpstr>
      <vt:lpstr>ANT Colony</vt:lpstr>
      <vt:lpstr>Additional Thoughts</vt:lpstr>
      <vt:lpstr>Commandments</vt:lpstr>
      <vt:lpstr> </vt:lpstr>
      <vt:lpstr> Consider Paul: </vt:lpstr>
      <vt:lpstr>Consider Jesus: </vt:lpstr>
      <vt:lpstr>Consider David:</vt:lpstr>
      <vt:lpstr> </vt:lpstr>
      <vt:lpstr>Where Is The Power?</vt:lpstr>
      <vt:lpstr>The Role of Medications</vt:lpstr>
      <vt:lpstr>Other Proven Methods</vt:lpstr>
      <vt:lpstr>Thoughts Journal</vt:lpstr>
      <vt:lpstr>Test Your Fears During A Panic Attack</vt:lpstr>
      <vt:lpstr>Nine Strategies</vt:lpstr>
      <vt:lpstr>Role Of The Church</vt:lpstr>
      <vt:lpstr>Role Of The Church</vt:lpstr>
      <vt:lpstr>Recommended Readings</vt:lpstr>
      <vt:lpstr>Recommended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EastShelby</cp:lastModifiedBy>
  <cp:revision>147</cp:revision>
  <cp:lastPrinted>2017-11-02T21:04:40Z</cp:lastPrinted>
  <dcterms:created xsi:type="dcterms:W3CDTF">2016-03-01T18:53:18Z</dcterms:created>
  <dcterms:modified xsi:type="dcterms:W3CDTF">2017-11-04T19:57:12Z</dcterms:modified>
</cp:coreProperties>
</file>