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608" r:id="rId2"/>
    <p:sldId id="547" r:id="rId3"/>
    <p:sldId id="566" r:id="rId4"/>
    <p:sldId id="567" r:id="rId5"/>
    <p:sldId id="568" r:id="rId6"/>
    <p:sldId id="569" r:id="rId7"/>
    <p:sldId id="570" r:id="rId8"/>
    <p:sldId id="571" r:id="rId9"/>
    <p:sldId id="572" r:id="rId10"/>
    <p:sldId id="548" r:id="rId11"/>
    <p:sldId id="549" r:id="rId12"/>
    <p:sldId id="550" r:id="rId13"/>
    <p:sldId id="573" r:id="rId14"/>
    <p:sldId id="574" r:id="rId15"/>
    <p:sldId id="551" r:id="rId16"/>
    <p:sldId id="552" r:id="rId17"/>
    <p:sldId id="553" r:id="rId18"/>
    <p:sldId id="554" r:id="rId19"/>
    <p:sldId id="555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63" r:id="rId28"/>
    <p:sldId id="564" r:id="rId29"/>
    <p:sldId id="565" r:id="rId30"/>
    <p:sldId id="61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8B786E"/>
    <a:srgbClr val="D12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53" autoAdjust="0"/>
    <p:restoredTop sz="94660"/>
  </p:normalViewPr>
  <p:slideViewPr>
    <p:cSldViewPr>
      <p:cViewPr varScale="1">
        <p:scale>
          <a:sx n="103" d="100"/>
          <a:sy n="103" d="100"/>
        </p:scale>
        <p:origin x="2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95991B3A-CB4E-094D-99D7-240EA76768FE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71518CDD-3C45-2C4D-9FD7-498C28C42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0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AAE834F6-3909-484A-8E33-D0FB22025583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3638"/>
            <a:ext cx="418147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643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D7AD72E3-87B5-40F3-A5D2-F8DD615EA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8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292929"/>
                </a:solidFill>
                <a:latin typeface="+mn-lt"/>
                <a:ea typeface="Robot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8B786E"/>
                </a:solidFill>
                <a:latin typeface="+mn-lt"/>
                <a:ea typeface="Roboto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6C8-4162-4846-A8F1-6A890DCBB9D4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B8E-CCDB-40C8-913E-1BEB10FD6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292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6C8-4162-4846-A8F1-6A890DCBB9D4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B8E-CCDB-40C8-913E-1BEB10FD6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6C8-4162-4846-A8F1-6A890DCBB9D4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B8E-CCDB-40C8-913E-1BEB10FD6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D821FE-8E12-4103-9501-20030232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6C8-4162-4846-A8F1-6A890DCBB9D4}" type="datetimeFigureOut">
              <a:rPr lang="en-US" smtClean="0"/>
              <a:pPr/>
              <a:t>11/4/2017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752F3-B667-43FE-B111-E2BC29DD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6529B-A078-426C-939B-E944E9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B8E-CCDB-40C8-913E-1BEB10FD6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A0B5967-274A-4CB2-90D6-F4D08320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D1263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92929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6C8-4162-4846-A8F1-6A890DCBB9D4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B8E-CCDB-40C8-913E-1BEB10FD6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292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8B786E"/>
                </a:solidFill>
                <a:latin typeface="+mn-lt"/>
              </a:defRPr>
            </a:lvl1pPr>
            <a:lvl2pPr>
              <a:defRPr sz="2400">
                <a:solidFill>
                  <a:srgbClr val="8B786E"/>
                </a:solidFill>
                <a:latin typeface="+mn-lt"/>
              </a:defRPr>
            </a:lvl2pPr>
            <a:lvl3pPr>
              <a:defRPr sz="2000">
                <a:solidFill>
                  <a:srgbClr val="8B786E"/>
                </a:solidFill>
                <a:latin typeface="+mn-lt"/>
              </a:defRPr>
            </a:lvl3pPr>
            <a:lvl4pPr>
              <a:defRPr sz="1800">
                <a:solidFill>
                  <a:srgbClr val="8B786E"/>
                </a:solidFill>
                <a:latin typeface="+mn-lt"/>
              </a:defRPr>
            </a:lvl4pPr>
            <a:lvl5pPr>
              <a:defRPr sz="1800">
                <a:solidFill>
                  <a:srgbClr val="8B786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8B786E"/>
                </a:solidFill>
                <a:latin typeface="+mn-lt"/>
              </a:defRPr>
            </a:lvl1pPr>
            <a:lvl2pPr>
              <a:defRPr sz="2400">
                <a:solidFill>
                  <a:srgbClr val="8B786E"/>
                </a:solidFill>
                <a:latin typeface="+mn-lt"/>
              </a:defRPr>
            </a:lvl2pPr>
            <a:lvl3pPr>
              <a:defRPr sz="2000">
                <a:solidFill>
                  <a:srgbClr val="8B786E"/>
                </a:solidFill>
                <a:latin typeface="+mn-lt"/>
              </a:defRPr>
            </a:lvl3pPr>
            <a:lvl4pPr>
              <a:defRPr sz="1800">
                <a:solidFill>
                  <a:srgbClr val="8B786E"/>
                </a:solidFill>
                <a:latin typeface="+mn-lt"/>
              </a:defRPr>
            </a:lvl4pPr>
            <a:lvl5pPr>
              <a:defRPr sz="1800">
                <a:solidFill>
                  <a:srgbClr val="8B786E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6C8-4162-4846-A8F1-6A890DCBB9D4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B8E-CCDB-40C8-913E-1BEB10FD6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6C8-4162-4846-A8F1-6A890DCBB9D4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B8E-CCDB-40C8-913E-1BEB10FD6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6C8-4162-4846-A8F1-6A890DCBB9D4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B8E-CCDB-40C8-913E-1BEB10FD6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6C8-4162-4846-A8F1-6A890DCBB9D4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B8E-CCDB-40C8-913E-1BEB10FD6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D1263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292929"/>
                </a:solidFill>
                <a:latin typeface="+mn-lt"/>
              </a:defRPr>
            </a:lvl1pPr>
            <a:lvl2pPr>
              <a:defRPr sz="2800">
                <a:solidFill>
                  <a:srgbClr val="8B786E"/>
                </a:solidFill>
                <a:latin typeface="+mn-lt"/>
              </a:defRPr>
            </a:lvl2pPr>
            <a:lvl3pPr>
              <a:defRPr sz="2400">
                <a:solidFill>
                  <a:srgbClr val="8B786E"/>
                </a:solidFill>
                <a:latin typeface="+mn-lt"/>
              </a:defRPr>
            </a:lvl3pPr>
            <a:lvl4pPr>
              <a:defRPr sz="2000">
                <a:solidFill>
                  <a:srgbClr val="8B786E"/>
                </a:solidFill>
                <a:latin typeface="+mn-lt"/>
              </a:defRPr>
            </a:lvl4pPr>
            <a:lvl5pPr>
              <a:defRPr sz="2000">
                <a:solidFill>
                  <a:srgbClr val="8B786E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8B786E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6C8-4162-4846-A8F1-6A890DCBB9D4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B8E-CCDB-40C8-913E-1BEB10FD6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16462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D1263B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2546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8B786E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6C8-4162-4846-A8F1-6A890DCBB9D4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B8E-CCDB-40C8-913E-1BEB10FD6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eavingthepit_logo.png"/>
          <p:cNvPicPr>
            <a:picLocks noChangeAspect="1"/>
          </p:cNvPicPr>
          <p:nvPr userDrawn="1"/>
        </p:nvPicPr>
        <p:blipFill>
          <a:blip r:embed="rId13" cstate="print">
            <a:lum bright="85000" contrast="-100000"/>
          </a:blip>
          <a:srcRect r="82500"/>
          <a:stretch>
            <a:fillRect/>
          </a:stretch>
        </p:blipFill>
        <p:spPr>
          <a:xfrm>
            <a:off x="3992838" y="755421"/>
            <a:ext cx="5083292" cy="62155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05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8B786E"/>
                </a:solidFill>
              </a:defRPr>
            </a:lvl1pPr>
          </a:lstStyle>
          <a:p>
            <a:fld id="{F10A26C8-4162-4846-A8F1-6A890DCBB9D4}" type="datetimeFigureOut">
              <a:rPr lang="en-US" smtClean="0"/>
              <a:pPr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92875"/>
            <a:ext cx="419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8B786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4928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8B786E"/>
                </a:solidFill>
              </a:defRPr>
            </a:lvl1pPr>
          </a:lstStyle>
          <a:p>
            <a:fld id="{8571DB8E-CCDB-40C8-913E-1BEB10FD64F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97873" y="6022790"/>
            <a:ext cx="2880565" cy="656612"/>
            <a:chOff x="197873" y="5943600"/>
            <a:chExt cx="3224460" cy="735002"/>
          </a:xfrm>
        </p:grpSpPr>
        <p:pic>
          <p:nvPicPr>
            <p:cNvPr id="8" name="Picture 7" descr="leavingthepit_logo.png"/>
            <p:cNvPicPr>
              <a:picLocks noChangeAspect="1"/>
            </p:cNvPicPr>
            <p:nvPr/>
          </p:nvPicPr>
          <p:blipFill>
            <a:blip r:embed="rId14" cstate="print"/>
            <a:srcRect r="83166"/>
            <a:stretch>
              <a:fillRect/>
            </a:stretch>
          </p:blipFill>
          <p:spPr>
            <a:xfrm>
              <a:off x="197873" y="5943600"/>
              <a:ext cx="578242" cy="73500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68478" y="6367389"/>
              <a:ext cx="2553855" cy="287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aseline="-25000" dirty="0">
                  <a:solidFill>
                    <a:srgbClr val="8B786E"/>
                  </a:solidFill>
                  <a:latin typeface="Roboto" pitchFamily="2" charset="0"/>
                  <a:ea typeface="Roboto" pitchFamily="2" charset="0"/>
                </a:rPr>
                <a:t>leavingthepitbehind.org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5824712-C5F5-4D8F-B5C2-3ED72743FB18}"/>
              </a:ext>
            </a:extLst>
          </p:cNvPr>
          <p:cNvSpPr txBox="1"/>
          <p:nvPr userDrawn="1"/>
        </p:nvSpPr>
        <p:spPr>
          <a:xfrm>
            <a:off x="661250" y="6145817"/>
            <a:ext cx="244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Leaving the Pit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Behind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92929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8B786E"/>
          </a:solidFill>
          <a:latin typeface="Roboto" pitchFamily="2" charset="0"/>
          <a:ea typeface="Roboto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B786E"/>
          </a:solidFill>
          <a:latin typeface="Roboto" pitchFamily="2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B786E"/>
          </a:solidFill>
          <a:latin typeface="Roboto" pitchFamily="2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B786E"/>
          </a:solidFill>
          <a:latin typeface="Roboto" pitchFamily="2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B786E"/>
          </a:solidFill>
          <a:latin typeface="Roboto" pitchFamily="2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28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391400" cy="5029200"/>
          </a:xfrm>
        </p:spPr>
        <p:txBody>
          <a:bodyPr>
            <a:normAutofit fontScale="92500"/>
          </a:bodyPr>
          <a:lstStyle/>
          <a:p>
            <a:pPr eaLnBrk="1" fontAlgn="t" hangingPunct="1">
              <a:buSzTx/>
              <a:buFontTx/>
              <a:buChar char="•"/>
            </a:pPr>
            <a:r>
              <a:rPr lang="en-US" altLang="en-US" sz="3900" dirty="0">
                <a:solidFill>
                  <a:schemeClr val="tx1"/>
                </a:solidFill>
                <a:cs typeface="Arial" panose="020B0604020202020204" pitchFamily="34" charset="0"/>
              </a:rPr>
              <a:t>Don’t expect too much of yourself</a:t>
            </a:r>
            <a:endParaRPr lang="en-US" altLang="en-US" sz="39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3900" dirty="0">
                <a:solidFill>
                  <a:schemeClr val="tx1"/>
                </a:solidFill>
                <a:cs typeface="Arial" panose="020B0604020202020204" pitchFamily="34" charset="0"/>
              </a:rPr>
              <a:t>Take a break</a:t>
            </a:r>
            <a:endParaRPr lang="en-US" altLang="en-US" sz="39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3900" dirty="0">
                <a:solidFill>
                  <a:schemeClr val="tx1"/>
                </a:solidFill>
                <a:cs typeface="Arial" panose="020B0604020202020204" pitchFamily="34" charset="0"/>
              </a:rPr>
              <a:t>Get some exercise</a:t>
            </a:r>
            <a:endParaRPr lang="en-US" altLang="en-US" sz="39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3900" dirty="0">
                <a:solidFill>
                  <a:schemeClr val="tx1"/>
                </a:solidFill>
                <a:cs typeface="Arial" panose="020B0604020202020204" pitchFamily="34" charset="0"/>
              </a:rPr>
              <a:t>Avoid extra stress and big changes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3900" dirty="0">
                <a:solidFill>
                  <a:schemeClr val="tx1"/>
                </a:solidFill>
                <a:cs typeface="Arial" panose="020B0604020202020204" pitchFamily="34" charset="0"/>
              </a:rPr>
              <a:t>Eat a proper, well-balanced diet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3900" dirty="0">
                <a:solidFill>
                  <a:schemeClr val="tx1"/>
                </a:solidFill>
              </a:rPr>
              <a:t>Let others comfort you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3900" dirty="0">
                <a:solidFill>
                  <a:schemeClr val="tx1"/>
                </a:solidFill>
              </a:rPr>
              <a:t>If you cannot resolve depression yourself, don’t wait, get professional help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7514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/>
              <a:t>How To Help Yourself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1828800" y="3486150"/>
            <a:ext cx="6172200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95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25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94" y="3276600"/>
            <a:ext cx="1601613" cy="16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5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8572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/>
              <a:t>How To Help Yourself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7724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300" dirty="0">
                <a:solidFill>
                  <a:schemeClr val="tx1"/>
                </a:solidFill>
              </a:rPr>
              <a:t>Set realistic goals in light of the depression and assume a reasonable amount of responsibility</a:t>
            </a:r>
          </a:p>
          <a:p>
            <a:pPr>
              <a:lnSpc>
                <a:spcPct val="90000"/>
              </a:lnSpc>
            </a:pPr>
            <a:r>
              <a:rPr lang="en-US" altLang="en-US" sz="3300" dirty="0">
                <a:solidFill>
                  <a:schemeClr val="tx1"/>
                </a:solidFill>
              </a:rPr>
              <a:t>Break large tasks into small ones, set some priorities, and do what you can as you can</a:t>
            </a:r>
          </a:p>
          <a:p>
            <a:pPr>
              <a:lnSpc>
                <a:spcPct val="90000"/>
              </a:lnSpc>
            </a:pPr>
            <a:r>
              <a:rPr lang="en-US" altLang="en-US" sz="3300" dirty="0">
                <a:solidFill>
                  <a:schemeClr val="tx1"/>
                </a:solidFill>
              </a:rPr>
              <a:t> </a:t>
            </a:r>
            <a:r>
              <a:rPr lang="en-US" altLang="en-US" sz="3300" dirty="0">
                <a:solidFill>
                  <a:schemeClr val="tx1"/>
                </a:solidFill>
                <a:cs typeface="Arial" panose="020B0604020202020204" pitchFamily="34" charset="0"/>
              </a:rPr>
              <a:t>Eliminate the use of alcohol or drugs</a:t>
            </a:r>
          </a:p>
          <a:p>
            <a:pPr>
              <a:lnSpc>
                <a:spcPct val="90000"/>
              </a:lnSpc>
            </a:pPr>
            <a:r>
              <a:rPr lang="en-US" altLang="en-US" sz="3300" dirty="0">
                <a:solidFill>
                  <a:schemeClr val="tx1"/>
                </a:solidFill>
              </a:rPr>
              <a:t>Expect your mood to improve gradually, not immediately. Feeling better takes time</a:t>
            </a:r>
          </a:p>
          <a:p>
            <a:pPr>
              <a:lnSpc>
                <a:spcPct val="90000"/>
              </a:lnSpc>
            </a:pPr>
            <a:r>
              <a:rPr lang="en-US" altLang="en-US" sz="3300" dirty="0">
                <a:solidFill>
                  <a:schemeClr val="tx1"/>
                </a:solidFill>
              </a:rPr>
              <a:t>Attend a depression recovery group that is confidential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300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269722"/>
            <a:ext cx="2320636" cy="15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1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0"/>
            <a:ext cx="8229600" cy="10096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6000" b="1" dirty="0">
                <a:cs typeface="Arial" pitchFamily="34" charset="0"/>
              </a:rPr>
            </a:br>
            <a:r>
              <a:rPr lang="en-US" sz="4900" b="1" dirty="0">
                <a:cs typeface="Arial" pitchFamily="34" charset="0"/>
              </a:rPr>
              <a:t>Helping a Depressed Friend</a:t>
            </a:r>
            <a:r>
              <a:rPr lang="en-US" sz="4900" dirty="0"/>
              <a:t> 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43000"/>
            <a:ext cx="8229601" cy="4983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Roboto"/>
                <a:cs typeface="Arial" panose="020B0604020202020204" pitchFamily="34" charset="0"/>
              </a:rPr>
              <a:t>Avoid critical or shaming statements</a:t>
            </a:r>
            <a:endParaRPr lang="en-US" altLang="en-US" sz="4000" dirty="0">
              <a:solidFill>
                <a:schemeClr val="tx1"/>
              </a:solidFill>
              <a:latin typeface="Roboto"/>
            </a:endParaRP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Roboto"/>
                <a:cs typeface="Arial" panose="020B0604020202020204" pitchFamily="34" charset="0"/>
              </a:rPr>
              <a:t>Empathize with feelings of sadness, grief, anger and frustration</a:t>
            </a:r>
            <a:endParaRPr lang="en-US" altLang="en-US" sz="4000" dirty="0">
              <a:solidFill>
                <a:schemeClr val="tx1"/>
              </a:solidFill>
              <a:latin typeface="Roboto"/>
            </a:endParaRP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Roboto"/>
                <a:cs typeface="Arial" panose="020B0604020202020204" pitchFamily="34" charset="0"/>
              </a:rPr>
              <a:t>Don’t try to “cheer up” a depressed person</a:t>
            </a:r>
            <a:endParaRPr lang="en-US" altLang="en-US" sz="4000" dirty="0">
              <a:solidFill>
                <a:schemeClr val="tx1"/>
              </a:solidFill>
              <a:latin typeface="Roboto"/>
            </a:endParaRPr>
          </a:p>
          <a:p>
            <a:pPr eaLnBrk="1" hangingPunct="1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349273"/>
            <a:ext cx="2667000" cy="177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3BC4B142-3CCA-495F-8FCC-658BA9CDB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Biblical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F66E9C8-D4AE-4B46-9589-8BDB6E261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Elijah – A Character Study of Clinical Depression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Classic Symptoms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 Fear (I Kings 19:3)</a:t>
            </a:r>
          </a:p>
          <a:p>
            <a:pPr marL="1711325" lvl="3" indent="-339725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Death wish/suicidal tendencies (I Kings   19:4)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 Excessive Tiredness (I Kings 19:5)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 Feelings of Rejection (I Kings 19:10)</a:t>
            </a:r>
            <a:br>
              <a:rPr lang="en-US" altLang="en-US" sz="2800" dirty="0">
                <a:solidFill>
                  <a:schemeClr val="tx1"/>
                </a:solidFill>
              </a:rPr>
            </a:br>
            <a:endParaRPr lang="en-US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7F61E7D0-960F-4F67-B644-7DB274FEF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Biblical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5E35917-05AC-44EA-8FB8-12A440A42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58240"/>
            <a:ext cx="7772400" cy="49377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Elijah – A Character Study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  <a:defRPr/>
            </a:pPr>
            <a:r>
              <a:rPr lang="en-US" altLang="en-US" dirty="0">
                <a:solidFill>
                  <a:schemeClr val="tx1"/>
                </a:solidFill>
              </a:rPr>
              <a:t> How does God heal Elijah?</a:t>
            </a:r>
          </a:p>
          <a:p>
            <a:pPr lvl="3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 God sent him to church</a:t>
            </a:r>
          </a:p>
          <a:p>
            <a:pPr marL="1711325" lvl="3" indent="-339725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God had Elijah tell Him what the    problem was</a:t>
            </a:r>
          </a:p>
          <a:p>
            <a:pPr marL="1711325" lvl="3" indent="-339725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God dealt with cognitive distortions (false beliefs/ideas) that were fueling his depression</a:t>
            </a:r>
          </a:p>
          <a:p>
            <a:pPr marL="1711325" lvl="3" indent="-339725" eaLnBrk="1" hangingPunct="1">
              <a:lnSpc>
                <a:spcPct val="90000"/>
              </a:lnSpc>
              <a:buFont typeface="Times New Roman" panose="02020603050405020304" pitchFamily="18" charset="0"/>
              <a:buChar char="–"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God gave Elijah something new and challenging to do</a:t>
            </a:r>
          </a:p>
        </p:txBody>
      </p:sp>
    </p:spTree>
    <p:extLst>
      <p:ext uri="{BB962C8B-B14F-4D97-AF65-F5344CB8AC3E}">
        <p14:creationId xmlns:p14="http://schemas.microsoft.com/office/powerpoint/2010/main" val="4516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67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Intervening with a depressed friend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0018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1"/>
                </a:solidFill>
                <a:latin typeface="Roboto"/>
                <a:cs typeface="Arial" panose="020B0604020202020204" pitchFamily="34" charset="0"/>
              </a:rPr>
              <a:t>Don’t argue about how bad things 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1"/>
                </a:solidFill>
                <a:latin typeface="Roboto"/>
                <a:cs typeface="Arial" panose="020B0604020202020204" pitchFamily="34" charset="0"/>
              </a:rPr>
              <a:t>Don’t insist that depression or sadness are the wrong feelings to be experiencing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tx1"/>
                </a:solidFill>
                <a:latin typeface="Roboto"/>
                <a:cs typeface="Arial" panose="020B0604020202020204" pitchFamily="34" charset="0"/>
              </a:rPr>
              <a:t>Don’t try to “get them out of depression” by providing activities that “help”</a:t>
            </a:r>
            <a:endParaRPr lang="en-US" altLang="en-US" sz="3600" dirty="0">
              <a:solidFill>
                <a:schemeClr val="tx1"/>
              </a:solidFill>
              <a:latin typeface="Robo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0"/>
            <a:ext cx="1905000" cy="285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78"/>
            <a:ext cx="8229599" cy="120982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b="1" dirty="0"/>
              <a:t>When to Consult Professional Therap</a:t>
            </a:r>
            <a:r>
              <a:rPr lang="en-US" dirty="0"/>
              <a:t>y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When pain or problems outweigh pleasures much of the time </a:t>
            </a:r>
          </a:p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When symptoms are so severe and persistent that day-to-day functioning is impaired</a:t>
            </a:r>
          </a:p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When stress seems so overwhelming that suicide seems to be a viable option.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269516"/>
            <a:ext cx="1956133" cy="144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TALKING TO A SUICIDAL PERSON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19200"/>
            <a:ext cx="8229600" cy="437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10 things </a:t>
            </a:r>
            <a:r>
              <a:rPr lang="en-US" sz="2800" b="1" u="sng" dirty="0">
                <a:solidFill>
                  <a:schemeClr val="tx1"/>
                </a:solidFill>
              </a:rPr>
              <a:t>NOT</a:t>
            </a:r>
            <a:r>
              <a:rPr lang="en-US" sz="2800" b="1" dirty="0">
                <a:solidFill>
                  <a:schemeClr val="tx1"/>
                </a:solidFill>
              </a:rPr>
              <a:t> to say:</a:t>
            </a:r>
          </a:p>
          <a:p>
            <a:r>
              <a:rPr lang="en-US" sz="2800" dirty="0">
                <a:solidFill>
                  <a:schemeClr val="tx1"/>
                </a:solidFill>
              </a:rPr>
              <a:t>“How could you think of suicide? Your life is not that bad.”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“Don’t you know I would be devastated  if you killed yourself? How could you think of hurting me like that?”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“Suicide is selfish.”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“Suicide is cowardly.”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“You don’t mean that. You don’t really want to die.”</a:t>
            </a:r>
          </a:p>
        </p:txBody>
      </p:sp>
    </p:spTree>
    <p:extLst>
      <p:ext uri="{BB962C8B-B14F-4D97-AF65-F5344CB8AC3E}">
        <p14:creationId xmlns:p14="http://schemas.microsoft.com/office/powerpoint/2010/main" val="1273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TALKING TO A SUICIDAL PERSON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10 things </a:t>
            </a:r>
            <a:r>
              <a:rPr lang="en-US" sz="2800" b="1" u="sng" dirty="0">
                <a:solidFill>
                  <a:schemeClr val="tx1"/>
                </a:solidFill>
              </a:rPr>
              <a:t>NOT</a:t>
            </a:r>
            <a:r>
              <a:rPr lang="en-US" sz="2800" b="1" dirty="0">
                <a:solidFill>
                  <a:schemeClr val="tx1"/>
                </a:solidFill>
              </a:rPr>
              <a:t> to say (cont.):</a:t>
            </a:r>
          </a:p>
          <a:p>
            <a:r>
              <a:rPr lang="en-US" sz="2800" dirty="0">
                <a:solidFill>
                  <a:schemeClr val="tx1"/>
                </a:solidFill>
              </a:rPr>
              <a:t>“You have so much to live for.”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“Things could be worse.”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“Other people have problems worse than you and they don’t want to die.”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“Suicide is a permanent solution to a temporary problem.”</a:t>
            </a:r>
          </a:p>
          <a:p>
            <a:r>
              <a:rPr lang="en-US" sz="2800" dirty="0">
                <a:solidFill>
                  <a:schemeClr val="tx1"/>
                </a:solidFill>
              </a:rPr>
              <a:t>“You will go straight to Hell if you kill yourself”</a:t>
            </a:r>
          </a:p>
        </p:txBody>
      </p:sp>
    </p:spTree>
    <p:extLst>
      <p:ext uri="{BB962C8B-B14F-4D97-AF65-F5344CB8AC3E}">
        <p14:creationId xmlns:p14="http://schemas.microsoft.com/office/powerpoint/2010/main" val="161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45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WHAT CAN I DO TO HELP A SUICIDAL PERSON?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44" y="1524000"/>
            <a:ext cx="8227255" cy="46021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Ask the question, “Are you thinking about hurting yourself?”</a:t>
            </a:r>
          </a:p>
          <a:p>
            <a:r>
              <a:rPr lang="en-US" dirty="0">
                <a:solidFill>
                  <a:schemeClr val="tx1"/>
                </a:solidFill>
              </a:rPr>
              <a:t>Take it seriously</a:t>
            </a:r>
          </a:p>
          <a:p>
            <a:r>
              <a:rPr lang="en-US" dirty="0">
                <a:solidFill>
                  <a:schemeClr val="tx1"/>
                </a:solidFill>
              </a:rPr>
              <a:t>Remember suicidal behavior is a cry for help</a:t>
            </a:r>
          </a:p>
          <a:p>
            <a:r>
              <a:rPr lang="en-US" dirty="0">
                <a:solidFill>
                  <a:schemeClr val="tx1"/>
                </a:solidFill>
              </a:rPr>
              <a:t>Be willing to give and get help sooner than later</a:t>
            </a:r>
          </a:p>
          <a:p>
            <a:r>
              <a:rPr lang="en-US" dirty="0">
                <a:solidFill>
                  <a:schemeClr val="tx1"/>
                </a:solidFill>
              </a:rPr>
              <a:t>Listen and let the person talk</a:t>
            </a:r>
          </a:p>
          <a:p>
            <a:r>
              <a:rPr lang="en-US" dirty="0">
                <a:solidFill>
                  <a:schemeClr val="tx1"/>
                </a:solidFill>
              </a:rPr>
              <a:t>If the person is acutely suicidal, do not leave him/her alone</a:t>
            </a:r>
          </a:p>
          <a:p>
            <a:r>
              <a:rPr lang="en-US" dirty="0">
                <a:solidFill>
                  <a:schemeClr val="tx1"/>
                </a:solidFill>
              </a:rPr>
              <a:t>Do not keep their intention as “a secret”</a:t>
            </a:r>
          </a:p>
          <a:p>
            <a:r>
              <a:rPr lang="en-US" dirty="0">
                <a:solidFill>
                  <a:schemeClr val="tx1"/>
                </a:solidFill>
              </a:rPr>
              <a:t>Urge professional help (211)</a:t>
            </a:r>
          </a:p>
        </p:txBody>
      </p:sp>
    </p:spTree>
    <p:extLst>
      <p:ext uri="{BB962C8B-B14F-4D97-AF65-F5344CB8AC3E}">
        <p14:creationId xmlns:p14="http://schemas.microsoft.com/office/powerpoint/2010/main" val="252773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Supporting The Depressed and Their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sz="4000" b="1" dirty="0">
                <a:solidFill>
                  <a:schemeClr val="tx1"/>
                </a:solidFill>
              </a:rPr>
              <a:t>What To Do And Not Do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dirty="0">
                <a:solidFill>
                  <a:schemeClr val="tx1"/>
                </a:solidFill>
              </a:rPr>
              <a:t>Presented By: Art Adams, MSW, LCSW, LCAC, CADACIV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81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Summary / Wrap Up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2068"/>
            <a:ext cx="8077200" cy="470773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</a:rPr>
              <a:t>Depression affects the brain and is paralyzing in nature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</a:rPr>
              <a:t>Depression Causes must be explored to relieve depressive symptoms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</a:rPr>
              <a:t>Helping ourselves by reaching out for help is necessary when depression is chronic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</a:rPr>
              <a:t>God’s compassion for the depressed can be expressed to friends who suffer, there are always  alternatives  to suicide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257800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64" y="5350669"/>
            <a:ext cx="1612364" cy="133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E7C1-9A5F-4D22-B3F0-ABC00545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Coping Techniques from Scriptures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F035-069B-4938-B4BA-E7608AC74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>
                <a:solidFill>
                  <a:schemeClr val="tx1"/>
                </a:solidFill>
              </a:rPr>
              <a:t>David and the Psalms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Journaling 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Reflection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Meditation (Psalm 119:97)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Prayer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Look up at something bigger than yourself (Psalm 147:4)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E7C1-9A5F-4D22-B3F0-ABC00545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Coping Techniques from Scriptures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F035-069B-4938-B4BA-E7608AC74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4400" b="1" u="sng" dirty="0">
                <a:solidFill>
                  <a:schemeClr val="tx1"/>
                </a:solidFill>
              </a:rPr>
              <a:t>Solomon (Wisdom literature)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Choose the course of wisdom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Be careful who you associate with (Prov. 1-10)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Life under the sun - vanity</a:t>
            </a:r>
            <a:endParaRPr lang="en-US" sz="4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E7C1-9A5F-4D22-B3F0-ABC00545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Coping Techniques from Scriptures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F035-069B-4938-B4BA-E7608AC74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u="sng" dirty="0">
                <a:solidFill>
                  <a:schemeClr val="tx1"/>
                </a:solidFill>
              </a:rPr>
              <a:t>King Saul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Power of soothing music (1 Sam. 16:22,23)</a:t>
            </a:r>
            <a:endParaRPr lang="en-US" sz="4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5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E7C1-9A5F-4D22-B3F0-ABC00545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Coping Techniques from Scriptures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F035-069B-4938-B4BA-E7608AC74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u="sng" dirty="0">
                <a:solidFill>
                  <a:schemeClr val="tx1"/>
                </a:solidFill>
              </a:rPr>
              <a:t>Amos 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Look at the power that is greater than you (Amos 5:8)</a:t>
            </a:r>
            <a:endParaRPr lang="en-US" sz="4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E7C1-9A5F-4D22-B3F0-ABC00545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Coping Techniques from Scriptures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F035-069B-4938-B4BA-E7608AC74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4400" b="1" u="sng" dirty="0">
                <a:solidFill>
                  <a:schemeClr val="tx1"/>
                </a:solidFill>
              </a:rPr>
              <a:t>Habakkuk  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Stay on your side of the road (quit worrying about what God is doing – wait on Him)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Though the battle rages below – (3:17-18)</a:t>
            </a:r>
            <a:endParaRPr lang="en-US" sz="4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E7C1-9A5F-4D22-B3F0-ABC00545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Coping Techniques from Scriptures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F035-069B-4938-B4BA-E7608AC74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>
                <a:solidFill>
                  <a:schemeClr val="tx1"/>
                </a:solidFill>
              </a:rPr>
              <a:t>Paul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Set your affections (Col. 3:2 – i.e. 2-12)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Thought stopping  (Think on These Things – Phil. 4:8)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Godliness with Contentment (1 Tim. 6:6)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One day at a time – sufficient unto a day is evil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8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E7C1-9A5F-4D22-B3F0-ABC00545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Coping Techniques from Scriptures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F035-069B-4938-B4BA-E7608AC74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u="sng" dirty="0">
                <a:solidFill>
                  <a:schemeClr val="tx1"/>
                </a:solidFill>
              </a:rPr>
              <a:t>James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Live in the day – (14:4f)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Avoid getting stuck on yourself (just a vapor)</a:t>
            </a:r>
            <a:endParaRPr lang="en-US" sz="4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9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E7C1-9A5F-4D22-B3F0-ABC00545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Coping Techniques from Scriptures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F035-069B-4938-B4BA-E7608AC74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chemeClr val="tx1"/>
                </a:solidFill>
              </a:rPr>
              <a:t>Jesus (Matt. 5-7)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Faith sees backwards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He’s got the whole world in His hands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The World is sustained by word of His power (Heb. 1:2-6) 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We have a Great High Priest (Heb. 4:14-16)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b="1" dirty="0">
                <a:solidFill>
                  <a:schemeClr val="tx1"/>
                </a:solidFill>
              </a:rPr>
              <a:t>Boldly  access the throne of Grace to find help in time of need 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1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600" b="1" dirty="0">
                <a:solidFill>
                  <a:schemeClr val="tx1"/>
                </a:solidFill>
              </a:rPr>
              <a:t> </a:t>
            </a:r>
            <a:r>
              <a:rPr lang="en-US" sz="4900" b="1" dirty="0">
                <a:solidFill>
                  <a:schemeClr val="tx1"/>
                </a:solidFill>
              </a:rPr>
              <a:t>My Next Steps To Recovery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648200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en-US" altLang="en-US" sz="3600" dirty="0">
                <a:solidFill>
                  <a:schemeClr val="tx1"/>
                </a:solidFill>
              </a:rPr>
              <a:t>My next steps to resolving depression are:</a:t>
            </a:r>
          </a:p>
          <a:p>
            <a:pPr marL="557213" indent="-557213">
              <a:buFont typeface="Wingdings" panose="05000000000000000000" pitchFamily="2" charset="2"/>
              <a:buAutoNum type="arabicPeriod"/>
              <a:defRPr/>
            </a:pPr>
            <a:r>
              <a:rPr lang="en-US" altLang="en-US" sz="3600" dirty="0">
                <a:solidFill>
                  <a:schemeClr val="tx1"/>
                </a:solidFill>
              </a:rPr>
              <a:t>Talk to God</a:t>
            </a:r>
          </a:p>
          <a:p>
            <a:pPr marL="557213" indent="-557213">
              <a:buFont typeface="Wingdings" panose="05000000000000000000" pitchFamily="2" charset="2"/>
              <a:buAutoNum type="arabicPeriod"/>
              <a:defRPr/>
            </a:pPr>
            <a:r>
              <a:rPr lang="en-US" altLang="en-US" sz="3600" dirty="0">
                <a:solidFill>
                  <a:schemeClr val="tx1"/>
                </a:solidFill>
              </a:rPr>
              <a:t>Implement Self Help principles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en-US" altLang="en-US" sz="3600" dirty="0">
                <a:solidFill>
                  <a:schemeClr val="tx1"/>
                </a:solidFill>
              </a:rPr>
              <a:t>Ask for support from friends or groups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en-US" altLang="en-US" sz="3600" dirty="0">
                <a:solidFill>
                  <a:schemeClr val="tx1"/>
                </a:solidFill>
              </a:rPr>
              <a:t>Consider Professional Help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32" y="4114800"/>
            <a:ext cx="1634167" cy="2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6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F333-A9FA-45E3-BD97-5955EABD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Bible Characters Who Suffered Bouts of Depression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E0E30351-BBE0-4346-AEE4-50FA10FA4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Abraham (Genesis 15)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Jonah (Jonah 4)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Job (Entire book of Job)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Elijah (1 Kings 19)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King Saul (1 Sam. 16: 14- 23ff)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Jeremiah (Entire book)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David (Psalms 6, 13, 18, 23, 25, 27, 31, 32, 34, 37,-40, 46, 51, 55, </a:t>
            </a:r>
            <a:r>
              <a:rPr lang="en-US" altLang="en-US" dirty="0" err="1">
                <a:solidFill>
                  <a:schemeClr val="tx1"/>
                </a:solidFill>
              </a:rPr>
              <a:t>etc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68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57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3797E-5410-4E21-A956-5A437198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Some Depression Comes from Guilt &amp; Shame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3A01E-9F30-42D7-AD01-27C7713FA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724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Consider David: “When I kept silent, my bones grew old through my groaning all the day long.  For day and night Your hand was heavy upon me; My vitality was turned into the drought of summer.  Selah.”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tx1"/>
                </a:solidFill>
              </a:rPr>
              <a:t>   (Ps. 32: 3-4)</a:t>
            </a:r>
          </a:p>
        </p:txBody>
      </p:sp>
    </p:spTree>
    <p:extLst>
      <p:ext uri="{BB962C8B-B14F-4D97-AF65-F5344CB8AC3E}">
        <p14:creationId xmlns:p14="http://schemas.microsoft.com/office/powerpoint/2010/main" val="161787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981F-8A73-4A6D-A6BB-E1D42500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Suicidal Depression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AA476FD-28FB-4BF4-B9FE-694A9238B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327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Common misconceptions about Suicide</a:t>
            </a:r>
          </a:p>
          <a:p>
            <a:pPr marL="457200" lvl="1" indent="0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*False -People who talk about suicide won’t really do it</a:t>
            </a:r>
          </a:p>
          <a:p>
            <a:pPr marL="457200" lvl="1" indent="0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*False - People who talk about or attempt suicide want to die</a:t>
            </a:r>
          </a:p>
          <a:p>
            <a:pPr marL="457200" lvl="1" indent="0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*False - Anyone who tries to kill him/herself must be crazy</a:t>
            </a:r>
          </a:p>
          <a:p>
            <a:pPr marL="457200" lvl="1" indent="0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*False - If a person is determined to kill him/herself, nothing is going to stop them</a:t>
            </a:r>
          </a:p>
          <a:p>
            <a:pPr marL="457200" lvl="1" indent="0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*False - Talking about suicide may give someone the idea</a:t>
            </a:r>
          </a:p>
        </p:txBody>
      </p:sp>
    </p:spTree>
    <p:extLst>
      <p:ext uri="{BB962C8B-B14F-4D97-AF65-F5344CB8AC3E}">
        <p14:creationId xmlns:p14="http://schemas.microsoft.com/office/powerpoint/2010/main" val="25189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6B2B-8AE8-4775-B458-3AD0DB99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Anger Often Underlies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ECA30-85B4-4377-9B02-EABFA31A9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 working definition of depression is: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Anger turned inward.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Some personality types “act in” while others “act out”</a:t>
            </a:r>
          </a:p>
        </p:txBody>
      </p:sp>
    </p:spTree>
    <p:extLst>
      <p:ext uri="{BB962C8B-B14F-4D97-AF65-F5344CB8AC3E}">
        <p14:creationId xmlns:p14="http://schemas.microsoft.com/office/powerpoint/2010/main" val="17875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8D53CC16-0418-4D2B-A893-96D85BB05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056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Medical Causes of Depression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A7686A98-64C1-4010-A45E-5963528C1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b="1" dirty="0">
              <a:solidFill>
                <a:srgbClr val="80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Pre-menstrual and postnatal hormone changes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Some types of manic depression have been shown to have a genetic basis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Hormone deficiencies (such as thyroid disturbances)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Generalized illnesses such as kidney or liver disease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8CD57F4D-649B-4DA7-9F4A-B28AB79E3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Medical Causes of Depression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CBA6D841-FD2D-46E6-ADD6-5A1D69285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505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Lack of natural light during winter in some susceptible people 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Alcoholism 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Drug dependency </a:t>
            </a:r>
          </a:p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Food allergies and strange reactions to medicines, chemicals or food additives.</a:t>
            </a:r>
          </a:p>
        </p:txBody>
      </p:sp>
    </p:spTree>
    <p:extLst>
      <p:ext uri="{BB962C8B-B14F-4D97-AF65-F5344CB8AC3E}">
        <p14:creationId xmlns:p14="http://schemas.microsoft.com/office/powerpoint/2010/main" val="41013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4D12134-15B3-431A-8D94-8BA7C8AD7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Arial" pitchFamily="34" charset="0"/>
              </a:rPr>
              <a:t>NOT ALL DEPRESSION IS THE SAME TYPE (9 types)</a:t>
            </a:r>
            <a:r>
              <a:rPr lang="en-US" dirty="0"/>
              <a:t> 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CF1A6F1-99D2-46E5-AD2F-C122C37A8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3433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</a:rPr>
              <a:t>Major Depression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</a:rPr>
              <a:t>Dysthymia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</a:rPr>
              <a:t>Post Partum Depression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</a:rPr>
              <a:t>Seasonal Affective Disorder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</a:rPr>
              <a:t>Atypical Depression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</a:rPr>
              <a:t>Psychotic Depression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</a:rPr>
              <a:t>Bi-Polar Depression (Manic/Depression)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</a:rPr>
              <a:t>Premenstrual Dysphonic Disorder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600" dirty="0">
                <a:solidFill>
                  <a:schemeClr val="tx1"/>
                </a:solidFill>
              </a:rPr>
              <a:t>Situational Depression</a:t>
            </a:r>
            <a:endParaRPr lang="en-US" altLang="en-US" sz="36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28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6318</TotalTime>
  <Words>1236</Words>
  <Application>Microsoft Office PowerPoint</Application>
  <PresentationFormat>On-screen Show (4:3)</PresentationFormat>
  <Paragraphs>164</Paragraphs>
  <Slides>30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Roboto</vt:lpstr>
      <vt:lpstr>Times New Roman</vt:lpstr>
      <vt:lpstr>Verdana</vt:lpstr>
      <vt:lpstr>Wingdings</vt:lpstr>
      <vt:lpstr>Office Theme</vt:lpstr>
      <vt:lpstr>PowerPoint Presentation</vt:lpstr>
      <vt:lpstr>Supporting The Depressed and Their Families</vt:lpstr>
      <vt:lpstr>Bible Characters Who Suffered Bouts of Depression</vt:lpstr>
      <vt:lpstr>Some Depression Comes from Guilt &amp; Shame</vt:lpstr>
      <vt:lpstr>Suicidal Depression</vt:lpstr>
      <vt:lpstr>Anger Often Underlies Depression</vt:lpstr>
      <vt:lpstr>Medical Causes of Depression</vt:lpstr>
      <vt:lpstr>Medical Causes of Depression</vt:lpstr>
      <vt:lpstr>NOT ALL DEPRESSION IS THE SAME TYPE (9 types) </vt:lpstr>
      <vt:lpstr>How To Help Yourself</vt:lpstr>
      <vt:lpstr>How To Help Yourself</vt:lpstr>
      <vt:lpstr> Helping a Depressed Friend  </vt:lpstr>
      <vt:lpstr>Biblical</vt:lpstr>
      <vt:lpstr>Biblical</vt:lpstr>
      <vt:lpstr>Intervening with a depressed friend</vt:lpstr>
      <vt:lpstr>When to Consult Professional Therapy </vt:lpstr>
      <vt:lpstr>TALKING TO A SUICIDAL PERSON</vt:lpstr>
      <vt:lpstr>TALKING TO A SUICIDAL PERSON</vt:lpstr>
      <vt:lpstr>WHAT CAN I DO TO HELP A SUICIDAL PERSON?</vt:lpstr>
      <vt:lpstr>Summary / Wrap Up</vt:lpstr>
      <vt:lpstr>Coping Techniques from Scriptures </vt:lpstr>
      <vt:lpstr>Coping Techniques from Scriptures </vt:lpstr>
      <vt:lpstr>Coping Techniques from Scriptures </vt:lpstr>
      <vt:lpstr>Coping Techniques from Scriptures </vt:lpstr>
      <vt:lpstr>Coping Techniques from Scriptures </vt:lpstr>
      <vt:lpstr>Coping Techniques from Scriptures </vt:lpstr>
      <vt:lpstr>Coping Techniques from Scriptures </vt:lpstr>
      <vt:lpstr>Coping Techniques from Scriptures </vt:lpstr>
      <vt:lpstr> My Next Steps To Recovery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Print Shop</dc:creator>
  <cp:lastModifiedBy>EastShelby</cp:lastModifiedBy>
  <cp:revision>165</cp:revision>
  <cp:lastPrinted>2017-11-03T13:42:11Z</cp:lastPrinted>
  <dcterms:created xsi:type="dcterms:W3CDTF">2016-03-01T18:53:18Z</dcterms:created>
  <dcterms:modified xsi:type="dcterms:W3CDTF">2017-11-04T19:56:47Z</dcterms:modified>
</cp:coreProperties>
</file>