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2" r:id="rId2"/>
    <p:sldId id="263" r:id="rId3"/>
    <p:sldId id="256" r:id="rId4"/>
    <p:sldId id="258" r:id="rId5"/>
    <p:sldId id="259" r:id="rId6"/>
    <p:sldId id="257"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5" autoAdjust="0"/>
    <p:restoredTop sz="62342" autoAdjust="0"/>
  </p:normalViewPr>
  <p:slideViewPr>
    <p:cSldViewPr snapToGrid="0" snapToObjects="1">
      <p:cViewPr varScale="1">
        <p:scale>
          <a:sx n="63" d="100"/>
          <a:sy n="63" d="100"/>
        </p:scale>
        <p:origin x="-1440" y="-112"/>
      </p:cViewPr>
      <p:guideLst>
        <p:guide orient="horz" pos="2160"/>
        <p:guide pos="2880"/>
      </p:guideLst>
    </p:cSldViewPr>
  </p:slideViewPr>
  <p:outlineViewPr>
    <p:cViewPr>
      <p:scale>
        <a:sx n="33" d="100"/>
        <a:sy n="33" d="100"/>
      </p:scale>
      <p:origin x="0" y="15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9DA85C-AC66-4240-AC6C-8AAC1018343D}" type="datetimeFigureOut">
              <a:rPr lang="en-US" smtClean="0"/>
              <a:t>8/5/17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1DC8EC-7416-C543-AE93-6642CFACB352}" type="slidenum">
              <a:rPr lang="en-US" smtClean="0"/>
              <a:t>‹#›</a:t>
            </a:fld>
            <a:endParaRPr lang="en-US"/>
          </a:p>
        </p:txBody>
      </p:sp>
    </p:spTree>
    <p:extLst>
      <p:ext uri="{BB962C8B-B14F-4D97-AF65-F5344CB8AC3E}">
        <p14:creationId xmlns:p14="http://schemas.microsoft.com/office/powerpoint/2010/main" val="20516183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Jewish psychiatrist Victor </a:t>
            </a:r>
            <a:r>
              <a:rPr lang="en-US" dirty="0" err="1" smtClean="0"/>
              <a:t>Frankl</a:t>
            </a:r>
            <a:r>
              <a:rPr lang="en-US" dirty="0" smtClean="0"/>
              <a:t> was arrested by the Nazis in World War II, he was stripped of everything--property, family, possessions. He had spent years researching and writing a book on the importance of finding meaning in life--concepts that later would be known as </a:t>
            </a:r>
            <a:r>
              <a:rPr lang="en-US" dirty="0" err="1" smtClean="0"/>
              <a:t>logotherapy</a:t>
            </a:r>
            <a:r>
              <a:rPr lang="en-US" dirty="0" smtClean="0"/>
              <a:t>. When he arrived in Auschwitz, the infamous death camp, even his manuscript, which he had hidden in the lining of his coat, was taken away.</a:t>
            </a:r>
          </a:p>
          <a:p>
            <a:endParaRPr lang="en-US" dirty="0" smtClean="0"/>
          </a:p>
          <a:p>
            <a:r>
              <a:rPr lang="en-US" dirty="0" smtClean="0"/>
              <a:t>"I had to undergo and overcome the loss of my spiritual child, " </a:t>
            </a:r>
            <a:r>
              <a:rPr lang="en-US" dirty="0" err="1" smtClean="0"/>
              <a:t>Frankl</a:t>
            </a:r>
            <a:r>
              <a:rPr lang="en-US" dirty="0" smtClean="0"/>
              <a:t> wrote. "Now it seemed as if nothing and no one would survive me; neither a physical nor a spiritual child of my own! I found myself confronted with the question of whether under such circumstances my life was ultimately void of any meaning."</a:t>
            </a:r>
          </a:p>
          <a:p>
            <a:endParaRPr lang="en-US" dirty="0" smtClean="0"/>
          </a:p>
          <a:p>
            <a:r>
              <a:rPr lang="en-US" dirty="0" smtClean="0"/>
              <a:t>He was still wrestling with that question a few days later when the Nazis forced the prisoners to give up their clothes.</a:t>
            </a:r>
          </a:p>
          <a:p>
            <a:endParaRPr lang="en-US" dirty="0" smtClean="0"/>
          </a:p>
          <a:p>
            <a:r>
              <a:rPr lang="en-US" dirty="0" smtClean="0"/>
              <a:t>"I had to surrender my clothes and in turn inherited the worn-out rags of an inmate who had been sent to the gas chamber," said </a:t>
            </a:r>
            <a:r>
              <a:rPr lang="en-US" dirty="0" err="1" smtClean="0"/>
              <a:t>Frankl</a:t>
            </a:r>
            <a:r>
              <a:rPr lang="en-US" dirty="0" smtClean="0"/>
              <a:t>. "Instead of the many pages of my manuscript, I found in the pocket of the newly acquired coat a single page torn out of a Hebrew prayer book, which contained the main Jewish prayer, </a:t>
            </a:r>
            <a:r>
              <a:rPr lang="en-US" dirty="0" err="1" smtClean="0"/>
              <a:t>Shema</a:t>
            </a:r>
            <a:r>
              <a:rPr lang="en-US" dirty="0" smtClean="0"/>
              <a:t> </a:t>
            </a:r>
            <a:r>
              <a:rPr lang="en-US" dirty="0" err="1" smtClean="0"/>
              <a:t>Yisrael</a:t>
            </a:r>
            <a:r>
              <a:rPr lang="en-US" dirty="0" smtClean="0"/>
              <a:t> (Hear, O Israel! The Lord our God is one God. And you shall love the Lord your God with all your heart and with all your soul and with all your might.)</a:t>
            </a:r>
          </a:p>
          <a:p>
            <a:endParaRPr lang="en-US" dirty="0" smtClean="0"/>
          </a:p>
          <a:p>
            <a:r>
              <a:rPr lang="en-US" dirty="0" smtClean="0"/>
              <a:t>"How should I have interpreted such a 'coincidence' other than as a challenge to live my thoughts instead of merely putting them on paper?"</a:t>
            </a:r>
          </a:p>
          <a:p>
            <a:endParaRPr lang="en-US" dirty="0" smtClean="0"/>
          </a:p>
          <a:p>
            <a:r>
              <a:rPr lang="en-US" dirty="0" smtClean="0"/>
              <a:t>Later, as </a:t>
            </a:r>
            <a:r>
              <a:rPr lang="en-US" dirty="0" err="1" smtClean="0"/>
              <a:t>Frankl</a:t>
            </a:r>
            <a:r>
              <a:rPr lang="en-US" dirty="0" smtClean="0"/>
              <a:t> reflected on his ordeal, he wrote in his book Man's search for Meaning, "There is nothing in the world that would so effectively help one to survive even the worst conditions, as the knowledge that there is a meaning in one's life . . .'He who has a why to live for can bear almost any how.'”</a:t>
            </a:r>
          </a:p>
          <a:p>
            <a:endParaRPr lang="en-US" dirty="0" smtClean="0"/>
          </a:p>
        </p:txBody>
      </p:sp>
      <p:sp>
        <p:nvSpPr>
          <p:cNvPr id="4" name="Slide Number Placeholder 3"/>
          <p:cNvSpPr>
            <a:spLocks noGrp="1"/>
          </p:cNvSpPr>
          <p:nvPr>
            <p:ph type="sldNum" sz="quarter" idx="10"/>
          </p:nvPr>
        </p:nvSpPr>
        <p:spPr/>
        <p:txBody>
          <a:bodyPr/>
          <a:lstStyle/>
          <a:p>
            <a:fld id="{B81DC8EC-7416-C543-AE93-6642CFACB352}" type="slidenum">
              <a:rPr lang="en-US" smtClean="0"/>
              <a:t>3</a:t>
            </a:fld>
            <a:endParaRPr lang="en-US"/>
          </a:p>
        </p:txBody>
      </p:sp>
    </p:spTree>
    <p:extLst>
      <p:ext uri="{BB962C8B-B14F-4D97-AF65-F5344CB8AC3E}">
        <p14:creationId xmlns:p14="http://schemas.microsoft.com/office/powerpoint/2010/main" val="1151652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Evil exists</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aseline="0" dirty="0" smtClean="0"/>
              <a:t>Moral evil </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aseline="0" dirty="0" smtClean="0"/>
              <a:t>Natural evil</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aseline="0" dirty="0" smtClean="0"/>
              <a:t>Physical evil </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aseline="0" dirty="0" smtClean="0"/>
              <a:t>Mental/emotional evil</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r>
              <a:rPr lang="en-US" dirty="0" smtClean="0"/>
              <a:t>Suffering and Evil comes from different places: </a:t>
            </a:r>
          </a:p>
          <a:p>
            <a:pPr marL="171450" indent="-171450">
              <a:buFontTx/>
              <a:buChar char="-"/>
            </a:pPr>
            <a:r>
              <a:rPr lang="en-US" baseline="0" dirty="0" smtClean="0"/>
              <a:t>Results of sin</a:t>
            </a:r>
          </a:p>
          <a:p>
            <a:pPr marL="171450" indent="-171450">
              <a:buFontTx/>
              <a:buChar char="-"/>
            </a:pPr>
            <a:r>
              <a:rPr lang="en-US" baseline="0" dirty="0" smtClean="0"/>
              <a:t>Results of others’ sins</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aseline="0" dirty="0" smtClean="0"/>
              <a:t>Results of circumstances out of our control</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When evil happens, where is God? </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aseline="0" dirty="0" smtClean="0"/>
              <a:t>“Meanwhile, where is God? This is one of the most disquieting symptoms… But go to Him when your need is desperate, when all other help is in vain, and what do you find? A door slammed in your face, and a sound of bolting and double bolting on the inside.” (CS Lewis upon the death of his wife). </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aseline="0" dirty="0" smtClean="0"/>
              <a:t>God seems silent (Ps 89.46-47, 49)</a:t>
            </a:r>
          </a:p>
          <a:p>
            <a:pPr marL="0" indent="0">
              <a:buFontTx/>
              <a:buNone/>
            </a:pPr>
            <a:endParaRPr lang="en-US" baseline="0" dirty="0" smtClean="0"/>
          </a:p>
          <a:p>
            <a:pPr marL="0" indent="0">
              <a:buFontTx/>
              <a:buNone/>
            </a:pPr>
            <a:endParaRPr lang="en-US" dirty="0"/>
          </a:p>
        </p:txBody>
      </p:sp>
      <p:sp>
        <p:nvSpPr>
          <p:cNvPr id="4" name="Slide Number Placeholder 3"/>
          <p:cNvSpPr>
            <a:spLocks noGrp="1"/>
          </p:cNvSpPr>
          <p:nvPr>
            <p:ph type="sldNum" sz="quarter" idx="10"/>
          </p:nvPr>
        </p:nvSpPr>
        <p:spPr/>
        <p:txBody>
          <a:bodyPr/>
          <a:lstStyle/>
          <a:p>
            <a:fld id="{B81DC8EC-7416-C543-AE93-6642CFACB352}" type="slidenum">
              <a:rPr lang="en-US" smtClean="0"/>
              <a:t>4</a:t>
            </a:fld>
            <a:endParaRPr lang="en-US"/>
          </a:p>
        </p:txBody>
      </p:sp>
    </p:spTree>
    <p:extLst>
      <p:ext uri="{BB962C8B-B14F-4D97-AF65-F5344CB8AC3E}">
        <p14:creationId xmlns:p14="http://schemas.microsoft.com/office/powerpoint/2010/main" val="4145329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smtClean="0"/>
              <a:t>He</a:t>
            </a:r>
            <a:r>
              <a:rPr lang="en-US" baseline="0" dirty="0" smtClean="0"/>
              <a:t> could stop – absolutely</a:t>
            </a:r>
          </a:p>
          <a:p>
            <a:pPr marL="171450" indent="-171450">
              <a:buFontTx/>
              <a:buChar char="-"/>
            </a:pPr>
            <a:r>
              <a:rPr lang="en-US" baseline="0" dirty="0" smtClean="0"/>
              <a:t>God is all powerful – </a:t>
            </a:r>
            <a:r>
              <a:rPr lang="en-US" baseline="0" dirty="0" err="1" smtClean="0"/>
              <a:t>Eph</a:t>
            </a:r>
            <a:r>
              <a:rPr lang="en-US" baseline="0" dirty="0" smtClean="0"/>
              <a:t> 1.18-23</a:t>
            </a:r>
          </a:p>
          <a:p>
            <a:pPr marL="171450" indent="-171450">
              <a:buFontTx/>
              <a:buChar char="-"/>
            </a:pPr>
            <a:r>
              <a:rPr lang="en-US" baseline="0" dirty="0" smtClean="0"/>
              <a:t>“Since He has at His command all the power in the universe, the Lord God omnipotent can do anything as easily as anything else. All His acts are done without effort. He expends no energy that must be replenished. His self-sufficiency makes it unnecessary for Him to look outside of Himself for a renewal of strength. All the power required to do all that He wills to do lies in undiminished fullness in His own infinite being.” (</a:t>
            </a:r>
            <a:r>
              <a:rPr lang="en-US" baseline="0" dirty="0" err="1" smtClean="0"/>
              <a:t>Tozer</a:t>
            </a:r>
            <a:r>
              <a:rPr lang="en-US" baseline="0" dirty="0" smtClean="0"/>
              <a:t>) </a:t>
            </a:r>
          </a:p>
          <a:p>
            <a:pPr marL="0" indent="0">
              <a:buFontTx/>
              <a:buNone/>
            </a:pPr>
            <a:endParaRPr lang="en-US" b="1" i="1" baseline="0" dirty="0" smtClean="0"/>
          </a:p>
          <a:p>
            <a:pPr marL="0" indent="0">
              <a:buFontTx/>
              <a:buNone/>
            </a:pPr>
            <a:r>
              <a:rPr lang="en-US" b="1" i="1" baseline="0" dirty="0" smtClean="0"/>
              <a:t>He would stop – not at all</a:t>
            </a:r>
          </a:p>
          <a:p>
            <a:pPr marL="171450" indent="-171450">
              <a:buFontTx/>
              <a:buChar char="-"/>
            </a:pPr>
            <a:r>
              <a:rPr lang="en-US" baseline="0" dirty="0" smtClean="0"/>
              <a:t>Therefore the second premise is wrong. </a:t>
            </a:r>
          </a:p>
          <a:p>
            <a:pPr marL="171450" indent="-171450">
              <a:buFontTx/>
              <a:buChar char="-"/>
            </a:pPr>
            <a:r>
              <a:rPr lang="en-US" baseline="0" dirty="0" smtClean="0"/>
              <a:t>God is good, so there must be something good about evil and suffering. </a:t>
            </a:r>
          </a:p>
          <a:p>
            <a:pPr marL="171450" indent="-171450">
              <a:buFontTx/>
              <a:buChar char="-"/>
            </a:pPr>
            <a:endParaRPr lang="en-US" dirty="0" smtClean="0"/>
          </a:p>
          <a:p>
            <a:pPr marL="0" indent="0">
              <a:buFontTx/>
              <a:buNone/>
            </a:pPr>
            <a:r>
              <a:rPr lang="en-US" dirty="0" smtClean="0"/>
              <a:t>We are often too quick to make judgments regarding</a:t>
            </a:r>
            <a:r>
              <a:rPr lang="en-US" baseline="0" dirty="0" smtClean="0"/>
              <a:t> our suffering about God and about our lives: </a:t>
            </a:r>
          </a:p>
          <a:p>
            <a:pPr marL="0" indent="0">
              <a:buFontTx/>
              <a:buNone/>
            </a:pPr>
            <a:r>
              <a:rPr lang="en-US" dirty="0" smtClean="0"/>
              <a:t>Old man, tiny</a:t>
            </a:r>
            <a:r>
              <a:rPr lang="en-US" baseline="0" dirty="0" smtClean="0"/>
              <a:t> village, poor, one son, nothing but a beautiful white horse</a:t>
            </a:r>
          </a:p>
          <a:p>
            <a:pPr marL="171450" indent="-171450">
              <a:buFontTx/>
              <a:buChar char="-"/>
            </a:pPr>
            <a:r>
              <a:rPr lang="en-US" baseline="0" dirty="0" smtClean="0"/>
              <a:t>People envied the horse</a:t>
            </a:r>
          </a:p>
          <a:p>
            <a:pPr marL="171450" indent="-171450">
              <a:buFontTx/>
              <a:buChar char="-"/>
            </a:pPr>
            <a:r>
              <a:rPr lang="en-US" baseline="0" dirty="0" smtClean="0"/>
              <a:t>People tried to buy the horse</a:t>
            </a:r>
          </a:p>
          <a:p>
            <a:pPr marL="171450" indent="-171450">
              <a:buFontTx/>
              <a:buChar char="-"/>
            </a:pPr>
            <a:r>
              <a:rPr lang="en-US" baseline="0" dirty="0" smtClean="0"/>
              <a:t>Man would not sell the horse </a:t>
            </a:r>
          </a:p>
          <a:p>
            <a:pPr marL="0" indent="0">
              <a:buFontTx/>
              <a:buNone/>
            </a:pPr>
            <a:r>
              <a:rPr lang="en-US" baseline="0" dirty="0" smtClean="0"/>
              <a:t>Horse goes missing</a:t>
            </a:r>
          </a:p>
          <a:p>
            <a:pPr marL="171450" indent="-171450">
              <a:buFontTx/>
              <a:buChar char="-"/>
            </a:pPr>
            <a:r>
              <a:rPr lang="en-US" baseline="0" dirty="0" smtClean="0"/>
              <a:t>People ridiculed man for not selling horse</a:t>
            </a:r>
          </a:p>
          <a:p>
            <a:pPr marL="171450" indent="-171450">
              <a:buFontTx/>
              <a:buChar char="-"/>
            </a:pPr>
            <a:r>
              <a:rPr lang="en-US" baseline="0" dirty="0" smtClean="0"/>
              <a:t>People said horse stolen</a:t>
            </a:r>
          </a:p>
          <a:p>
            <a:pPr marL="171450" indent="-171450">
              <a:buFontTx/>
              <a:buChar char="-"/>
            </a:pPr>
            <a:r>
              <a:rPr lang="en-US" baseline="0" dirty="0" smtClean="0"/>
              <a:t>People said he should sell since he could not protect</a:t>
            </a:r>
          </a:p>
          <a:p>
            <a:pPr marL="171450" indent="-171450">
              <a:buFontTx/>
              <a:buChar char="-"/>
            </a:pPr>
            <a:r>
              <a:rPr lang="en-US" baseline="0" dirty="0" smtClean="0"/>
              <a:t>People said man is cursed for losing horse</a:t>
            </a:r>
          </a:p>
          <a:p>
            <a:pPr marL="171450" indent="-171450">
              <a:buFontTx/>
              <a:buChar char="-"/>
            </a:pPr>
            <a:r>
              <a:rPr lang="en-US" baseline="0" dirty="0" smtClean="0"/>
              <a:t>Man says state only fact – horse not in stable, rest is judgment</a:t>
            </a:r>
          </a:p>
          <a:p>
            <a:pPr marL="0" indent="0">
              <a:buFontTx/>
              <a:buNone/>
            </a:pPr>
            <a:r>
              <a:rPr lang="en-US" baseline="0" dirty="0" smtClean="0"/>
              <a:t>Horse returns after 15 days, bring 12 wild horses with him</a:t>
            </a:r>
          </a:p>
          <a:p>
            <a:pPr marL="171450" indent="-171450">
              <a:buFontTx/>
              <a:buChar char="-"/>
            </a:pPr>
            <a:r>
              <a:rPr lang="en-US" baseline="0" dirty="0" smtClean="0"/>
              <a:t>People said man is blessed </a:t>
            </a:r>
          </a:p>
          <a:p>
            <a:pPr marL="171450" indent="-171450">
              <a:buFontTx/>
              <a:buChar char="-"/>
            </a:pPr>
            <a:r>
              <a:rPr lang="en-US" baseline="0" dirty="0" smtClean="0"/>
              <a:t>People ask for man’s forgiveness</a:t>
            </a:r>
          </a:p>
          <a:p>
            <a:pPr marL="171450" indent="-171450">
              <a:buFontTx/>
              <a:buChar char="-"/>
            </a:pPr>
            <a:r>
              <a:rPr lang="en-US" baseline="0" dirty="0" smtClean="0"/>
              <a:t>Man says state only fact – horse returns but we cannot know God’s plan or if blessing</a:t>
            </a:r>
          </a:p>
          <a:p>
            <a:pPr marL="171450" indent="-171450">
              <a:buFontTx/>
              <a:buChar char="-"/>
            </a:pPr>
            <a:r>
              <a:rPr lang="en-US" baseline="0" dirty="0" smtClean="0"/>
              <a:t>“Life is so vast, yet you judge all of life with one page or one word. All you have is a fragment! Don’t say that this is a blessing, No one knows. I am content with what I know. I am not perturbed by what I don’t. </a:t>
            </a:r>
          </a:p>
          <a:p>
            <a:pPr marL="0" indent="0">
              <a:buFontTx/>
              <a:buNone/>
            </a:pPr>
            <a:r>
              <a:rPr lang="en-US" baseline="0" dirty="0" smtClean="0"/>
              <a:t>Son trains wild horses, falls, breaks both legs</a:t>
            </a:r>
          </a:p>
          <a:p>
            <a:pPr marL="171450" indent="-171450">
              <a:buFontTx/>
              <a:buChar char="-"/>
            </a:pPr>
            <a:r>
              <a:rPr lang="en-US" baseline="0" dirty="0" smtClean="0"/>
              <a:t>People cry out that horses were curse</a:t>
            </a:r>
          </a:p>
          <a:p>
            <a:pPr marL="171450" indent="-171450">
              <a:buFontTx/>
              <a:buChar char="-"/>
            </a:pPr>
            <a:r>
              <a:rPr lang="en-US" baseline="0" dirty="0" smtClean="0"/>
              <a:t>Man rebukes people again</a:t>
            </a:r>
          </a:p>
          <a:p>
            <a:pPr marL="0" indent="0">
              <a:buFontTx/>
              <a:buNone/>
            </a:pPr>
            <a:r>
              <a:rPr lang="en-US" baseline="0" dirty="0" smtClean="0"/>
              <a:t>Country goes to war and sons are taken, but man’s son left behind</a:t>
            </a:r>
          </a:p>
          <a:p>
            <a:pPr marL="171450" indent="-171450">
              <a:buFontTx/>
              <a:buChar char="-"/>
            </a:pPr>
            <a:r>
              <a:rPr lang="en-US" baseline="0" dirty="0" smtClean="0"/>
              <a:t>People cry out that horses were blessing</a:t>
            </a:r>
          </a:p>
          <a:p>
            <a:pPr marL="171450" indent="-171450">
              <a:buFontTx/>
              <a:buChar char="-"/>
            </a:pPr>
            <a:r>
              <a:rPr lang="en-US" baseline="0" dirty="0" smtClean="0"/>
              <a:t>Man rebukes people again</a:t>
            </a:r>
          </a:p>
          <a:p>
            <a:pPr marL="171450" indent="-171450">
              <a:buFontTx/>
              <a:buChar char="-"/>
            </a:pPr>
            <a:r>
              <a:rPr lang="en-US" baseline="0" dirty="0" smtClean="0"/>
              <a:t>"It is impossible to talk with you. You always draw conclusions. No one knows. Say only this: Your sons had to go to war, and mine did not. No one knows if it is a blessing or a curse. No one is wise enough to know. Only God knows.”</a:t>
            </a:r>
          </a:p>
          <a:p>
            <a:pPr marL="171450" indent="-171450">
              <a:buFontTx/>
              <a:buChar char="-"/>
            </a:pPr>
            <a:endParaRPr lang="en-US" baseline="0" dirty="0" smtClean="0"/>
          </a:p>
          <a:p>
            <a:pPr marL="171450" indent="-171450">
              <a:buFontTx/>
              <a:buChar char="-"/>
            </a:pPr>
            <a:r>
              <a:rPr lang="en-US" baseline="0" dirty="0" smtClean="0"/>
              <a:t>Max </a:t>
            </a:r>
            <a:r>
              <a:rPr lang="en-US" baseline="0" dirty="0" err="1" smtClean="0"/>
              <a:t>Lucado</a:t>
            </a:r>
            <a:r>
              <a:rPr lang="en-US" baseline="0" dirty="0" smtClean="0"/>
              <a:t>, In the Eye of the Storm</a:t>
            </a:r>
          </a:p>
        </p:txBody>
      </p:sp>
      <p:sp>
        <p:nvSpPr>
          <p:cNvPr id="4" name="Slide Number Placeholder 3"/>
          <p:cNvSpPr>
            <a:spLocks noGrp="1"/>
          </p:cNvSpPr>
          <p:nvPr>
            <p:ph type="sldNum" sz="quarter" idx="10"/>
          </p:nvPr>
        </p:nvSpPr>
        <p:spPr/>
        <p:txBody>
          <a:bodyPr/>
          <a:lstStyle/>
          <a:p>
            <a:fld id="{B81DC8EC-7416-C543-AE93-6642CFACB352}" type="slidenum">
              <a:rPr lang="en-US" smtClean="0"/>
              <a:t>5</a:t>
            </a:fld>
            <a:endParaRPr lang="en-US"/>
          </a:p>
        </p:txBody>
      </p:sp>
    </p:spTree>
    <p:extLst>
      <p:ext uri="{BB962C8B-B14F-4D97-AF65-F5344CB8AC3E}">
        <p14:creationId xmlns:p14="http://schemas.microsoft.com/office/powerpoint/2010/main" val="4145329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Creates abilities to help others – 2 Corinthians 1.3-7</a:t>
            </a:r>
          </a:p>
          <a:p>
            <a:r>
              <a:rPr lang="en-US" dirty="0" smtClean="0"/>
              <a:t>Creates dependency on God – 2 Corinthians</a:t>
            </a:r>
            <a:r>
              <a:rPr lang="en-US" baseline="0" dirty="0" smtClean="0"/>
              <a:t> 1.8-10</a:t>
            </a:r>
            <a:endParaRPr lang="en-US" dirty="0" smtClean="0"/>
          </a:p>
          <a:p>
            <a:r>
              <a:rPr lang="en-US" dirty="0" smtClean="0"/>
              <a:t>Creates dependency on Church – 2 Corinthians 1.11; </a:t>
            </a:r>
          </a:p>
          <a:p>
            <a:r>
              <a:rPr lang="en-US" dirty="0" smtClean="0"/>
              <a:t>Displays God’s love – Hebrews 12.7-10</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Increases character – Hebrews 12.11</a:t>
            </a:r>
          </a:p>
          <a:p>
            <a:r>
              <a:rPr lang="en-US" dirty="0" smtClean="0"/>
              <a:t>Teaches perspective – James 1.2-4</a:t>
            </a:r>
          </a:p>
          <a:p>
            <a:r>
              <a:rPr lang="en-US" dirty="0" smtClean="0"/>
              <a:t>Demonstrates our Christlikeness – 1 Peter 2.21-24; 4.12-13 </a:t>
            </a:r>
          </a:p>
          <a:p>
            <a:r>
              <a:rPr lang="en-US" dirty="0" smtClean="0"/>
              <a:t>Creates a longing for heaven – 1 John 2.15-17</a:t>
            </a:r>
          </a:p>
          <a:p>
            <a:endParaRPr lang="en-US" dirty="0"/>
          </a:p>
        </p:txBody>
      </p:sp>
      <p:sp>
        <p:nvSpPr>
          <p:cNvPr id="4" name="Slide Number Placeholder 3"/>
          <p:cNvSpPr>
            <a:spLocks noGrp="1"/>
          </p:cNvSpPr>
          <p:nvPr>
            <p:ph type="sldNum" sz="quarter" idx="10"/>
          </p:nvPr>
        </p:nvSpPr>
        <p:spPr/>
        <p:txBody>
          <a:bodyPr/>
          <a:lstStyle/>
          <a:p>
            <a:fld id="{B81DC8EC-7416-C543-AE93-6642CFACB352}" type="slidenum">
              <a:rPr lang="en-US" smtClean="0"/>
              <a:t>6</a:t>
            </a:fld>
            <a:endParaRPr lang="en-US"/>
          </a:p>
        </p:txBody>
      </p:sp>
    </p:spTree>
    <p:extLst>
      <p:ext uri="{BB962C8B-B14F-4D97-AF65-F5344CB8AC3E}">
        <p14:creationId xmlns:p14="http://schemas.microsoft.com/office/powerpoint/2010/main" val="2328839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famous evangelist told the following incident: I have a friend who in a time of business recession lost his job, a sizable fortune, and his beautiful home. To add to his sorrow, his precious wife died; yet he tenaciously held to his faith -- the only thing he had left. One day when he was out walking in search of employment, he stopped to watch some men who were doing stonework on a large church. One of them was chiseling a triangular piece of rock. 'Where are you going to put that?' he asked. The workman said, 'Do you see that little opening up there near the spire? Well, I'm shaping this stone down here so that it will fit in up there.' Tears filled my friend's eyes as he walked away, for the Lord had spoken to him through that laborer whose words gave new meaning to his troubled situation.</a:t>
            </a:r>
          </a:p>
          <a:p>
            <a:endParaRPr lang="en-US" dirty="0" smtClean="0"/>
          </a:p>
          <a:p>
            <a:r>
              <a:rPr lang="en-US" dirty="0" smtClean="0"/>
              <a:t>Our Daily Bread.</a:t>
            </a:r>
          </a:p>
          <a:p>
            <a:endParaRPr lang="en-US" dirty="0"/>
          </a:p>
        </p:txBody>
      </p:sp>
      <p:sp>
        <p:nvSpPr>
          <p:cNvPr id="4" name="Slide Number Placeholder 3"/>
          <p:cNvSpPr>
            <a:spLocks noGrp="1"/>
          </p:cNvSpPr>
          <p:nvPr>
            <p:ph type="sldNum" sz="quarter" idx="10"/>
          </p:nvPr>
        </p:nvSpPr>
        <p:spPr/>
        <p:txBody>
          <a:bodyPr/>
          <a:lstStyle/>
          <a:p>
            <a:fld id="{B81DC8EC-7416-C543-AE93-6642CFACB352}" type="slidenum">
              <a:rPr lang="en-US" smtClean="0"/>
              <a:t>8</a:t>
            </a:fld>
            <a:endParaRPr lang="en-US"/>
          </a:p>
        </p:txBody>
      </p:sp>
    </p:spTree>
    <p:extLst>
      <p:ext uri="{BB962C8B-B14F-4D97-AF65-F5344CB8AC3E}">
        <p14:creationId xmlns:p14="http://schemas.microsoft.com/office/powerpoint/2010/main" val="3828811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pic>
        <p:nvPicPr>
          <p:cNvPr id="8" name="Picture 7" descr="08062017-WhenSufferingTurnsGoo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08062017-WhenSufferingTurnsGoodConten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20638"/>
            <a:ext cx="8229600" cy="1143000"/>
          </a:xfrm>
        </p:spPr>
        <p:txBody>
          <a:bodyPr>
            <a:noAutofit/>
          </a:bodyPr>
          <a:lstStyle>
            <a:lvl1pPr algn="r">
              <a:defRPr sz="54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889125"/>
            <a:ext cx="8229600" cy="42370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BFECD78-3C8E-49F2-8FAB-59489D168ABB}" type="datetimeFigureOut">
              <a:rPr lang="en-US" smtClean="0"/>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outVertical)">
                                      <p:cBhvr>
                                        <p:cTn id="10" dur="500"/>
                                        <p:tgtEl>
                                          <p:spTgt spid="3">
                                            <p:txEl>
                                              <p:pRg st="1" end="1"/>
                                            </p:txEl>
                                          </p:spTgt>
                                        </p:tgtEl>
                                      </p:cBhvr>
                                    </p:animEffect>
                                  </p:childTnLst>
                                </p:cTn>
                              </p:par>
                              <p:par>
                                <p:cTn id="11" presetID="16" presetClass="entr" presetSubtype="37"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outVertical)">
                                      <p:cBhvr>
                                        <p:cTn id="13" dur="500"/>
                                        <p:tgtEl>
                                          <p:spTgt spid="3">
                                            <p:txEl>
                                              <p:pRg st="2" end="2"/>
                                            </p:txEl>
                                          </p:spTgt>
                                        </p:tgtEl>
                                      </p:cBhvr>
                                    </p:animEffect>
                                  </p:childTnLst>
                                </p:cTn>
                              </p:par>
                              <p:par>
                                <p:cTn id="14" presetID="16" presetClass="entr" presetSubtype="37"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outVertical)">
                                      <p:cBhvr>
                                        <p:cTn id="16" dur="500"/>
                                        <p:tgtEl>
                                          <p:spTgt spid="3">
                                            <p:txEl>
                                              <p:pRg st="3" end="3"/>
                                            </p:txEl>
                                          </p:spTgt>
                                        </p:tgtEl>
                                      </p:cBhvr>
                                    </p:animEffect>
                                  </p:childTnLst>
                                </p:cTn>
                              </p:par>
                              <p:par>
                                <p:cTn id="17" presetID="16" presetClass="entr" presetSubtype="37"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outVertic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xmlns:p14="http://schemas.microsoft.com/office/powerpoint/2010/main" presetID="16" presetClass="entr" presetSubtype="37"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arn(outVertical)">
                      <p:cBhvr>
                        <p:cTn dur="500"/>
                        <p:tgtEl>
                          <p:spTgt spid="3"/>
                        </p:tgtEl>
                      </p:cBhvr>
                    </p:animEffect>
                  </p:childTnLst>
                </p:cTn>
              </p:par>
            </p:tnLst>
          </p:tmpl>
          <p:tmpl lvl="2">
            <p:tnLst>
              <p:par>
                <p:cTn xmlns:p14="http://schemas.microsoft.com/office/powerpoint/2010/main" presetID="16" presetClass="entr" presetSubtype="37"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arn(outVertical)">
                      <p:cBhvr>
                        <p:cTn dur="500"/>
                        <p:tgtEl>
                          <p:spTgt spid="3"/>
                        </p:tgtEl>
                      </p:cBhvr>
                    </p:animEffect>
                  </p:childTnLst>
                </p:cTn>
              </p:par>
            </p:tnLst>
          </p:tmpl>
          <p:tmpl lvl="3">
            <p:tnLst>
              <p:par>
                <p:cTn xmlns:p14="http://schemas.microsoft.com/office/powerpoint/2010/main" presetID="16" presetClass="entr" presetSubtype="37"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arn(outVertical)">
                      <p:cBhvr>
                        <p:cTn dur="500"/>
                        <p:tgtEl>
                          <p:spTgt spid="3"/>
                        </p:tgtEl>
                      </p:cBhvr>
                    </p:animEffect>
                  </p:childTnLst>
                </p:cTn>
              </p:par>
            </p:tnLst>
          </p:tmpl>
          <p:tmpl lvl="4">
            <p:tnLst>
              <p:par>
                <p:cTn xmlns:p14="http://schemas.microsoft.com/office/powerpoint/2010/main" presetID="16" presetClass="entr" presetSubtype="37"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arn(outVertical)">
                      <p:cBhvr>
                        <p:cTn dur="500"/>
                        <p:tgtEl>
                          <p:spTgt spid="3"/>
                        </p:tgtEl>
                      </p:cBhvr>
                    </p:animEffect>
                  </p:childTnLst>
                </p:cTn>
              </p:par>
            </p:tnLst>
          </p:tmpl>
          <p:tmpl lvl="5">
            <p:tnLst>
              <p:par>
                <p:cTn xmlns:p14="http://schemas.microsoft.com/office/powerpoint/2010/main" presetID="16" presetClass="entr" presetSubtype="37"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barn(outVertical)">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8/2/17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8/2/17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8/2/17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8/2/17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8/2/17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8.35-39</a:t>
            </a:r>
            <a:endParaRPr lang="en-US" dirty="0"/>
          </a:p>
        </p:txBody>
      </p:sp>
      <p:sp>
        <p:nvSpPr>
          <p:cNvPr id="3" name="Content Placeholder 2"/>
          <p:cNvSpPr>
            <a:spLocks noGrp="1"/>
          </p:cNvSpPr>
          <p:nvPr>
            <p:ph idx="1"/>
          </p:nvPr>
        </p:nvSpPr>
        <p:spPr/>
        <p:txBody>
          <a:bodyPr>
            <a:noAutofit/>
          </a:bodyPr>
          <a:lstStyle/>
          <a:p>
            <a:pPr marL="0" indent="0">
              <a:buNone/>
            </a:pPr>
            <a:r>
              <a:rPr lang="en-US" sz="2600" baseline="30000" dirty="0" smtClean="0"/>
              <a:t>35</a:t>
            </a:r>
            <a:r>
              <a:rPr lang="en-US" sz="2600" dirty="0" smtClean="0"/>
              <a:t> </a:t>
            </a:r>
            <a:r>
              <a:rPr lang="en-US" sz="2600" dirty="0"/>
              <a:t>Who shall separate us from the love of Christ? Shall tribulation, or distress, or persecution, or famine, or nakedness, or danger, or sword? </a:t>
            </a:r>
            <a:r>
              <a:rPr lang="en-US" sz="2600" baseline="30000" dirty="0"/>
              <a:t>36</a:t>
            </a:r>
            <a:r>
              <a:rPr lang="en-US" sz="2600" dirty="0"/>
              <a:t> As it is written</a:t>
            </a:r>
            <a:r>
              <a:rPr lang="en-US" sz="2600" dirty="0" smtClean="0"/>
              <a:t>, "</a:t>
            </a:r>
            <a:r>
              <a:rPr lang="en-US" sz="2600" dirty="0"/>
              <a:t>For your sake we are being killed all the day long; we are regarded as sheep to be slaughtered</a:t>
            </a:r>
            <a:r>
              <a:rPr lang="en-US" sz="2600" dirty="0" smtClean="0"/>
              <a:t>.” </a:t>
            </a:r>
            <a:r>
              <a:rPr lang="en-US" sz="2600" baseline="30000" dirty="0" smtClean="0"/>
              <a:t>37</a:t>
            </a:r>
            <a:r>
              <a:rPr lang="en-US" sz="2600" dirty="0" smtClean="0"/>
              <a:t> </a:t>
            </a:r>
            <a:r>
              <a:rPr lang="en-US" sz="2600" dirty="0"/>
              <a:t>No, in all these things we are more than conquerors through him who loved us. </a:t>
            </a:r>
            <a:r>
              <a:rPr lang="en-US" sz="2600" baseline="30000" dirty="0"/>
              <a:t>38</a:t>
            </a:r>
            <a:r>
              <a:rPr lang="en-US" sz="2600" dirty="0"/>
              <a:t> For I am sure that neither death nor life, nor angels nor rulers, nor things present nor things to come, nor powers, </a:t>
            </a:r>
            <a:r>
              <a:rPr lang="en-US" sz="2600" baseline="30000" dirty="0"/>
              <a:t>39</a:t>
            </a:r>
            <a:r>
              <a:rPr lang="en-US" sz="2600" dirty="0"/>
              <a:t> nor height nor depth, nor anything else in all creation, will be able to separate us from the love of God in Christ Jesus our Lord.</a:t>
            </a:r>
          </a:p>
        </p:txBody>
      </p:sp>
    </p:spTree>
    <p:extLst>
      <p:ext uri="{BB962C8B-B14F-4D97-AF65-F5344CB8AC3E}">
        <p14:creationId xmlns:p14="http://schemas.microsoft.com/office/powerpoint/2010/main" val="4266239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2013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1468773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The </a:t>
            </a:r>
            <a:r>
              <a:rPr lang="en-US" sz="5400" b="1" dirty="0" smtClean="0"/>
              <a:t>Problem of Evil</a:t>
            </a:r>
            <a:endParaRPr lang="en-US" sz="5400" b="1" dirty="0"/>
          </a:p>
        </p:txBody>
      </p:sp>
      <p:sp>
        <p:nvSpPr>
          <p:cNvPr id="3" name="Content Placeholder 2"/>
          <p:cNvSpPr>
            <a:spLocks noGrp="1"/>
          </p:cNvSpPr>
          <p:nvPr>
            <p:ph idx="1"/>
          </p:nvPr>
        </p:nvSpPr>
        <p:spPr/>
        <p:txBody>
          <a:bodyPr/>
          <a:lstStyle/>
          <a:p>
            <a:r>
              <a:rPr lang="en-US" dirty="0" smtClean="0"/>
              <a:t>Evil and suffering exists </a:t>
            </a:r>
          </a:p>
          <a:p>
            <a:r>
              <a:rPr lang="en-US" dirty="0" smtClean="0"/>
              <a:t>Evil and suffering comes from different places</a:t>
            </a:r>
          </a:p>
          <a:p>
            <a:r>
              <a:rPr lang="en-US" dirty="0" smtClean="0"/>
              <a:t>When evil happens, God can seem missing</a:t>
            </a:r>
            <a:endParaRPr lang="en-US" dirty="0"/>
          </a:p>
        </p:txBody>
      </p:sp>
    </p:spTree>
    <p:extLst>
      <p:ext uri="{BB962C8B-B14F-4D97-AF65-F5344CB8AC3E}">
        <p14:creationId xmlns:p14="http://schemas.microsoft.com/office/powerpoint/2010/main" val="1592933612"/>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The God Conundrum</a:t>
            </a:r>
            <a:endParaRPr lang="en-US" sz="5400" b="1" dirty="0"/>
          </a:p>
        </p:txBody>
      </p:sp>
      <p:sp>
        <p:nvSpPr>
          <p:cNvPr id="3" name="Content Placeholder 2"/>
          <p:cNvSpPr>
            <a:spLocks noGrp="1"/>
          </p:cNvSpPr>
          <p:nvPr>
            <p:ph idx="1"/>
          </p:nvPr>
        </p:nvSpPr>
        <p:spPr/>
        <p:txBody>
          <a:bodyPr/>
          <a:lstStyle/>
          <a:p>
            <a:r>
              <a:rPr lang="en-US" dirty="0" smtClean="0"/>
              <a:t>If God is all powerful, He could stop evil and suffering</a:t>
            </a:r>
          </a:p>
          <a:p>
            <a:r>
              <a:rPr lang="en-US" dirty="0" smtClean="0"/>
              <a:t>If God is all good, He would stop evil and suffering</a:t>
            </a:r>
          </a:p>
          <a:p>
            <a:r>
              <a:rPr lang="en-US" dirty="0" smtClean="0"/>
              <a:t>Evil and suffering exist so God does not. </a:t>
            </a:r>
            <a:endParaRPr lang="en-US" dirty="0"/>
          </a:p>
        </p:txBody>
      </p:sp>
    </p:spTree>
    <p:extLst>
      <p:ext uri="{BB962C8B-B14F-4D97-AF65-F5344CB8AC3E}">
        <p14:creationId xmlns:p14="http://schemas.microsoft.com/office/powerpoint/2010/main" val="127022734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Suffering Turns Good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Creates abilities to help others</a:t>
            </a:r>
          </a:p>
          <a:p>
            <a:r>
              <a:rPr lang="en-US" dirty="0" smtClean="0"/>
              <a:t>Creates </a:t>
            </a:r>
            <a:r>
              <a:rPr lang="en-US" dirty="0" smtClean="0"/>
              <a:t>dependency on God</a:t>
            </a:r>
          </a:p>
          <a:p>
            <a:r>
              <a:rPr lang="en-US" dirty="0" smtClean="0"/>
              <a:t>Creates dependency on Church</a:t>
            </a:r>
          </a:p>
          <a:p>
            <a:r>
              <a:rPr lang="en-US" dirty="0" smtClean="0"/>
              <a:t>Displays </a:t>
            </a:r>
            <a:r>
              <a:rPr lang="en-US" dirty="0" smtClean="0"/>
              <a:t>God’s love</a:t>
            </a:r>
          </a:p>
          <a:p>
            <a:r>
              <a:rPr lang="en-US" dirty="0"/>
              <a:t>Increases character</a:t>
            </a:r>
          </a:p>
          <a:p>
            <a:r>
              <a:rPr lang="en-US" dirty="0" smtClean="0"/>
              <a:t>Teaches </a:t>
            </a:r>
            <a:r>
              <a:rPr lang="en-US" dirty="0" smtClean="0"/>
              <a:t>perspective</a:t>
            </a:r>
          </a:p>
          <a:p>
            <a:r>
              <a:rPr lang="en-US" dirty="0" smtClean="0"/>
              <a:t>Demonstrates our Christlikeness</a:t>
            </a:r>
          </a:p>
          <a:p>
            <a:r>
              <a:rPr lang="en-US" dirty="0" smtClean="0"/>
              <a:t>Creates a longing for heaven</a:t>
            </a:r>
          </a:p>
          <a:p>
            <a:endParaRPr lang="en-US" dirty="0"/>
          </a:p>
        </p:txBody>
      </p:sp>
    </p:spTree>
    <p:extLst>
      <p:ext uri="{BB962C8B-B14F-4D97-AF65-F5344CB8AC3E}">
        <p14:creationId xmlns:p14="http://schemas.microsoft.com/office/powerpoint/2010/main" val="94271475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None of these reasons makes suffering pleasant or easy</a:t>
            </a:r>
          </a:p>
          <a:p>
            <a:r>
              <a:rPr lang="en-US" dirty="0" smtClean="0"/>
              <a:t>None of these reasons makes suffering understandable</a:t>
            </a:r>
          </a:p>
          <a:p>
            <a:r>
              <a:rPr lang="en-US" dirty="0" smtClean="0"/>
              <a:t>None of these reasons are ever understood during the moment</a:t>
            </a:r>
          </a:p>
          <a:p>
            <a:r>
              <a:rPr lang="en-US" dirty="0" smtClean="0"/>
              <a:t>All of them make God good! </a:t>
            </a:r>
            <a:endParaRPr lang="en-US" dirty="0"/>
          </a:p>
        </p:txBody>
      </p:sp>
    </p:spTree>
    <p:extLst>
      <p:ext uri="{BB962C8B-B14F-4D97-AF65-F5344CB8AC3E}">
        <p14:creationId xmlns:p14="http://schemas.microsoft.com/office/powerpoint/2010/main" val="61316280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0204496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xmlns:p14="http://schemas.microsoft.com/office/powerpoint/2010/main" spd="slow">
        <p:fade/>
      </p:transition>
    </mc:Fallback>
  </mc:AlternateContent>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5320</TotalTime>
  <Words>1470</Words>
  <Application>Microsoft Macintosh PowerPoint</Application>
  <PresentationFormat>On-screen Show (4:3)</PresentationFormat>
  <Paragraphs>98</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 Black </vt:lpstr>
      <vt:lpstr>Romans 8.35-39</vt:lpstr>
      <vt:lpstr>PowerPoint Presentation</vt:lpstr>
      <vt:lpstr>PowerPoint Presentation</vt:lpstr>
      <vt:lpstr>The Problem of Evil</vt:lpstr>
      <vt:lpstr>The God Conundrum</vt:lpstr>
      <vt:lpstr>When Suffering Turns Good</vt:lpstr>
      <vt:lpstr>Conclusion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Shanks</dc:creator>
  <cp:lastModifiedBy>Joseph Shanks</cp:lastModifiedBy>
  <cp:revision>11</cp:revision>
  <dcterms:created xsi:type="dcterms:W3CDTF">2017-08-01T20:20:18Z</dcterms:created>
  <dcterms:modified xsi:type="dcterms:W3CDTF">2017-08-06T11:28:49Z</dcterms:modified>
</cp:coreProperties>
</file>