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71" r:id="rId3"/>
    <p:sldId id="273" r:id="rId4"/>
    <p:sldId id="272" r:id="rId5"/>
    <p:sldId id="257" r:id="rId6"/>
    <p:sldId id="256" r:id="rId7"/>
    <p:sldId id="274" r:id="rId8"/>
    <p:sldId id="262" r:id="rId9"/>
    <p:sldId id="263" r:id="rId10"/>
    <p:sldId id="266" r:id="rId11"/>
    <p:sldId id="265" r:id="rId12"/>
    <p:sldId id="261" r:id="rId13"/>
    <p:sldId id="268" r:id="rId14"/>
    <p:sldId id="277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2F2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32" y="-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9491-4DCF-4ECA-91CE-DEFEB5112D9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CA0A-536B-4EB4-B0B6-6EC5FB24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359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9491-4DCF-4ECA-91CE-DEFEB5112D9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CA0A-536B-4EB4-B0B6-6EC5FB24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750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9491-4DCF-4ECA-91CE-DEFEB5112D9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CA0A-536B-4EB4-B0B6-6EC5FB24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074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9491-4DCF-4ECA-91CE-DEFEB5112D9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CA0A-536B-4EB4-B0B6-6EC5FB24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32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9491-4DCF-4ECA-91CE-DEFEB5112D9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CA0A-536B-4EB4-B0B6-6EC5FB24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254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9491-4DCF-4ECA-91CE-DEFEB5112D9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CA0A-536B-4EB4-B0B6-6EC5FB24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42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9491-4DCF-4ECA-91CE-DEFEB5112D9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CA0A-536B-4EB4-B0B6-6EC5FB24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44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9491-4DCF-4ECA-91CE-DEFEB5112D9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CA0A-536B-4EB4-B0B6-6EC5FB24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346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9491-4DCF-4ECA-91CE-DEFEB5112D9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CA0A-536B-4EB4-B0B6-6EC5FB24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62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9491-4DCF-4ECA-91CE-DEFEB5112D9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CA0A-536B-4EB4-B0B6-6EC5FB24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0536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59491-4DCF-4ECA-91CE-DEFEB5112D9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0CA0A-536B-4EB4-B0B6-6EC5FB24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38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59491-4DCF-4ECA-91CE-DEFEB5112D9F}" type="datetimeFigureOut">
              <a:rPr lang="en-US" smtClean="0"/>
              <a:t>10/29/2016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0CA0A-536B-4EB4-B0B6-6EC5FB24C4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87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098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685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ANTIOCH</a:t>
            </a:r>
            <a:endParaRPr lang="en-US" sz="400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569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A </a:t>
            </a:r>
            <a:r>
              <a:rPr lang="en-US" sz="200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Church Like </a:t>
            </a:r>
            <a:endParaRPr lang="en-US" sz="200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5133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/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Sent out preachers</a:t>
            </a:r>
            <a:r>
              <a:rPr lang="en-US" sz="28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(Acts 13:2-3)</a:t>
            </a:r>
            <a:endParaRPr lang="en-US" sz="3200" b="1">
              <a:solidFill>
                <a:srgbClr val="7F2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743200"/>
            <a:ext cx="8077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0" indent="-330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sent preachers they knew</a:t>
            </a:r>
          </a:p>
          <a:p>
            <a:pPr marL="330200" indent="-330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Took “Evangelistic Initiative” 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Philippians 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2:13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endParaRPr lang="en-US" sz="280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30200" indent="-330200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Acts 14:24-28</a:t>
            </a:r>
          </a:p>
          <a:p>
            <a:pPr marL="344488">
              <a:spcAft>
                <a:spcPts val="1200"/>
              </a:spcAft>
            </a:pPr>
            <a:r>
              <a:rPr lang="en-US" sz="2800" smtClean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- 14:26  </a:t>
            </a:r>
            <a:r>
              <a:rPr lang="en-US" sz="2400" i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“Committed to the grace of God for the work”</a:t>
            </a:r>
            <a:br>
              <a:rPr lang="en-US" sz="2400" i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3200" smtClean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</a:t>
            </a:r>
            <a:r>
              <a:rPr lang="en-US" sz="2800" smtClean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15:40  </a:t>
            </a:r>
            <a:r>
              <a:rPr lang="en-US" sz="2400" i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“Commended </a:t>
            </a:r>
            <a:r>
              <a:rPr lang="en-US" sz="2400" i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by the brothers to the grace of God”</a:t>
            </a:r>
          </a:p>
        </p:txBody>
      </p:sp>
    </p:spTree>
    <p:extLst>
      <p:ext uri="{BB962C8B-B14F-4D97-AF65-F5344CB8AC3E}">
        <p14:creationId xmlns:p14="http://schemas.microsoft.com/office/powerpoint/2010/main" val="2588808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685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ANTIOCH</a:t>
            </a:r>
            <a:endParaRPr lang="en-US" sz="400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569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A </a:t>
            </a:r>
            <a:r>
              <a:rPr lang="en-US" sz="200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Church Like </a:t>
            </a:r>
            <a:endParaRPr lang="en-US" sz="200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5133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/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Worshipful leaders</a:t>
            </a:r>
            <a:r>
              <a:rPr lang="en-US" sz="28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(Acts 13:1-3)</a:t>
            </a:r>
            <a:endParaRPr lang="en-US" sz="3200" b="1">
              <a:solidFill>
                <a:srgbClr val="7F2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904798"/>
            <a:ext cx="7620000" cy="26007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0" indent="-330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13:2  </a:t>
            </a:r>
            <a:r>
              <a:rPr lang="en-US" sz="2800" i="1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“While they were worshipping &amp; fasting...”</a:t>
            </a:r>
            <a:endParaRPr lang="en-US" sz="2600" i="1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30200" indent="-330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Prayer &amp; fasting  /  Laying on of hands</a:t>
            </a:r>
            <a:endParaRPr lang="en-US" sz="280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44488">
              <a:spcAft>
                <a:spcPts val="1200"/>
              </a:spcAft>
            </a:pPr>
            <a:r>
              <a:rPr lang="en-US" sz="2800" smtClean="0">
                <a:solidFill>
                  <a:srgbClr val="C0504D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-  14:23	</a:t>
            </a:r>
            <a:r>
              <a:rPr lang="en-US" sz="2600" i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“Committed to the Lord in whom they had </a:t>
            </a:r>
            <a:br>
              <a:rPr lang="en-US" sz="2600" i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en-US" sz="2600" i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		put their trust”</a:t>
            </a:r>
            <a:r>
              <a:rPr lang="en-US" sz="2800" i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sz="2800" i="1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endParaRPr lang="en-US" sz="280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509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685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Arial Narrow" panose="020B0606020202030204" pitchFamily="34" charset="0"/>
              </a:rPr>
              <a:t>ANTIOCH</a:t>
            </a:r>
            <a:endParaRPr lang="en-US" sz="4000"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569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A </a:t>
            </a:r>
            <a:r>
              <a:rPr lang="en-US" sz="200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 Church  </a:t>
            </a:r>
            <a:r>
              <a:rPr lang="en-US" sz="200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Like </a:t>
            </a:r>
          </a:p>
        </p:txBody>
      </p:sp>
    </p:spTree>
    <p:extLst>
      <p:ext uri="{BB962C8B-B14F-4D97-AF65-F5344CB8AC3E}">
        <p14:creationId xmlns:p14="http://schemas.microsoft.com/office/powerpoint/2010/main" val="674532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2377676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28800" y="1590050"/>
            <a:ext cx="63246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Diverse Membership  </a:t>
            </a:r>
            <a:endParaRPr lang="en-US" sz="3200" b="1">
              <a:solidFill>
                <a:srgbClr val="7F2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</a:t>
            </a:r>
            <a:r>
              <a:rPr lang="en-US" sz="3200" b="1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Assembling  </a:t>
            </a:r>
            <a:endParaRPr lang="en-US" sz="3200" b="1">
              <a:solidFill>
                <a:srgbClr val="7F2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Many Teachers &amp; Preachers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Sent </a:t>
            </a:r>
            <a:r>
              <a:rPr lang="en-US" sz="3200" b="1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 </a:t>
            </a:r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Preachers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Worshipful </a:t>
            </a:r>
            <a:r>
              <a:rPr lang="en-US" sz="3200" b="1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Leaders </a:t>
            </a:r>
          </a:p>
          <a:p>
            <a:endParaRPr lang="en-US" sz="3200" b="1">
              <a:solidFill>
                <a:srgbClr val="7F2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71600" y="7106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Five </a:t>
            </a:r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Traits </a:t>
            </a:r>
            <a:r>
              <a:rPr lang="en-US" sz="3200" b="1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US" sz="3200" b="1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Church  </a:t>
            </a:r>
            <a:endParaRPr lang="en-US" sz="3200" b="1">
              <a:solidFill>
                <a:srgbClr val="7F2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083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40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371600" y="2158425"/>
            <a:ext cx="6324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Let us strive for:</a:t>
            </a:r>
            <a:endParaRPr lang="en-US" sz="3200" b="1">
              <a:solidFill>
                <a:srgbClr val="7F2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09800" y="2809250"/>
            <a:ext cx="6324600" cy="42011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 Outreach 	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Frequent Togetherness  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Servant Development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World-wide Interest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fueled by Worship</a:t>
            </a:r>
          </a:p>
          <a:p>
            <a:endParaRPr lang="en-US" sz="3200" b="1">
              <a:solidFill>
                <a:srgbClr val="7F2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811" y="246413"/>
            <a:ext cx="3488377" cy="1668118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2410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770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  <a:solidFill>
            <a:srgbClr val="FFFFFF">
              <a:alpha val="2902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“We just need to restore the New Testament church”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598"/>
            <a:ext cx="2438400" cy="5232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81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7F2F2D"/>
                </a:solidFill>
                <a:latin typeface="Arial Black" panose="020B0A04020102020204" pitchFamily="34" charset="0"/>
              </a:rPr>
              <a:t>Which one?</a:t>
            </a:r>
            <a:endParaRPr lang="en-US">
              <a:solidFill>
                <a:srgbClr val="7F2F2D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475" y="5257800"/>
            <a:ext cx="11000301" cy="1905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20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Christ’s one church?  </a:t>
            </a:r>
            <a:endParaRPr lang="en-US" sz="280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0" y="22098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It doesn’t need restoring</a:t>
            </a:r>
          </a:p>
          <a:p>
            <a:pPr algn="ctr"/>
            <a:r>
              <a:rPr lang="en-US" sz="280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Narrow" panose="020B0606020202030204" pitchFamily="34" charset="0"/>
                <a:cs typeface="Arial" panose="020B0604020202020204" pitchFamily="34" charset="0"/>
              </a:rPr>
              <a:t>(Ephesians 5:23, 25-27)</a:t>
            </a:r>
            <a:endParaRPr lang="en-US" sz="280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276600"/>
            <a:ext cx="8305800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indent="1588">
              <a:spcBef>
                <a:spcPts val="0"/>
              </a:spcBef>
              <a:spcAft>
                <a:spcPts val="600"/>
              </a:spcAft>
            </a:pPr>
            <a:r>
              <a:rPr lang="en-US" sz="2400" i="1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“...Christ is the head of the church, His body, of which He </a:t>
            </a:r>
            <a:r>
              <a:rPr lang="en-US" sz="2400" i="1" u="sng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is</a:t>
            </a:r>
            <a:r>
              <a:rPr lang="en-US" sz="2400" i="1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 the Savior.” </a:t>
            </a:r>
            <a:endParaRPr lang="en-US" sz="2400" smtClean="0">
              <a:solidFill>
                <a:srgbClr val="7F2F2D"/>
              </a:solidFill>
              <a:effectLst/>
              <a:latin typeface="Arial Narrow" panose="020B0606020202030204" pitchFamily="34" charset="0"/>
              <a:ea typeface="Times New Roman"/>
            </a:endParaRPr>
          </a:p>
          <a:p>
            <a:pPr marR="0" indent="4763">
              <a:spcBef>
                <a:spcPts val="0"/>
              </a:spcBef>
              <a:spcAft>
                <a:spcPts val="1200"/>
              </a:spcAft>
            </a:pPr>
            <a:r>
              <a:rPr lang="en-US" sz="2400" i="1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“...Christ loved the church and gave Himself up for her 26 to </a:t>
            </a:r>
            <a:r>
              <a:rPr lang="en-US" sz="2400" i="1" u="words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make</a:t>
            </a:r>
            <a:r>
              <a:rPr lang="en-US" sz="2400" i="1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 </a:t>
            </a:r>
            <a:r>
              <a:rPr lang="en-US" sz="2400" i="1" u="words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her holy</a:t>
            </a:r>
            <a:r>
              <a:rPr lang="en-US" sz="2400" i="1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, cleansing her by the </a:t>
            </a:r>
            <a:r>
              <a:rPr lang="en-US" sz="2400" i="1" u="words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washing</a:t>
            </a:r>
            <a:r>
              <a:rPr lang="en-US" sz="2400" i="1">
                <a:solidFill>
                  <a:srgbClr val="7F2F2D"/>
                </a:solidFill>
                <a:latin typeface="Arial Narrow" panose="020B0606020202030204" pitchFamily="34" charset="0"/>
                <a:ea typeface="Times New Roman"/>
                <a:cs typeface="Arial"/>
              </a:rPr>
              <a:t> </a:t>
            </a:r>
            <a:r>
              <a:rPr lang="en-US" sz="2400" i="1" u="words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with</a:t>
            </a:r>
            <a:r>
              <a:rPr lang="en-US" sz="2400" i="1">
                <a:solidFill>
                  <a:srgbClr val="7F2F2D"/>
                </a:solidFill>
                <a:latin typeface="Arial Narrow" panose="020B0606020202030204" pitchFamily="34" charset="0"/>
                <a:ea typeface="Times New Roman"/>
                <a:cs typeface="Arial"/>
              </a:rPr>
              <a:t> water t</a:t>
            </a:r>
            <a:r>
              <a:rPr lang="en-US" sz="2400" i="1" u="words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hrough</a:t>
            </a:r>
            <a:r>
              <a:rPr lang="en-US" sz="2400" i="1">
                <a:solidFill>
                  <a:srgbClr val="7F2F2D"/>
                </a:solidFill>
                <a:latin typeface="Arial Narrow" panose="020B0606020202030204" pitchFamily="34" charset="0"/>
                <a:ea typeface="Times New Roman"/>
                <a:cs typeface="Arial"/>
              </a:rPr>
              <a:t> </a:t>
            </a:r>
            <a:r>
              <a:rPr lang="en-US" sz="2400" i="1" u="words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the</a:t>
            </a:r>
            <a:r>
              <a:rPr lang="en-US" sz="2400" i="1">
                <a:solidFill>
                  <a:srgbClr val="7F2F2D"/>
                </a:solidFill>
                <a:latin typeface="Arial Narrow" panose="020B0606020202030204" pitchFamily="34" charset="0"/>
                <a:ea typeface="Times New Roman"/>
                <a:cs typeface="Arial"/>
              </a:rPr>
              <a:t> </a:t>
            </a:r>
            <a:r>
              <a:rPr lang="en-US" sz="2400" i="1" u="words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word</a:t>
            </a:r>
            <a:r>
              <a:rPr lang="en-US" sz="2400" i="1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, 27 and to present her to Himself as </a:t>
            </a:r>
            <a:r>
              <a:rPr lang="en-US" sz="2400" i="1" u="words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a radiant</a:t>
            </a:r>
            <a:r>
              <a:rPr lang="en-US" sz="2400" i="1">
                <a:solidFill>
                  <a:srgbClr val="7F2F2D"/>
                </a:solidFill>
                <a:latin typeface="Arial Narrow" panose="020B0606020202030204" pitchFamily="34" charset="0"/>
                <a:ea typeface="Times New Roman"/>
                <a:cs typeface="Arial"/>
              </a:rPr>
              <a:t> </a:t>
            </a:r>
            <a:r>
              <a:rPr lang="en-US" sz="2400" i="1" u="words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church</a:t>
            </a:r>
            <a:r>
              <a:rPr lang="en-US" sz="2400" i="1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, </a:t>
            </a:r>
            <a:r>
              <a:rPr lang="en-US" sz="2400" i="1" u="words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without</a:t>
            </a:r>
            <a:r>
              <a:rPr lang="en-US" sz="2400" i="1">
                <a:solidFill>
                  <a:srgbClr val="7F2F2D"/>
                </a:solidFill>
                <a:latin typeface="Arial Narrow" panose="020B0606020202030204" pitchFamily="34" charset="0"/>
                <a:ea typeface="Times New Roman"/>
                <a:cs typeface="Arial"/>
              </a:rPr>
              <a:t> </a:t>
            </a:r>
            <a:r>
              <a:rPr lang="en-US" sz="2400" i="1" u="words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stain</a:t>
            </a:r>
            <a:r>
              <a:rPr lang="en-US" sz="2400" i="1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 or </a:t>
            </a:r>
            <a:r>
              <a:rPr lang="en-US" sz="2400" i="1" u="words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wrinkle</a:t>
            </a:r>
            <a:r>
              <a:rPr lang="en-US" sz="2400" i="1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 or any other </a:t>
            </a:r>
            <a:r>
              <a:rPr lang="en-US" sz="2400" i="1" u="words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blemish</a:t>
            </a:r>
            <a:r>
              <a:rPr lang="en-US" sz="2400" i="1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, but </a:t>
            </a:r>
            <a:r>
              <a:rPr lang="en-US" sz="2400" b="1" i="1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holy and blameless</a:t>
            </a:r>
            <a:r>
              <a:rPr lang="en-US" sz="2400" i="1" smtClean="0">
                <a:solidFill>
                  <a:srgbClr val="7F2F2D"/>
                </a:solidFill>
                <a:effectLst/>
                <a:latin typeface="Arial Narrow" panose="020B0606020202030204" pitchFamily="34" charset="0"/>
                <a:ea typeface="Times New Roman"/>
                <a:cs typeface="Arial"/>
              </a:rPr>
              <a:t>.”</a:t>
            </a:r>
            <a:endParaRPr lang="en-US" sz="2400">
              <a:solidFill>
                <a:srgbClr val="7F2F2D"/>
              </a:solidFill>
              <a:effectLst/>
              <a:latin typeface="Arial Narrow" panose="020B0606020202030204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047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8" grpId="0"/>
      <p:bldP spid="1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144000" cy="523220"/>
          </a:xfrm>
          <a:prstGeom prst="rect">
            <a:avLst/>
          </a:prstGeom>
          <a:solidFill>
            <a:srgbClr val="FFFFFF">
              <a:alpha val="2902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“We just need to restore the New Testament church”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598"/>
            <a:ext cx="2438400" cy="5232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381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7F2F2D"/>
                </a:solidFill>
                <a:latin typeface="Arial Black" panose="020B0A04020102020204" pitchFamily="34" charset="0"/>
              </a:rPr>
              <a:t>Which one?</a:t>
            </a:r>
            <a:endParaRPr lang="en-US">
              <a:solidFill>
                <a:srgbClr val="7F2F2D"/>
              </a:solidFill>
              <a:latin typeface="Arial Black" panose="020B0A040201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475" y="5257800"/>
            <a:ext cx="11000301" cy="1905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2209800"/>
            <a:ext cx="350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Christ’s one church?  </a:t>
            </a:r>
            <a:endParaRPr lang="en-US" sz="280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3352800"/>
            <a:ext cx="434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The Bible never uses the word ‘church’ in that way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572000" y="2209800"/>
            <a:ext cx="4114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It doesn’t need restoring</a:t>
            </a:r>
          </a:p>
          <a:p>
            <a:pPr algn="ctr"/>
            <a:r>
              <a:rPr lang="en-US" sz="280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Narrow" panose="020B0606020202030204" pitchFamily="34" charset="0"/>
                <a:cs typeface="Arial" panose="020B0604020202020204" pitchFamily="34" charset="0"/>
              </a:rPr>
              <a:t>(Ephesians 5:23, 25-27)</a:t>
            </a:r>
            <a:endParaRPr lang="en-US" sz="280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362980"/>
            <a:ext cx="3823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A conglomeration of </a:t>
            </a:r>
            <a:br>
              <a:rPr lang="en-US" sz="280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mtClean="0"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all of Christ’s local churches?  </a:t>
            </a:r>
            <a:endParaRPr lang="en-US" sz="2800"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01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467380"/>
            <a:ext cx="9144000" cy="523220"/>
          </a:xfrm>
          <a:prstGeom prst="rect">
            <a:avLst/>
          </a:prstGeom>
          <a:solidFill>
            <a:srgbClr val="FFFFFF">
              <a:alpha val="2902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" panose="020B0604020202020204" pitchFamily="34" charset="0"/>
                <a:cs typeface="Arial" panose="020B0604020202020204" pitchFamily="34" charset="0"/>
              </a:rPr>
              <a:t>“Which NT congregation should we strive to be like?”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475" y="5257800"/>
            <a:ext cx="11000301" cy="190500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" y="2209800"/>
            <a:ext cx="373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Jerusalem?</a:t>
            </a:r>
            <a:endParaRPr lang="en-US" sz="280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886200" y="2209800"/>
            <a:ext cx="510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May be too unique as a model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85800" y="3048000"/>
            <a:ext cx="342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Ephesus?</a:t>
            </a:r>
            <a:endParaRPr lang="en-US" sz="280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6200" y="3048000"/>
            <a:ext cx="48006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“You have left your first love” </a:t>
            </a:r>
          </a:p>
          <a:p>
            <a:pPr algn="ctr"/>
            <a:r>
              <a:rPr lang="en-US" sz="240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 Narrow" panose="020B0606020202030204" pitchFamily="34" charset="0"/>
                <a:cs typeface="Arial" panose="020B0604020202020204" pitchFamily="34" charset="0"/>
              </a:rPr>
              <a:t>(Revelation 2:4)</a:t>
            </a:r>
            <a:endParaRPr lang="en-US" sz="2800" smtClean="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201179"/>
            <a:ext cx="7162800" cy="5232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0" y="42011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Arial" panose="020B0604020202020204" pitchFamily="34" charset="0"/>
                <a:cs typeface="Arial" panose="020B0604020202020204" pitchFamily="34" charset="0"/>
              </a:rPr>
              <a:t>Let’s consider the church in Antioch of Syria</a:t>
            </a:r>
            <a:endParaRPr lang="en-US" sz="2800"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371598"/>
            <a:ext cx="2438400" cy="523221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0" y="138178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rgbClr val="7F2F2D"/>
                </a:solidFill>
                <a:latin typeface="Arial Black" panose="020B0A04020102020204" pitchFamily="34" charset="0"/>
              </a:rPr>
              <a:t>Which one?</a:t>
            </a:r>
            <a:endParaRPr lang="en-US">
              <a:solidFill>
                <a:srgbClr val="7F2F2D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408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5" grpId="0"/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19200" y="2057400"/>
            <a:ext cx="13106400" cy="221599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1380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ANTIOCH</a:t>
            </a:r>
            <a:endParaRPr lang="en-US" sz="120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066800"/>
            <a:ext cx="6934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A </a:t>
            </a:r>
            <a:r>
              <a:rPr lang="en-US" sz="600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Church Like </a:t>
            </a:r>
            <a:endParaRPr lang="en-US" sz="600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47244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latin typeface="Arial Narrow" panose="020B0606020202030204" pitchFamily="34" charset="0"/>
              </a:rPr>
              <a:t>Acts 11-15</a:t>
            </a:r>
            <a:endParaRPr lang="en-US" sz="280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913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685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ANTIOCH</a:t>
            </a:r>
            <a:endParaRPr lang="en-US" sz="400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569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A </a:t>
            </a:r>
            <a:r>
              <a:rPr lang="en-US" sz="200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Church Like </a:t>
            </a:r>
            <a:endParaRPr lang="en-US" sz="200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5133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/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A diverse membership</a:t>
            </a:r>
            <a:r>
              <a:rPr lang="en-US" sz="28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28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(Acts 11:19-21)</a:t>
            </a:r>
            <a:endParaRPr lang="en-US" sz="3200" b="1">
              <a:solidFill>
                <a:srgbClr val="7F2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667000"/>
            <a:ext cx="7315200" cy="29392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0" indent="-330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blesses churches that reach out to all</a:t>
            </a:r>
          </a:p>
          <a:p>
            <a:pPr marL="330200" indent="-330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is our ultimate model:</a:t>
            </a:r>
          </a:p>
          <a:p>
            <a:pPr marL="920750" indent="-514350">
              <a:spcAft>
                <a:spcPts val="1200"/>
              </a:spcAft>
              <a:buAutoNum type="arabicPeriod"/>
              <a:tabLst>
                <a:tab pos="4002088" algn="l"/>
              </a:tabLst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Garasenes	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(Mark 5:1-20)</a:t>
            </a:r>
          </a:p>
          <a:p>
            <a:pPr marL="920750" indent="-514350">
              <a:spcAft>
                <a:spcPts val="1200"/>
              </a:spcAft>
              <a:buAutoNum type="arabicPeriod"/>
              <a:tabLst>
                <a:tab pos="4002088" algn="l"/>
              </a:tabLst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Tyre &amp; Sidon 	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(Mark 7:24-31)</a:t>
            </a:r>
          </a:p>
          <a:p>
            <a:pPr marL="920750" indent="-514350">
              <a:spcAft>
                <a:spcPts val="1200"/>
              </a:spcAft>
              <a:buAutoNum type="arabicPeriod"/>
              <a:tabLst>
                <a:tab pos="4002088" algn="l"/>
              </a:tabLst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Feeding the 4,000	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(Mark 8:1-10)</a:t>
            </a:r>
            <a:endParaRPr lang="en-US" sz="28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20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685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ANTIOCH</a:t>
            </a:r>
            <a:endParaRPr lang="en-US" sz="400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569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A </a:t>
            </a:r>
            <a:r>
              <a:rPr lang="en-US" sz="200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Church Like </a:t>
            </a:r>
            <a:endParaRPr lang="en-US" sz="200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5133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/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A diverse membership</a:t>
            </a:r>
            <a:r>
              <a:rPr lang="en-US" sz="28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n-US" sz="28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(Acts 11:19-21)</a:t>
            </a:r>
            <a:endParaRPr lang="en-US" sz="3200" b="1">
              <a:solidFill>
                <a:srgbClr val="7F2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667000"/>
            <a:ext cx="7315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0" indent="-330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 blesses churches that reach out to all</a:t>
            </a:r>
          </a:p>
          <a:p>
            <a:pPr marL="330200" indent="-330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Jesus is our ultimate model</a:t>
            </a:r>
          </a:p>
          <a:p>
            <a:pPr marL="330200" indent="-330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Colossians 3:11  </a:t>
            </a:r>
            <a:r>
              <a:rPr lang="en-US" sz="2800" i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“...Christ is all in all”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419600"/>
            <a:ext cx="5334000" cy="1066800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133600" y="4495800"/>
            <a:ext cx="533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Jesus Christ &amp; helping others have a relationship with Him is all that matters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76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685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ANTIOCH</a:t>
            </a:r>
            <a:endParaRPr lang="en-US" sz="400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569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A </a:t>
            </a:r>
            <a:r>
              <a:rPr lang="en-US" sz="200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Church Like </a:t>
            </a:r>
            <a:endParaRPr lang="en-US" sz="200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51337"/>
            <a:ext cx="7772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>
              <a:buAutoNum type="arabicPeriod" startAt="2"/>
            </a:pPr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Emphasis on assembling  </a:t>
            </a:r>
          </a:p>
          <a:p>
            <a:pPr marL="511175"/>
            <a:r>
              <a:rPr lang="en-US" sz="28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(Acts 11:21-26)</a:t>
            </a:r>
            <a:endParaRPr lang="en-US" sz="3200" b="1">
              <a:solidFill>
                <a:srgbClr val="7F2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2743200"/>
            <a:ext cx="762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0" indent="-3302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 only their regular meetings mentioned</a:t>
            </a:r>
          </a:p>
          <a:p>
            <a:pPr marL="406400">
              <a:spcAft>
                <a:spcPts val="1800"/>
              </a:spcAft>
              <a:tabLst>
                <a:tab pos="1543050" algn="l"/>
                <a:tab pos="4002088" algn="l"/>
              </a:tabLst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14:27	Met for an evangelistic report</a:t>
            </a:r>
          </a:p>
          <a:p>
            <a:pPr marL="406400">
              <a:spcAft>
                <a:spcPts val="2400"/>
              </a:spcAft>
              <a:tabLst>
                <a:tab pos="1543050" algn="l"/>
                <a:tab pos="4002088" algn="l"/>
              </a:tabLst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15:30	For the reading of a special letter</a:t>
            </a:r>
            <a:endParaRPr lang="en-US" sz="2800" smtClean="0">
              <a:solidFill>
                <a:schemeClr val="accent2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30200" indent="-330200"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4002088" algn="l"/>
              </a:tabLst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It’s not a question of </a:t>
            </a:r>
            <a:r>
              <a:rPr lang="en-US" sz="2800" i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to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but of </a:t>
            </a:r>
            <a:r>
              <a:rPr lang="en-US" sz="2800" i="1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love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80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105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 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05200" y="685800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ANTIOCH</a:t>
            </a:r>
            <a:endParaRPr lang="en-US" sz="4000"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85690"/>
            <a:ext cx="693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A </a:t>
            </a:r>
            <a:r>
              <a:rPr lang="en-US" sz="2000" smtClean="0">
                <a:latin typeface="Arial" panose="020B0604020202020204" pitchFamily="34" charset="0"/>
                <a:ea typeface="DFKai-SB" panose="03000509000000000000" pitchFamily="65" charset="-120"/>
                <a:cs typeface="Arial" panose="020B0604020202020204" pitchFamily="34" charset="0"/>
              </a:rPr>
              <a:t>Church Like </a:t>
            </a:r>
            <a:endParaRPr lang="en-US" sz="2000">
              <a:latin typeface="Arial" panose="020B0604020202020204" pitchFamily="34" charset="0"/>
              <a:ea typeface="DFKai-SB" panose="03000509000000000000" pitchFamily="65" charset="-12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2000" y="1665982"/>
            <a:ext cx="777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5938" indent="-515938"/>
            <a:r>
              <a:rPr lang="en-US" sz="32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Many teachers &amp; preachers</a:t>
            </a:r>
            <a:r>
              <a:rPr lang="en-US" sz="28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000" smtClean="0">
                <a:solidFill>
                  <a:srgbClr val="7F2F2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(Acts 13:1; 15:35)</a:t>
            </a:r>
            <a:endParaRPr lang="en-US" sz="3000" b="1">
              <a:solidFill>
                <a:srgbClr val="7F2F2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2667000"/>
            <a:ext cx="6934200" cy="337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0200" indent="-330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Directly related to a church’s strength</a:t>
            </a:r>
          </a:p>
          <a:p>
            <a:pPr marL="330200" indent="-3302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things involved:</a:t>
            </a:r>
          </a:p>
          <a:p>
            <a:pPr marL="920750" indent="-514350">
              <a:spcAft>
                <a:spcPts val="1200"/>
              </a:spcAft>
              <a:buAutoNum type="arabicPeriod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   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(Ephesians 4:11b-12)</a:t>
            </a:r>
          </a:p>
          <a:p>
            <a:pPr marL="920750" indent="-514350">
              <a:spcAft>
                <a:spcPts val="1200"/>
              </a:spcAft>
              <a:buAutoNum type="arabicPeriod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Encouragement  </a:t>
            </a: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(Acts 11:23; 15:32)</a:t>
            </a:r>
          </a:p>
          <a:p>
            <a:pPr marL="920750" indent="-514350">
              <a:spcAft>
                <a:spcPts val="1200"/>
              </a:spcAft>
              <a:buAutoNum type="arabicPeriod"/>
            </a:pP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Christians eager to grow &amp; serve  </a:t>
            </a:r>
            <a:b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smtClean="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n-US" sz="2800">
                <a:solidFill>
                  <a:schemeClr val="accent2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Titus 3:13-14)</a:t>
            </a:r>
          </a:p>
        </p:txBody>
      </p:sp>
    </p:spTree>
    <p:extLst>
      <p:ext uri="{BB962C8B-B14F-4D97-AF65-F5344CB8AC3E}">
        <p14:creationId xmlns:p14="http://schemas.microsoft.com/office/powerpoint/2010/main" val="3586103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1118</TotalTime>
  <Words>410</Words>
  <Application>Microsoft Office PowerPoint</Application>
  <PresentationFormat>On-screen Show (4:3)</PresentationFormat>
  <Paragraphs>90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  </vt:lpstr>
      <vt:lpstr>  </vt:lpstr>
      <vt:lpstr>  </vt:lpstr>
      <vt:lpstr>  </vt:lpstr>
      <vt:lpstr>  </vt:lpstr>
      <vt:lpstr>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Allen Malone</dc:creator>
  <cp:lastModifiedBy>Allen Malone</cp:lastModifiedBy>
  <cp:revision>39</cp:revision>
  <dcterms:created xsi:type="dcterms:W3CDTF">2016-10-29T19:07:15Z</dcterms:created>
  <dcterms:modified xsi:type="dcterms:W3CDTF">2016-10-30T13:45:53Z</dcterms:modified>
</cp:coreProperties>
</file>