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87"/>
    <p:restoredTop sz="94636"/>
  </p:normalViewPr>
  <p:slideViewPr>
    <p:cSldViewPr snapToGrid="0" snapToObjects="1">
      <p:cViewPr varScale="1">
        <p:scale>
          <a:sx n="88" d="100"/>
          <a:sy n="88" d="100"/>
        </p:scale>
        <p:origin x="6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605-BBDC-6744-A46F-7FE36CBA3050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03D3-7685-E547-A991-DAA1A5B5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605-BBDC-6744-A46F-7FE36CBA3050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03D3-7685-E547-A991-DAA1A5B5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605-BBDC-6744-A46F-7FE36CBA3050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03D3-7685-E547-A991-DAA1A5B5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6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605-BBDC-6744-A46F-7FE36CBA3050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03D3-7685-E547-A991-DAA1A5B5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1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605-BBDC-6744-A46F-7FE36CBA3050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03D3-7685-E547-A991-DAA1A5B5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4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605-BBDC-6744-A46F-7FE36CBA3050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03D3-7685-E547-A991-DAA1A5B5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3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605-BBDC-6744-A46F-7FE36CBA3050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03D3-7685-E547-A991-DAA1A5B5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4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605-BBDC-6744-A46F-7FE36CBA3050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03D3-7685-E547-A991-DAA1A5B5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7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605-BBDC-6744-A46F-7FE36CBA3050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03D3-7685-E547-A991-DAA1A5B5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605-BBDC-6744-A46F-7FE36CBA3050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03D3-7685-E547-A991-DAA1A5B5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6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605-BBDC-6744-A46F-7FE36CBA3050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03D3-7685-E547-A991-DAA1A5B5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05605-BBDC-6744-A46F-7FE36CBA3050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03D3-7685-E547-A991-DAA1A5B5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3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617" y="3833762"/>
            <a:ext cx="5788764" cy="769441"/>
          </a:xfrm>
          <a:prstGeom prst="rect">
            <a:avLst/>
          </a:prstGeom>
          <a:noFill/>
          <a:effectLst>
            <a:glow rad="127000">
              <a:schemeClr val="accent1">
                <a:alpha val="42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tx1">
                      <a:alpha val="63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Necessity of Silence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84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60835" y="2435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0886" y="4607217"/>
            <a:ext cx="290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3FEFF"/>
                </a:solidFill>
                <a:effectLst>
                  <a:glow rad="152400">
                    <a:schemeClr val="tx1">
                      <a:alpha val="85000"/>
                    </a:schemeClr>
                  </a:glow>
                </a:effectLst>
              </a:rPr>
              <a:t>Habakkuk 2:20 –Psalm 46:10 </a:t>
            </a:r>
          </a:p>
        </p:txBody>
      </p:sp>
    </p:spTree>
    <p:extLst>
      <p:ext uri="{BB962C8B-B14F-4D97-AF65-F5344CB8AC3E}">
        <p14:creationId xmlns:p14="http://schemas.microsoft.com/office/powerpoint/2010/main" val="66061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617" y="3833762"/>
            <a:ext cx="5788764" cy="769441"/>
          </a:xfrm>
          <a:prstGeom prst="rect">
            <a:avLst/>
          </a:prstGeom>
          <a:noFill/>
          <a:effectLst>
            <a:glow rad="127000">
              <a:schemeClr val="accent1">
                <a:alpha val="42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tx1">
                      <a:alpha val="63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Necessity of Silence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84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60835" y="2435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0886" y="4607217"/>
            <a:ext cx="290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3FEFF"/>
                </a:solidFill>
                <a:effectLst>
                  <a:glow rad="152400">
                    <a:schemeClr val="tx1">
                      <a:alpha val="85000"/>
                    </a:schemeClr>
                  </a:glow>
                </a:effectLst>
              </a:rPr>
              <a:t>Habakkuk 2:20 –Psalm 46:10 </a:t>
            </a:r>
            <a:endParaRPr lang="en-US" dirty="0">
              <a:solidFill>
                <a:srgbClr val="73FEFF"/>
              </a:solidFill>
              <a:effectLst>
                <a:glow rad="152400">
                  <a:schemeClr val="tx1">
                    <a:alpha val="8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  <p:transition spd="slow" advClick="0" advTm="5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625493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" pathEditMode="relative" ptsTypes="AA">
                                      <p:cBhvr>
                                        <p:cTn id="6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5 0.25 L -0.10558 0.25" pathEditMode="relative" ptsTypes="AA">
                                      <p:cBhvr>
                                        <p:cTn id="11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0558 0.25 L -0.25 0.25" pathEditMode="relative" ptsTypes="AA">
                                      <p:cBhvr>
                                        <p:cTn id="14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5 0.25 L -0.25 0.25" pathEditMode="relative" ptsTypes="AA">
                                      <p:cBhvr>
                                        <p:cTn id="17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5 0.25 L 0 0" pathEditMode="relative" ptsTypes="AA">
                                      <p:cBhvr>
                                        <p:cTn id="20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2" dur="3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84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60835" y="2435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59161" y="554593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64935"/>
      </p:ext>
    </p:extLst>
  </p:cSld>
  <p:clrMapOvr>
    <a:masterClrMapping/>
  </p:clrMapOvr>
  <p:transition spd="slow" advClick="0" advTm="5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9634" y="3833762"/>
            <a:ext cx="184730" cy="769441"/>
          </a:xfrm>
          <a:prstGeom prst="rect">
            <a:avLst/>
          </a:prstGeom>
          <a:noFill/>
          <a:effectLst>
            <a:glow rad="127000">
              <a:schemeClr val="accent1">
                <a:alpha val="42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27000">
                  <a:schemeClr val="tx1">
                    <a:alpha val="63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84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60835" y="2435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0886" y="4607217"/>
            <a:ext cx="290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73FEFF"/>
              </a:solidFill>
              <a:effectLst>
                <a:glow rad="152400">
                  <a:schemeClr val="tx1">
                    <a:alpha val="8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9161" y="554593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72" y="237431"/>
            <a:ext cx="8428383" cy="6231835"/>
          </a:xfrm>
          <a:prstGeom prst="rect">
            <a:avLst/>
          </a:prstGeom>
          <a:gradFill>
            <a:gsLst>
              <a:gs pos="100000">
                <a:schemeClr val="tx1">
                  <a:lumMod val="32000"/>
                  <a:lumOff val="68000"/>
                </a:schemeClr>
              </a:gs>
              <a:gs pos="13000">
                <a:schemeClr val="bg1">
                  <a:lumMod val="0"/>
                  <a:lumOff val="100000"/>
                  <a:alpha val="48000"/>
                </a:schemeClr>
              </a:gs>
              <a:gs pos="62000">
                <a:schemeClr val="accent1">
                  <a:lumMod val="12000"/>
                  <a:lumOff val="88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4461" y="586409"/>
            <a:ext cx="74841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1Kings 19:11 - 13 </a:t>
            </a:r>
          </a:p>
          <a:p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2000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“</a:t>
            </a:r>
            <a:r>
              <a:rPr lang="en-US" sz="2000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Go out and stand on the mountain before the Lord, for the Lord is about to pass by.” Now there was a great wind, so strong that it was splitting mountains and breaking rocks in pieces before the Lord, but the Lord was not in the wind; and after the wind an earthquake, but the Lord was not in the earthquake; </a:t>
            </a:r>
            <a:r>
              <a:rPr lang="en-US" sz="2000" b="1" baseline="30000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12 </a:t>
            </a:r>
            <a:r>
              <a:rPr lang="en-US" sz="2000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and after the earthquake a fire, but the Lord was not in the fire; and after the fire </a:t>
            </a:r>
            <a:r>
              <a:rPr lang="en-US" sz="2000" b="1" i="1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a sound of sheer silence</a:t>
            </a:r>
            <a:r>
              <a:rPr lang="en-US" sz="2000" b="1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. </a:t>
            </a:r>
            <a:endParaRPr lang="en-US" sz="2000" dirty="0">
              <a:solidFill>
                <a:srgbClr val="73FEFF"/>
              </a:solidFill>
              <a:effectLst>
                <a:glow rad="165100">
                  <a:schemeClr val="tx1"/>
                </a:glow>
              </a:effectLst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 </a:t>
            </a:r>
            <a:endParaRPr lang="en-US" sz="2000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2000" b="1" baseline="30000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13 </a:t>
            </a:r>
            <a:r>
              <a:rPr lang="en-US" sz="2000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When Elijah heard it, he wrapped his face in his mantle and went out and stood at the entrance of the cave. </a:t>
            </a:r>
            <a:r>
              <a:rPr lang="en-US" sz="2000" b="1" i="1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Then there came a voice to him that said, “What are you doing here, Elijah?”</a:t>
            </a:r>
            <a:endParaRPr lang="en-US" sz="2000" dirty="0">
              <a:solidFill>
                <a:srgbClr val="73FEFF"/>
              </a:solidFill>
              <a:effectLst>
                <a:glow rad="165100">
                  <a:schemeClr val="tx1"/>
                </a:glow>
              </a:effectLst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 </a:t>
            </a:r>
            <a:endParaRPr lang="en-US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37210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9634" y="3833762"/>
            <a:ext cx="184730" cy="769441"/>
          </a:xfrm>
          <a:prstGeom prst="rect">
            <a:avLst/>
          </a:prstGeom>
          <a:noFill/>
          <a:effectLst>
            <a:glow rad="127000">
              <a:schemeClr val="accent1">
                <a:alpha val="42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27000">
                  <a:schemeClr val="tx1">
                    <a:alpha val="63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84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60835" y="2435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0886" y="4607217"/>
            <a:ext cx="290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73FEFF"/>
              </a:solidFill>
              <a:effectLst>
                <a:glow rad="152400">
                  <a:schemeClr val="tx1">
                    <a:alpha val="8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9161" y="554593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72" y="237431"/>
            <a:ext cx="8428383" cy="6231835"/>
          </a:xfrm>
          <a:prstGeom prst="rect">
            <a:avLst/>
          </a:prstGeom>
          <a:gradFill>
            <a:gsLst>
              <a:gs pos="100000">
                <a:schemeClr val="tx1">
                  <a:lumMod val="32000"/>
                  <a:lumOff val="68000"/>
                </a:schemeClr>
              </a:gs>
              <a:gs pos="13000">
                <a:schemeClr val="bg1">
                  <a:lumMod val="0"/>
                  <a:lumOff val="100000"/>
                  <a:alpha val="48000"/>
                </a:schemeClr>
              </a:gs>
              <a:gs pos="62000">
                <a:schemeClr val="accent1">
                  <a:lumMod val="12000"/>
                  <a:lumOff val="88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4461" y="586409"/>
            <a:ext cx="748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 </a:t>
            </a:r>
            <a:endParaRPr lang="en-US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Be Still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0412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Silence “</a:t>
            </a:r>
            <a: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Centers</a:t>
            </a:r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” Us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It brings us back to our  basic senses</a:t>
            </a:r>
          </a:p>
          <a:p>
            <a:pPr lvl="2"/>
            <a: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1 Corinthians 11:28 – “Examine ourselves</a:t>
            </a:r>
          </a:p>
          <a:p>
            <a:pPr lvl="1"/>
            <a:endParaRPr lang="en-US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  <a:latin typeface="Helvetica Neue" charset="0"/>
              <a:ea typeface="Helvetica Neue" charset="0"/>
              <a:cs typeface="Helvetica Neue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Psalm 4:4-5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1443" y="3838658"/>
            <a:ext cx="7364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3FEFF"/>
                </a:solidFill>
                <a:effectLst>
                  <a:glow rad="1524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“  Be angry, and do not sin;</a:t>
            </a:r>
            <a:br>
              <a:rPr lang="en-US" sz="2000" dirty="0">
                <a:solidFill>
                  <a:srgbClr val="73FEFF"/>
                </a:solidFill>
                <a:effectLst>
                  <a:glow rad="1524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000" dirty="0">
                <a:solidFill>
                  <a:srgbClr val="73FEFF"/>
                </a:solidFill>
                <a:effectLst>
                  <a:glow rad="1524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    ponder in your own hearts on your beds, and be silent. </a:t>
            </a:r>
          </a:p>
          <a:p>
            <a:r>
              <a:rPr lang="en-US" sz="2000" dirty="0">
                <a:solidFill>
                  <a:srgbClr val="73FEFF"/>
                </a:solidFill>
                <a:effectLst>
                  <a:glow rad="1524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 5 Offer right sacrifices,</a:t>
            </a:r>
            <a:br>
              <a:rPr lang="en-US" sz="2000" dirty="0">
                <a:solidFill>
                  <a:srgbClr val="73FEFF"/>
                </a:solidFill>
                <a:effectLst>
                  <a:glow rad="1524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000" dirty="0">
                <a:solidFill>
                  <a:srgbClr val="73FEFF"/>
                </a:solidFill>
                <a:effectLst>
                  <a:glow rad="1524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    and put your trust in the Lord.</a:t>
            </a:r>
          </a:p>
          <a:p>
            <a:r>
              <a:rPr lang="en-US" dirty="0">
                <a:solidFill>
                  <a:srgbClr val="73FE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52200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9634" y="3833762"/>
            <a:ext cx="184730" cy="769441"/>
          </a:xfrm>
          <a:prstGeom prst="rect">
            <a:avLst/>
          </a:prstGeom>
          <a:noFill/>
          <a:effectLst>
            <a:glow rad="127000">
              <a:schemeClr val="accent1">
                <a:alpha val="42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27000">
                  <a:schemeClr val="tx1">
                    <a:alpha val="63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84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60835" y="2435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0886" y="4607217"/>
            <a:ext cx="290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73FEFF"/>
              </a:solidFill>
              <a:effectLst>
                <a:glow rad="152400">
                  <a:schemeClr val="tx1">
                    <a:alpha val="8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9161" y="554593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72" y="237431"/>
            <a:ext cx="8428383" cy="6231835"/>
          </a:xfrm>
          <a:prstGeom prst="rect">
            <a:avLst/>
          </a:prstGeom>
          <a:gradFill>
            <a:gsLst>
              <a:gs pos="100000">
                <a:schemeClr val="tx1">
                  <a:lumMod val="32000"/>
                  <a:lumOff val="68000"/>
                </a:schemeClr>
              </a:gs>
              <a:gs pos="13000">
                <a:schemeClr val="bg1">
                  <a:lumMod val="0"/>
                  <a:lumOff val="100000"/>
                  <a:alpha val="48000"/>
                </a:schemeClr>
              </a:gs>
              <a:gs pos="62000">
                <a:schemeClr val="accent1">
                  <a:lumMod val="12000"/>
                  <a:lumOff val="88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4461" y="586409"/>
            <a:ext cx="748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 </a:t>
            </a:r>
            <a:endParaRPr lang="en-US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Be Still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459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Silence “</a:t>
            </a:r>
            <a: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Strengthens</a:t>
            </a:r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” Us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Proverbs 10:8  , 17:28 , Ecclesiastes 5:1-3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Exodus 14:14  </a:t>
            </a:r>
            <a: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“ The Lord will fight for you, and you have only to be silent</a:t>
            </a:r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.” </a:t>
            </a:r>
          </a:p>
          <a:p>
            <a:pPr lvl="1"/>
            <a:endParaRPr lang="en-US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  <a:latin typeface="Helvetica Neue" charset="0"/>
              <a:ea typeface="Helvetica Neue" charset="0"/>
              <a:cs typeface="Helvetica Neue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Isaiah 40:31 “ </a:t>
            </a:r>
            <a: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but they who wait for the Lord shall renew their strength;</a:t>
            </a:r>
            <a:b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    they shall mount up with wings like eagles</a:t>
            </a:r>
            <a:b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they shall run and not be weary;</a:t>
            </a:r>
            <a:b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    they shall walk and not faint</a:t>
            </a:r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lvl="1"/>
            <a:endParaRPr lang="en-US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4461" y="3396962"/>
            <a:ext cx="73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3FE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1367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9634" y="3833762"/>
            <a:ext cx="184730" cy="769441"/>
          </a:xfrm>
          <a:prstGeom prst="rect">
            <a:avLst/>
          </a:prstGeom>
          <a:noFill/>
          <a:effectLst>
            <a:glow rad="127000">
              <a:schemeClr val="accent1">
                <a:alpha val="42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27000">
                  <a:schemeClr val="tx1">
                    <a:alpha val="63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84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60835" y="2435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0886" y="4607217"/>
            <a:ext cx="290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73FEFF"/>
              </a:solidFill>
              <a:effectLst>
                <a:glow rad="152400">
                  <a:schemeClr val="tx1">
                    <a:alpha val="8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9161" y="554593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72" y="237431"/>
            <a:ext cx="8428383" cy="6231835"/>
          </a:xfrm>
          <a:prstGeom prst="rect">
            <a:avLst/>
          </a:prstGeom>
          <a:gradFill>
            <a:gsLst>
              <a:gs pos="100000">
                <a:schemeClr val="tx1">
                  <a:lumMod val="32000"/>
                  <a:lumOff val="68000"/>
                </a:schemeClr>
              </a:gs>
              <a:gs pos="13000">
                <a:schemeClr val="bg1">
                  <a:lumMod val="0"/>
                  <a:lumOff val="100000"/>
                  <a:alpha val="48000"/>
                </a:schemeClr>
              </a:gs>
              <a:gs pos="62000">
                <a:schemeClr val="accent1">
                  <a:lumMod val="12000"/>
                  <a:lumOff val="88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4461" y="586409"/>
            <a:ext cx="748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 </a:t>
            </a:r>
            <a:endParaRPr lang="en-US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Be Still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459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Silence “</a:t>
            </a:r>
            <a: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Fills</a:t>
            </a:r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” Us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“Be still , and </a:t>
            </a:r>
            <a:r>
              <a:rPr lang="en-US" i="1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KNOW I am God </a:t>
            </a:r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” –Psalm 46:10</a:t>
            </a:r>
          </a:p>
          <a:p>
            <a:pPr lvl="2"/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Romans 1:20 </a:t>
            </a:r>
            <a: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“ His attributes have been MADE visible</a:t>
            </a:r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”</a:t>
            </a:r>
          </a:p>
          <a:p>
            <a:pPr lvl="2"/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1 John 4:7 “ </a:t>
            </a:r>
            <a: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We know love , because God IS Love</a:t>
            </a:r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”</a:t>
            </a:r>
          </a:p>
          <a:p>
            <a:pPr lvl="2"/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Hebrews 1:1-3 “ </a:t>
            </a:r>
            <a: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God GAVE us his word</a:t>
            </a:r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”</a:t>
            </a:r>
          </a:p>
          <a:p>
            <a:pPr lvl="2"/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Psalm 34:17-19 “ </a:t>
            </a:r>
            <a: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God HEARS us</a:t>
            </a:r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 “</a:t>
            </a:r>
          </a:p>
          <a:p>
            <a:r>
              <a:rPr lang="en-U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Psalm 29:11 – “</a:t>
            </a:r>
            <a: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He gives peace and strength to his </a:t>
            </a:r>
            <a:r>
              <a:rPr lang="en-US" i="1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people who hear </a:t>
            </a:r>
            <a:r>
              <a:rPr lang="en-US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him</a:t>
            </a:r>
            <a:r>
              <a:rPr lang="is-IS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…"</a:t>
            </a:r>
            <a:endParaRPr lang="en-US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439" y="5911960"/>
            <a:ext cx="73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3FE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04554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9634" y="3833762"/>
            <a:ext cx="184730" cy="769441"/>
          </a:xfrm>
          <a:prstGeom prst="rect">
            <a:avLst/>
          </a:prstGeom>
          <a:noFill/>
          <a:effectLst>
            <a:glow rad="127000">
              <a:schemeClr val="accent1">
                <a:alpha val="42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27000">
                  <a:schemeClr val="tx1">
                    <a:alpha val="63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84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60835" y="2435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0886" y="4607217"/>
            <a:ext cx="290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73FEFF"/>
              </a:solidFill>
              <a:effectLst>
                <a:glow rad="152400">
                  <a:schemeClr val="tx1">
                    <a:alpha val="8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9161" y="554593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172" y="237431"/>
            <a:ext cx="8428383" cy="6231835"/>
          </a:xfrm>
          <a:prstGeom prst="rect">
            <a:avLst/>
          </a:prstGeom>
          <a:gradFill>
            <a:gsLst>
              <a:gs pos="100000">
                <a:schemeClr val="tx1">
                  <a:lumMod val="32000"/>
                  <a:lumOff val="68000"/>
                </a:schemeClr>
              </a:gs>
              <a:gs pos="13000">
                <a:schemeClr val="bg1">
                  <a:lumMod val="0"/>
                  <a:lumOff val="100000"/>
                  <a:alpha val="48000"/>
                </a:schemeClr>
              </a:gs>
              <a:gs pos="62000">
                <a:schemeClr val="accent1">
                  <a:lumMod val="12000"/>
                  <a:lumOff val="88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4461" y="586409"/>
            <a:ext cx="748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</a:rPr>
              <a:t> </a:t>
            </a:r>
            <a:endParaRPr lang="en-US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743" y="3391499"/>
            <a:ext cx="8229600" cy="1077218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73FEFF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The Lord is in his holy temple; let all the earth be silent before him.</a:t>
            </a:r>
            <a:endParaRPr lang="en-US" sz="2000" dirty="0">
              <a:solidFill>
                <a:srgbClr val="73FEFF"/>
              </a:solidFill>
              <a:effectLst>
                <a:glow rad="165100">
                  <a:schemeClr val="tx1"/>
                </a:glow>
              </a:effectLst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2000" b="1" i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                                                                                                             </a:t>
            </a:r>
          </a:p>
          <a:p>
            <a:r>
              <a:rPr lang="en-US" sz="2400" b="1" i="1" dirty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Helvetica Neue" charset="0"/>
                <a:ea typeface="Helvetica Neue" charset="0"/>
                <a:cs typeface="Helvetica Neue" charset="0"/>
              </a:rPr>
              <a:t>- Habakkuk 2:20</a:t>
            </a:r>
            <a:endParaRPr lang="en-US" sz="2400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28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84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60835" y="2435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59161" y="554593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550214"/>
      </p:ext>
    </p:extLst>
  </p:cSld>
  <p:clrMapOvr>
    <a:masterClrMapping/>
  </p:clrMapOvr>
  <p:transition spd="slow" advClick="0" advTm="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84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60835" y="2435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59161" y="554593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386832"/>
      </p:ext>
    </p:extLst>
  </p:cSld>
  <p:clrMapOvr>
    <a:masterClrMapping/>
  </p:clrMapOvr>
  <p:transition spd="slow" advClick="0" advTm="0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</TotalTime>
  <Words>145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Helvetica Neue Condensed Black</vt:lpstr>
      <vt:lpstr>Office Theme</vt:lpstr>
      <vt:lpstr>PowerPoint Presentation</vt:lpstr>
      <vt:lpstr>PowerPoint Presentation</vt:lpstr>
      <vt:lpstr>PowerPoint Presentation</vt:lpstr>
      <vt:lpstr>Be Still </vt:lpstr>
      <vt:lpstr>Be Still </vt:lpstr>
      <vt:lpstr>Be Still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stonehart</dc:creator>
  <cp:lastModifiedBy>EastShelby</cp:lastModifiedBy>
  <cp:revision>14</cp:revision>
  <dcterms:created xsi:type="dcterms:W3CDTF">2016-09-03T20:13:04Z</dcterms:created>
  <dcterms:modified xsi:type="dcterms:W3CDTF">2016-10-09T14:42:02Z</dcterms:modified>
</cp:coreProperties>
</file>