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58" r:id="rId3"/>
    <p:sldId id="259" r:id="rId4"/>
    <p:sldId id="260" r:id="rId5"/>
    <p:sldId id="262" r:id="rId6"/>
    <p:sldId id="256"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EFF"/>
    <a:srgbClr val="73FEFF"/>
    <a:srgbClr val="8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47"/>
    <p:restoredTop sz="94636"/>
  </p:normalViewPr>
  <p:slideViewPr>
    <p:cSldViewPr snapToGrid="0" snapToObjects="1">
      <p:cViewPr varScale="1">
        <p:scale>
          <a:sx n="101" d="100"/>
          <a:sy n="101" d="100"/>
        </p:scale>
        <p:origin x="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6C179F-DFBB-5E42-97A4-DB9E85F2B3B8}"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6C179F-DFBB-5E42-97A4-DB9E85F2B3B8}"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6C179F-DFBB-5E42-97A4-DB9E85F2B3B8}"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6C179F-DFBB-5E42-97A4-DB9E85F2B3B8}"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179F-DFBB-5E42-97A4-DB9E85F2B3B8}"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6C179F-DFBB-5E42-97A4-DB9E85F2B3B8}"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6C179F-DFBB-5E42-97A4-DB9E85F2B3B8}"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6C179F-DFBB-5E42-97A4-DB9E85F2B3B8}"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C179F-DFBB-5E42-97A4-DB9E85F2B3B8}"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6C179F-DFBB-5E42-97A4-DB9E85F2B3B8}"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6C179F-DFBB-5E42-97A4-DB9E85F2B3B8}"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06B66-8F6F-DC47-941B-09DDFC643015}" type="slidenum">
              <a:rPr lang="en-US" smtClean="0"/>
              <a:t>‹#›</a:t>
            </a:fld>
            <a:endParaRPr 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C179F-DFBB-5E42-97A4-DB9E85F2B3B8}" type="datetimeFigureOut">
              <a:rPr lang="en-US" smtClean="0"/>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06B66-8F6F-DC47-941B-09DDFC6430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other-Images-of-nature-beauty-wallpaper.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939373" y="1610610"/>
            <a:ext cx="5061064" cy="2308324"/>
          </a:xfrm>
          <a:prstGeom prst="rect">
            <a:avLst/>
          </a:prstGeom>
          <a:noFill/>
        </p:spPr>
        <p:txBody>
          <a:bodyPr wrap="none" lIns="91440" tIns="45720" rIns="91440" bIns="45720">
            <a:spAutoFit/>
          </a:bodyPr>
          <a:lstStyle/>
          <a:p>
            <a:pPr algn="ctr"/>
            <a:r>
              <a:rPr lang="en-US" sz="7200" b="1" cap="none" spc="0" dirty="0">
                <a:ln w="10541" cmpd="sng">
                  <a:solidFill>
                    <a:srgbClr val="7D7D7D">
                      <a:tint val="100000"/>
                      <a:shade val="100000"/>
                      <a:satMod val="110000"/>
                    </a:srgbClr>
                  </a:solidFill>
                  <a:prstDash val="solid"/>
                </a:ln>
                <a:solidFill>
                  <a:schemeClr val="bg1"/>
                </a:solidFill>
                <a:effectLst>
                  <a:glow rad="139700">
                    <a:schemeClr val="tx1"/>
                  </a:glow>
                </a:effectLst>
                <a:latin typeface="Helvetica Neue Condensed Black" charset="0"/>
                <a:ea typeface="Helvetica Neue Condensed Black" charset="0"/>
                <a:cs typeface="Helvetica Neue Condensed Black" charset="0"/>
              </a:rPr>
              <a:t>“The Road</a:t>
            </a:r>
          </a:p>
          <a:p>
            <a:pPr algn="ctr"/>
            <a:r>
              <a:rPr lang="en-US" sz="7200" b="1" cap="none" spc="0" dirty="0">
                <a:ln w="10541" cmpd="sng">
                  <a:solidFill>
                    <a:srgbClr val="7D7D7D">
                      <a:tint val="100000"/>
                      <a:shade val="100000"/>
                      <a:satMod val="110000"/>
                    </a:srgbClr>
                  </a:solidFill>
                  <a:prstDash val="solid"/>
                </a:ln>
                <a:solidFill>
                  <a:schemeClr val="bg1"/>
                </a:solidFill>
                <a:effectLst>
                  <a:glow rad="139700">
                    <a:schemeClr val="tx1"/>
                  </a:glow>
                </a:effectLst>
                <a:latin typeface="Helvetica Neue Condensed Black" charset="0"/>
                <a:ea typeface="Helvetica Neue Condensed Black" charset="0"/>
                <a:cs typeface="Helvetica Neue Condensed Black" charset="0"/>
              </a:rPr>
              <a:t>   Not Taken”</a:t>
            </a:r>
          </a:p>
        </p:txBody>
      </p:sp>
      <p:sp>
        <p:nvSpPr>
          <p:cNvPr id="5" name="Rectangle 4"/>
          <p:cNvSpPr/>
          <p:nvPr/>
        </p:nvSpPr>
        <p:spPr>
          <a:xfrm>
            <a:off x="660793" y="556302"/>
            <a:ext cx="4418915" cy="5755423"/>
          </a:xfrm>
          <a:prstGeom prst="rect">
            <a:avLst/>
          </a:prstGeom>
        </p:spPr>
        <p:txBody>
          <a:bodyPr wrap="square">
            <a:spAutoFit/>
          </a:bodyPr>
          <a:lstStyle/>
          <a:p>
            <a:r>
              <a:rPr lang="en-US" sz="1400" dirty="0">
                <a:solidFill>
                  <a:srgbClr val="A7FEFF"/>
                </a:solidFill>
                <a:effectLst>
                  <a:glow rad="139700">
                    <a:schemeClr val="tx1"/>
                  </a:glow>
                </a:effectLst>
                <a:latin typeface="Arial Rounded MT Bold"/>
                <a:cs typeface="Arial Rounded MT Bold"/>
              </a:rPr>
              <a:t>Two </a:t>
            </a:r>
            <a:r>
              <a:rPr lang="en-US" sz="1600" dirty="0">
                <a:solidFill>
                  <a:srgbClr val="A7FEFF"/>
                </a:solidFill>
                <a:effectLst>
                  <a:glow rad="139700">
                    <a:schemeClr val="tx1"/>
                  </a:glow>
                </a:effectLst>
                <a:latin typeface="Arial Rounded MT Bold"/>
                <a:cs typeface="Arial Rounded MT Bold"/>
              </a:rPr>
              <a:t>roads diverged in a yellow wood,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sorry I could not travel both</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be one traveler, long I stood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looked down one as far as I could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To where it bent in the undergrowth; </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Then took the other, as just as fair,</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having perhaps the better claim</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Because it was grassy and wanted wear,</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Though as for that the passing there</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Had worn them really about the same,</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both that morning equally lay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In leaves no step had trodden black.</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Oh, I kept the first for another day! </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Yet knowing how way leads on to way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doubted if I should ever come back.</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shall be telling this with a sigh</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Somewhere ages and ages hence:</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Two roads diverged in a wood, and I,</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took the one less traveled by,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that has made all the difference</a:t>
            </a:r>
            <a:r>
              <a:rPr lang="en-US" sz="1600" dirty="0">
                <a:solidFill>
                  <a:srgbClr val="CCFFCC"/>
                </a:solidFill>
                <a:effectLst>
                  <a:glow rad="139700">
                    <a:schemeClr val="tx1"/>
                  </a:glow>
                </a:effectLst>
                <a:latin typeface="Arial Rounded MT Bold"/>
                <a:cs typeface="Arial Rounded MT Bold"/>
              </a:rPr>
              <a:t>.</a:t>
            </a:r>
            <a:r>
              <a:rPr lang="en-US" sz="1400" dirty="0">
                <a:solidFill>
                  <a:srgbClr val="CCFFCC"/>
                </a:solidFill>
                <a:effectLst>
                  <a:glow rad="139700">
                    <a:schemeClr val="tx1"/>
                  </a:glow>
                </a:effectLst>
                <a:latin typeface="Arial Rounded MT Bold"/>
                <a:cs typeface="Arial Rounded MT Bold"/>
              </a:rPr>
              <a:t> </a:t>
            </a: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ssroads.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0" y="3386412"/>
            <a:ext cx="6688249" cy="1569660"/>
          </a:xfrm>
          <a:prstGeom prst="rect">
            <a:avLst/>
          </a:prstGeom>
          <a:noFill/>
        </p:spPr>
        <p:txBody>
          <a:bodyPr wrap="none" lIns="91440" tIns="45720" rIns="91440" bIns="45720">
            <a:spAutoFit/>
          </a:bodyPr>
          <a:lstStyle/>
          <a:p>
            <a:pPr algn="ctr"/>
            <a:r>
              <a:rPr lang="en-US" sz="9600" b="1"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rPr>
              <a:t>“Two Paths”</a:t>
            </a:r>
            <a:endParaRPr lang="en-US" sz="9600" b="1" cap="none" spc="0"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ssroads.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68730" y="640114"/>
            <a:ext cx="3842931"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rPr>
              <a:t>“Two Paths”</a:t>
            </a:r>
            <a:endParaRPr lang="en-US" sz="5400" b="1" cap="none" spc="0"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endParaRPr>
          </a:p>
        </p:txBody>
      </p:sp>
      <p:sp>
        <p:nvSpPr>
          <p:cNvPr id="4" name="TextBox 3"/>
          <p:cNvSpPr txBox="1"/>
          <p:nvPr/>
        </p:nvSpPr>
        <p:spPr>
          <a:xfrm>
            <a:off x="609170" y="1827423"/>
            <a:ext cx="5090181" cy="3046988"/>
          </a:xfrm>
          <a:prstGeom prst="rect">
            <a:avLst/>
          </a:prstGeom>
          <a:noFill/>
        </p:spPr>
        <p:txBody>
          <a:bodyPr wrap="square" rtlCol="0">
            <a:spAutoFit/>
          </a:bodyPr>
          <a:lstStyle/>
          <a:p>
            <a:r>
              <a:rPr lang="en-US" sz="2400" dirty="0">
                <a:solidFill>
                  <a:srgbClr val="FFFF00"/>
                </a:solidFill>
                <a:effectLst>
                  <a:glow rad="165100">
                    <a:schemeClr val="tx1"/>
                  </a:glow>
                </a:effectLst>
                <a:latin typeface="Arial Rounded MT Bold"/>
                <a:cs typeface="Arial Rounded MT Bold"/>
              </a:rPr>
              <a:t>Matthew 7:13-14</a:t>
            </a:r>
          </a:p>
          <a:p>
            <a:r>
              <a:rPr lang="en-US" sz="2400" dirty="0">
                <a:solidFill>
                  <a:srgbClr val="80FF00"/>
                </a:solidFill>
                <a:effectLst>
                  <a:glow rad="165100">
                    <a:schemeClr val="tx1"/>
                  </a:glow>
                </a:effectLst>
                <a:latin typeface="Arial Rounded MT Bold"/>
                <a:cs typeface="Arial Rounded MT Bold"/>
              </a:rPr>
              <a:t>13</a:t>
            </a:r>
            <a:r>
              <a:rPr lang="en-US" sz="2400" dirty="0">
                <a:solidFill>
                  <a:schemeClr val="bg1"/>
                </a:solidFill>
                <a:effectLst>
                  <a:glow rad="165100">
                    <a:schemeClr val="tx1"/>
                  </a:glow>
                </a:effectLst>
                <a:latin typeface="Arial Rounded MT Bold"/>
                <a:cs typeface="Arial Rounded MT Bold"/>
              </a:rPr>
              <a:t> </a:t>
            </a:r>
            <a:r>
              <a:rPr lang="en-US" sz="2400" dirty="0">
                <a:solidFill>
                  <a:srgbClr val="A7FEFF"/>
                </a:solidFill>
                <a:effectLst>
                  <a:glow rad="165100">
                    <a:schemeClr val="tx1"/>
                  </a:glow>
                </a:effectLst>
                <a:latin typeface="Arial Rounded MT Bold"/>
                <a:cs typeface="Arial Rounded MT Bold"/>
              </a:rPr>
              <a:t>“Enter by the narrow gate. For the gate is wide and the way is easy that leads to destruction, and those who enter by it are many. </a:t>
            </a:r>
            <a:r>
              <a:rPr lang="en-US" sz="2400" dirty="0">
                <a:solidFill>
                  <a:srgbClr val="80FF00"/>
                </a:solidFill>
                <a:effectLst>
                  <a:glow rad="165100">
                    <a:schemeClr val="tx1"/>
                  </a:glow>
                </a:effectLst>
                <a:latin typeface="Arial Rounded MT Bold"/>
                <a:cs typeface="Arial Rounded MT Bold"/>
              </a:rPr>
              <a:t>14</a:t>
            </a:r>
            <a:r>
              <a:rPr lang="en-US" sz="2400" dirty="0">
                <a:solidFill>
                  <a:schemeClr val="bg1"/>
                </a:solidFill>
                <a:effectLst>
                  <a:glow rad="165100">
                    <a:schemeClr val="tx1"/>
                  </a:glow>
                </a:effectLst>
                <a:latin typeface="Arial Rounded MT Bold"/>
                <a:cs typeface="Arial Rounded MT Bold"/>
              </a:rPr>
              <a:t> </a:t>
            </a:r>
            <a:r>
              <a:rPr lang="en-US" sz="2400" dirty="0">
                <a:solidFill>
                  <a:srgbClr val="A7FEFF"/>
                </a:solidFill>
                <a:effectLst>
                  <a:glow rad="165100">
                    <a:schemeClr val="tx1"/>
                  </a:glow>
                </a:effectLst>
                <a:latin typeface="Arial Rounded MT Bold"/>
                <a:cs typeface="Arial Rounded MT Bold"/>
              </a:rPr>
              <a:t>For the gate is narrow and the way is hard that leads to life, and those who find it are few.</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ssroads.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68730" y="640114"/>
            <a:ext cx="3842931"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rPr>
              <a:t>“Two Paths”</a:t>
            </a:r>
            <a:endParaRPr lang="en-US" sz="5400" b="1" cap="none" spc="0" dirty="0">
              <a:ln w="10541" cmpd="sng">
                <a:solidFill>
                  <a:srgbClr val="7D7D7D">
                    <a:tint val="100000"/>
                    <a:shade val="100000"/>
                    <a:satMod val="110000"/>
                  </a:srgbClr>
                </a:solidFill>
                <a:prstDash val="solid"/>
              </a:ln>
              <a:solidFill>
                <a:schemeClr val="bg1"/>
              </a:solidFill>
              <a:effectLst>
                <a:glow rad="177800">
                  <a:schemeClr val="tx1"/>
                </a:glow>
              </a:effectLst>
              <a:latin typeface="Helvetica Neue Condensed Black" charset="0"/>
              <a:ea typeface="Helvetica Neue Condensed Black" charset="0"/>
              <a:cs typeface="Helvetica Neue Condensed Black" charset="0"/>
            </a:endParaRPr>
          </a:p>
        </p:txBody>
      </p:sp>
      <p:sp>
        <p:nvSpPr>
          <p:cNvPr id="6" name="TextBox 5"/>
          <p:cNvSpPr txBox="1"/>
          <p:nvPr/>
        </p:nvSpPr>
        <p:spPr>
          <a:xfrm>
            <a:off x="368730" y="1951317"/>
            <a:ext cx="5010549" cy="1938992"/>
          </a:xfrm>
          <a:prstGeom prst="rect">
            <a:avLst/>
          </a:prstGeom>
          <a:noFill/>
        </p:spPr>
        <p:txBody>
          <a:bodyPr wrap="square" rtlCol="0">
            <a:spAutoFit/>
          </a:bodyPr>
          <a:lstStyle/>
          <a:p>
            <a:r>
              <a:rPr lang="en-US" sz="2400" dirty="0">
                <a:solidFill>
                  <a:srgbClr val="FFFF00"/>
                </a:solidFill>
                <a:effectLst>
                  <a:glow rad="165100">
                    <a:schemeClr val="tx1"/>
                  </a:glow>
                </a:effectLst>
                <a:latin typeface="Arial Rounded MT Bold"/>
                <a:cs typeface="Arial Rounded MT Bold"/>
              </a:rPr>
              <a:t>John 14:6</a:t>
            </a:r>
          </a:p>
          <a:p>
            <a:r>
              <a:rPr lang="en-US" sz="2400" dirty="0">
                <a:solidFill>
                  <a:srgbClr val="80FF00"/>
                </a:solidFill>
                <a:effectLst>
                  <a:glow rad="165100">
                    <a:schemeClr val="tx1"/>
                  </a:glow>
                </a:effectLst>
                <a:latin typeface="Arial Rounded MT Bold"/>
                <a:cs typeface="Arial Rounded MT Bold"/>
              </a:rPr>
              <a:t>6</a:t>
            </a:r>
            <a:r>
              <a:rPr lang="en-US" sz="2400" dirty="0">
                <a:solidFill>
                  <a:schemeClr val="bg1"/>
                </a:solidFill>
                <a:effectLst>
                  <a:glow rad="165100">
                    <a:schemeClr val="tx1"/>
                  </a:glow>
                </a:effectLst>
                <a:latin typeface="Arial Rounded MT Bold"/>
                <a:cs typeface="Arial Rounded MT Bold"/>
              </a:rPr>
              <a:t> </a:t>
            </a:r>
            <a:r>
              <a:rPr lang="en-US" sz="2400" dirty="0">
                <a:solidFill>
                  <a:srgbClr val="A7FEFF"/>
                </a:solidFill>
                <a:effectLst>
                  <a:glow rad="165100">
                    <a:schemeClr val="tx1"/>
                  </a:glow>
                </a:effectLst>
                <a:latin typeface="Arial Rounded MT Bold"/>
                <a:cs typeface="Arial Rounded MT Bold"/>
              </a:rPr>
              <a:t>Jesus said to him, “I am the way, and the truth, and the life. No one comes to the Father except through me.”</a:t>
            </a:r>
          </a:p>
        </p:txBody>
      </p:sp>
      <p:sp>
        <p:nvSpPr>
          <p:cNvPr id="7" name="TextBox 6"/>
          <p:cNvSpPr txBox="1"/>
          <p:nvPr/>
        </p:nvSpPr>
        <p:spPr>
          <a:xfrm>
            <a:off x="368730" y="4460152"/>
            <a:ext cx="5609394" cy="1200328"/>
          </a:xfrm>
          <a:prstGeom prst="rect">
            <a:avLst/>
          </a:prstGeom>
          <a:noFill/>
        </p:spPr>
        <p:txBody>
          <a:bodyPr wrap="square" rtlCol="0">
            <a:spAutoFit/>
          </a:bodyPr>
          <a:lstStyle/>
          <a:p>
            <a:r>
              <a:rPr lang="en-US" sz="2400" dirty="0">
                <a:solidFill>
                  <a:srgbClr val="FFFF00"/>
                </a:solidFill>
                <a:effectLst>
                  <a:glow rad="165100">
                    <a:schemeClr val="tx1"/>
                  </a:glow>
                </a:effectLst>
                <a:latin typeface="Arial Rounded MT Bold"/>
                <a:cs typeface="Arial Rounded MT Bold"/>
              </a:rPr>
              <a:t>John 14:15</a:t>
            </a:r>
          </a:p>
          <a:p>
            <a:r>
              <a:rPr lang="en-US" sz="2400" dirty="0">
                <a:solidFill>
                  <a:srgbClr val="80FF00"/>
                </a:solidFill>
                <a:effectLst>
                  <a:glow rad="165100">
                    <a:schemeClr val="tx1"/>
                  </a:glow>
                </a:effectLst>
                <a:latin typeface="Arial Rounded MT Bold"/>
                <a:cs typeface="Arial Rounded MT Bold"/>
              </a:rPr>
              <a:t>15</a:t>
            </a:r>
            <a:r>
              <a:rPr lang="en-US" sz="2400" dirty="0">
                <a:solidFill>
                  <a:schemeClr val="bg1"/>
                </a:solidFill>
                <a:effectLst>
                  <a:glow rad="165100">
                    <a:schemeClr val="tx1"/>
                  </a:glow>
                </a:effectLst>
                <a:latin typeface="Arial Rounded MT Bold"/>
                <a:cs typeface="Arial Rounded MT Bold"/>
              </a:rPr>
              <a:t> </a:t>
            </a:r>
            <a:r>
              <a:rPr lang="en-US" sz="2400" dirty="0">
                <a:solidFill>
                  <a:srgbClr val="A7FEFF"/>
                </a:solidFill>
                <a:effectLst>
                  <a:glow rad="165100">
                    <a:schemeClr val="tx1"/>
                  </a:glow>
                </a:effectLst>
                <a:latin typeface="Arial Rounded MT Bold"/>
                <a:cs typeface="Arial Rounded MT Bold"/>
              </a:rPr>
              <a:t>“If you love me – Keep my commands”</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3).jpeg"/>
          <p:cNvPicPr>
            <a:picLocks noChangeAspect="1"/>
          </p:cNvPicPr>
          <p:nvPr/>
        </p:nvPicPr>
        <p:blipFill>
          <a:blip r:embed="rId2"/>
          <a:stretch>
            <a:fillRect/>
          </a:stretch>
        </p:blipFill>
        <p:spPr>
          <a:xfrm>
            <a:off x="0" y="1"/>
            <a:ext cx="9144000" cy="7185800"/>
          </a:xfrm>
          <a:prstGeom prst="rect">
            <a:avLst/>
          </a:prstGeom>
        </p:spPr>
      </p:pic>
      <p:sp>
        <p:nvSpPr>
          <p:cNvPr id="3" name="Rectangle 2"/>
          <p:cNvSpPr/>
          <p:nvPr/>
        </p:nvSpPr>
        <p:spPr>
          <a:xfrm>
            <a:off x="0" y="784656"/>
            <a:ext cx="7007860" cy="923330"/>
          </a:xfrm>
          <a:prstGeom prst="rect">
            <a:avLst/>
          </a:prstGeom>
          <a:noFill/>
        </p:spPr>
        <p:txBody>
          <a:bodyPr wrap="none" lIns="91440" tIns="45720" rIns="91440" bIns="45720">
            <a:spAutoFit/>
          </a:bodyPr>
          <a:lstStyle/>
          <a:p>
            <a:pPr algn="ctr"/>
            <a:r>
              <a:rPr lang="en-US" sz="5400" b="1" cap="none" spc="0" dirty="0">
                <a:ln w="10541" cmpd="sng">
                  <a:solidFill>
                    <a:srgbClr val="7D7D7D">
                      <a:tint val="100000"/>
                      <a:shade val="100000"/>
                      <a:satMod val="110000"/>
                    </a:srgbClr>
                  </a:solidFill>
                  <a:prstDash val="solid"/>
                </a:ln>
                <a:solidFill>
                  <a:schemeClr val="bg1"/>
                </a:solidFill>
                <a:effectLst>
                  <a:glow rad="152400">
                    <a:schemeClr val="tx1"/>
                  </a:glow>
                </a:effectLst>
                <a:latin typeface="Helvetica Neue Condensed Black" charset="0"/>
                <a:ea typeface="Helvetica Neue Condensed Black" charset="0"/>
                <a:cs typeface="Helvetica Neue Condensed Black" charset="0"/>
              </a:rPr>
              <a:t>What the world says…</a:t>
            </a:r>
          </a:p>
        </p:txBody>
      </p:sp>
      <p:sp>
        <p:nvSpPr>
          <p:cNvPr id="5" name="Rectangle 4"/>
          <p:cNvSpPr/>
          <p:nvPr/>
        </p:nvSpPr>
        <p:spPr>
          <a:xfrm>
            <a:off x="927848" y="2044236"/>
            <a:ext cx="6506909" cy="523220"/>
          </a:xfrm>
          <a:prstGeom prst="rect">
            <a:avLst/>
          </a:prstGeom>
          <a:noFill/>
        </p:spPr>
        <p:txBody>
          <a:bodyPr wrap="none" lIns="91440" tIns="45720" rIns="91440" bIns="45720">
            <a:spAutoFit/>
          </a:bodyPr>
          <a:lstStyle/>
          <a:p>
            <a:pPr algn="ctr"/>
            <a:r>
              <a:rPr lang="en-US" sz="2800" b="1" dirty="0">
                <a:ln w="10541" cmpd="sng">
                  <a:solidFill>
                    <a:srgbClr val="7D7D7D">
                      <a:tint val="100000"/>
                      <a:shade val="100000"/>
                      <a:satMod val="110000"/>
                    </a:srgbClr>
                  </a:solidFill>
                  <a:prstDash val="solid"/>
                </a:ln>
                <a:solidFill>
                  <a:srgbClr val="80FF00"/>
                </a:solidFill>
                <a:effectLst>
                  <a:glow rad="152400">
                    <a:schemeClr val="tx1">
                      <a:alpha val="99000"/>
                    </a:schemeClr>
                  </a:glow>
                </a:effectLst>
                <a:latin typeface="Arial Rounded MT Bold"/>
                <a:cs typeface="Arial Rounded MT Bold"/>
              </a:rPr>
              <a:t>- “The Christian Life is NOT Exciting”</a:t>
            </a:r>
            <a:endParaRPr lang="en-US" sz="2800" b="1" cap="none" spc="0" dirty="0">
              <a:ln w="10541" cmpd="sng">
                <a:solidFill>
                  <a:srgbClr val="7D7D7D">
                    <a:tint val="100000"/>
                    <a:shade val="100000"/>
                    <a:satMod val="110000"/>
                  </a:srgbClr>
                </a:solidFill>
                <a:prstDash val="solid"/>
              </a:ln>
              <a:solidFill>
                <a:srgbClr val="80FF00"/>
              </a:solidFill>
              <a:effectLst>
                <a:glow rad="152400">
                  <a:schemeClr val="tx1">
                    <a:alpha val="99000"/>
                  </a:schemeClr>
                </a:glow>
              </a:effectLst>
              <a:latin typeface="Arial Rounded MT Bold"/>
              <a:cs typeface="Arial Rounded MT Bold"/>
            </a:endParaRPr>
          </a:p>
        </p:txBody>
      </p:sp>
      <p:sp>
        <p:nvSpPr>
          <p:cNvPr id="6" name="Rectangle 5"/>
          <p:cNvSpPr/>
          <p:nvPr/>
        </p:nvSpPr>
        <p:spPr>
          <a:xfrm>
            <a:off x="927848" y="2674947"/>
            <a:ext cx="8084264" cy="523220"/>
          </a:xfrm>
          <a:prstGeom prst="rect">
            <a:avLst/>
          </a:prstGeom>
          <a:noFill/>
        </p:spPr>
        <p:txBody>
          <a:bodyPr wrap="none" lIns="91440" tIns="45720" rIns="91440" bIns="45720">
            <a:spAutoFit/>
          </a:bodyPr>
          <a:lstStyle/>
          <a:p>
            <a:pPr algn="ctr"/>
            <a:r>
              <a:rPr lang="en-US" sz="2800" b="1" cap="none" spc="0" dirty="0">
                <a:ln w="10541" cmpd="sng">
                  <a:solidFill>
                    <a:srgbClr val="7D7D7D">
                      <a:tint val="100000"/>
                      <a:shade val="100000"/>
                      <a:satMod val="110000"/>
                    </a:srgbClr>
                  </a:solidFill>
                  <a:prstDash val="solid"/>
                </a:ln>
                <a:solidFill>
                  <a:srgbClr val="80FF00"/>
                </a:solidFill>
                <a:effectLst>
                  <a:glow rad="139700">
                    <a:schemeClr val="tx1"/>
                  </a:glow>
                </a:effectLst>
                <a:latin typeface="Arial Rounded MT Bold"/>
                <a:cs typeface="Arial Rounded MT Bold"/>
              </a:rPr>
              <a:t>- “ Do what feels good , no one can judge you”</a:t>
            </a:r>
          </a:p>
        </p:txBody>
      </p:sp>
      <p:sp>
        <p:nvSpPr>
          <p:cNvPr id="7" name="Rectangle 6"/>
          <p:cNvSpPr/>
          <p:nvPr/>
        </p:nvSpPr>
        <p:spPr>
          <a:xfrm>
            <a:off x="927848" y="3349107"/>
            <a:ext cx="6740547" cy="523220"/>
          </a:xfrm>
          <a:prstGeom prst="rect">
            <a:avLst/>
          </a:prstGeom>
          <a:noFill/>
        </p:spPr>
        <p:txBody>
          <a:bodyPr wrap="none" lIns="91440" tIns="45720" rIns="91440" bIns="45720">
            <a:spAutoFit/>
          </a:bodyPr>
          <a:lstStyle/>
          <a:p>
            <a:pPr algn="ctr"/>
            <a:r>
              <a:rPr lang="en-US" sz="2800" b="1" cap="none" spc="0" dirty="0">
                <a:ln w="10541" cmpd="sng">
                  <a:solidFill>
                    <a:srgbClr val="7D7D7D">
                      <a:tint val="100000"/>
                      <a:shade val="100000"/>
                      <a:satMod val="110000"/>
                    </a:srgbClr>
                  </a:solidFill>
                  <a:prstDash val="solid"/>
                </a:ln>
                <a:solidFill>
                  <a:srgbClr val="80FF00"/>
                </a:solidFill>
                <a:effectLst>
                  <a:glow rad="139700">
                    <a:schemeClr val="tx1"/>
                  </a:glow>
                </a:effectLst>
                <a:latin typeface="Arial Rounded MT Bold"/>
                <a:cs typeface="Arial Rounded MT Bold"/>
              </a:rPr>
              <a:t>- “Honesty will just complicate things”</a:t>
            </a:r>
          </a:p>
        </p:txBody>
      </p:sp>
      <p:sp>
        <p:nvSpPr>
          <p:cNvPr id="8" name="Rectangle 7"/>
          <p:cNvSpPr/>
          <p:nvPr/>
        </p:nvSpPr>
        <p:spPr>
          <a:xfrm>
            <a:off x="927848" y="3999079"/>
            <a:ext cx="4226162" cy="523220"/>
          </a:xfrm>
          <a:prstGeom prst="rect">
            <a:avLst/>
          </a:prstGeom>
          <a:noFill/>
        </p:spPr>
        <p:txBody>
          <a:bodyPr wrap="none" lIns="91440" tIns="45720" rIns="91440" bIns="45720">
            <a:spAutoFit/>
          </a:bodyPr>
          <a:lstStyle/>
          <a:p>
            <a:pPr algn="ctr"/>
            <a:r>
              <a:rPr lang="en-US" sz="2800" b="1" cap="none" spc="0" dirty="0">
                <a:ln w="10541" cmpd="sng">
                  <a:solidFill>
                    <a:srgbClr val="7D7D7D">
                      <a:tint val="100000"/>
                      <a:shade val="100000"/>
                      <a:satMod val="110000"/>
                    </a:srgbClr>
                  </a:solidFill>
                  <a:prstDash val="solid"/>
                </a:ln>
                <a:solidFill>
                  <a:srgbClr val="80FF00"/>
                </a:solidFill>
                <a:effectLst>
                  <a:glow rad="127000">
                    <a:schemeClr val="tx1"/>
                  </a:glow>
                </a:effectLst>
                <a:latin typeface="Arial Rounded MT Bold"/>
                <a:cs typeface="Arial Rounded MT Bold"/>
              </a:rPr>
              <a:t>- “You are missing out!”</a:t>
            </a:r>
          </a:p>
        </p:txBody>
      </p:sp>
      <p:sp>
        <p:nvSpPr>
          <p:cNvPr id="9" name="Rectangle 8"/>
          <p:cNvSpPr/>
          <p:nvPr/>
        </p:nvSpPr>
        <p:spPr>
          <a:xfrm>
            <a:off x="927848" y="4786299"/>
            <a:ext cx="7661072" cy="523220"/>
          </a:xfrm>
          <a:prstGeom prst="rect">
            <a:avLst/>
          </a:prstGeom>
          <a:noFill/>
        </p:spPr>
        <p:txBody>
          <a:bodyPr wrap="none" lIns="91440" tIns="45720" rIns="91440" bIns="45720">
            <a:spAutoFit/>
          </a:bodyPr>
          <a:lstStyle/>
          <a:p>
            <a:pPr algn="ctr"/>
            <a:r>
              <a:rPr lang="en-US" sz="2800" b="1" dirty="0">
                <a:ln w="10541" cmpd="sng">
                  <a:solidFill>
                    <a:srgbClr val="7D7D7D">
                      <a:tint val="100000"/>
                      <a:shade val="100000"/>
                      <a:satMod val="110000"/>
                    </a:srgbClr>
                  </a:solidFill>
                  <a:prstDash val="solid"/>
                </a:ln>
                <a:solidFill>
                  <a:srgbClr val="80FF00"/>
                </a:solidFill>
                <a:effectLst>
                  <a:glow rad="139700">
                    <a:schemeClr val="tx1"/>
                  </a:glow>
                </a:effectLst>
                <a:latin typeface="Arial Rounded MT Bold"/>
                <a:cs typeface="Arial Rounded MT Bold"/>
              </a:rPr>
              <a:t>- “A Loving God wont Condemn you to Hell”</a:t>
            </a:r>
            <a:endParaRPr lang="en-US" sz="2800" b="1" cap="none" spc="0" dirty="0">
              <a:ln w="10541" cmpd="sng">
                <a:solidFill>
                  <a:srgbClr val="7D7D7D">
                    <a:tint val="100000"/>
                    <a:shade val="100000"/>
                    <a:satMod val="110000"/>
                  </a:srgbClr>
                </a:solidFill>
                <a:prstDash val="solid"/>
              </a:ln>
              <a:solidFill>
                <a:srgbClr val="80FF00"/>
              </a:solidFill>
              <a:effectLst>
                <a:glow rad="139700">
                  <a:schemeClr val="tx1"/>
                </a:glow>
              </a:effectLst>
              <a:latin typeface="Arial Rounded MT Bold"/>
              <a:cs typeface="Arial Rounded MT Bold"/>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42055_10151246032937562_1390401393_n.jpg"/>
          <p:cNvPicPr>
            <a:picLocks noChangeAspect="1"/>
          </p:cNvPicPr>
          <p:nvPr/>
        </p:nvPicPr>
        <p:blipFill>
          <a:blip r:embed="rId2"/>
          <a:stretch>
            <a:fillRect/>
          </a:stretch>
        </p:blipFill>
        <p:spPr>
          <a:xfrm>
            <a:off x="0" y="0"/>
            <a:ext cx="9282096" cy="7231930"/>
          </a:xfrm>
          <a:prstGeom prst="rect">
            <a:avLst/>
          </a:prstGeom>
        </p:spPr>
      </p:pic>
      <p:sp>
        <p:nvSpPr>
          <p:cNvPr id="5" name="TextBox 4"/>
          <p:cNvSpPr txBox="1"/>
          <p:nvPr/>
        </p:nvSpPr>
        <p:spPr>
          <a:xfrm>
            <a:off x="776651" y="1406500"/>
            <a:ext cx="7630058" cy="4431983"/>
          </a:xfrm>
          <a:prstGeom prst="rect">
            <a:avLst/>
          </a:prstGeom>
          <a:noFill/>
        </p:spPr>
        <p:txBody>
          <a:bodyPr wrap="square" rtlCol="0">
            <a:spAutoFit/>
          </a:bodyPr>
          <a:lstStyle/>
          <a:p>
            <a:r>
              <a:rPr lang="en-US" sz="2000" dirty="0">
                <a:solidFill>
                  <a:srgbClr val="80FF00"/>
                </a:solidFill>
                <a:effectLst>
                  <a:glow rad="165100">
                    <a:schemeClr val="tx1"/>
                  </a:glow>
                </a:effectLst>
                <a:latin typeface="Arial Rounded MT Bold"/>
                <a:cs typeface="Arial Rounded MT Bold"/>
              </a:rPr>
              <a:t>5</a:t>
            </a:r>
            <a:r>
              <a:rPr lang="en-US" sz="2000" dirty="0">
                <a:solidFill>
                  <a:schemeClr val="bg1"/>
                </a:solidFill>
                <a:effectLst>
                  <a:glow rad="165100">
                    <a:schemeClr val="tx1"/>
                  </a:glow>
                </a:effectLst>
                <a:latin typeface="Arial Rounded MT Bold"/>
                <a:cs typeface="Arial Rounded MT Bold"/>
              </a:rPr>
              <a:t> And he who was seated on the throne said, </a:t>
            </a:r>
            <a:r>
              <a:rPr lang="en-US" sz="2000" i="1" dirty="0">
                <a:solidFill>
                  <a:srgbClr val="FFFF00"/>
                </a:solidFill>
                <a:effectLst>
                  <a:glow rad="165100">
                    <a:schemeClr val="tx1"/>
                  </a:glow>
                </a:effectLst>
                <a:latin typeface="Arial Rounded MT Bold"/>
                <a:cs typeface="Arial Rounded MT Bold"/>
              </a:rPr>
              <a:t>“Behold, I am making all things new.” </a:t>
            </a:r>
            <a:r>
              <a:rPr lang="en-US" sz="2000" dirty="0">
                <a:solidFill>
                  <a:schemeClr val="bg1"/>
                </a:solidFill>
                <a:effectLst>
                  <a:glow rad="165100">
                    <a:schemeClr val="tx1"/>
                  </a:glow>
                </a:effectLst>
                <a:latin typeface="Arial Rounded MT Bold"/>
                <a:cs typeface="Arial Rounded MT Bold"/>
              </a:rPr>
              <a:t>Also he said, </a:t>
            </a:r>
            <a:r>
              <a:rPr lang="en-US" sz="2000" i="1" dirty="0">
                <a:solidFill>
                  <a:srgbClr val="FFFF00"/>
                </a:solidFill>
                <a:effectLst>
                  <a:glow rad="165100">
                    <a:schemeClr val="tx1"/>
                  </a:glow>
                </a:effectLst>
                <a:latin typeface="Arial Rounded MT Bold"/>
                <a:cs typeface="Arial Rounded MT Bold"/>
              </a:rPr>
              <a:t>“Write this down, for these words are trustworthy and true.” </a:t>
            </a:r>
            <a:r>
              <a:rPr lang="en-US" sz="2000" dirty="0">
                <a:solidFill>
                  <a:srgbClr val="80FF00"/>
                </a:solidFill>
                <a:effectLst>
                  <a:glow rad="165100">
                    <a:schemeClr val="tx1"/>
                  </a:glow>
                </a:effectLst>
                <a:latin typeface="Arial Rounded MT Bold"/>
                <a:cs typeface="Arial Rounded MT Bold"/>
              </a:rPr>
              <a:t>6</a:t>
            </a:r>
            <a:r>
              <a:rPr lang="en-US" sz="2000" dirty="0">
                <a:solidFill>
                  <a:schemeClr val="bg1"/>
                </a:solidFill>
                <a:effectLst>
                  <a:glow rad="165100">
                    <a:schemeClr val="tx1"/>
                  </a:glow>
                </a:effectLst>
                <a:latin typeface="Arial Rounded MT Bold"/>
                <a:cs typeface="Arial Rounded MT Bold"/>
              </a:rPr>
              <a:t> And he said to me, </a:t>
            </a:r>
            <a:r>
              <a:rPr lang="en-US" sz="2000" i="1" dirty="0">
                <a:solidFill>
                  <a:srgbClr val="FFFF00"/>
                </a:solidFill>
                <a:effectLst>
                  <a:glow rad="165100">
                    <a:schemeClr val="tx1"/>
                  </a:glow>
                </a:effectLst>
                <a:latin typeface="Arial Rounded MT Bold"/>
                <a:cs typeface="Arial Rounded MT Bold"/>
              </a:rPr>
              <a:t>“It is done! I am the Alpha and the Omega, the beginning and the end. To the thirsty I will give from the spring of the water of life without payment. </a:t>
            </a:r>
            <a:r>
              <a:rPr lang="en-US" sz="2000" dirty="0">
                <a:solidFill>
                  <a:srgbClr val="80FF00"/>
                </a:solidFill>
                <a:effectLst>
                  <a:glow rad="165100">
                    <a:schemeClr val="tx1"/>
                  </a:glow>
                </a:effectLst>
                <a:latin typeface="Arial Rounded MT Bold"/>
                <a:cs typeface="Arial Rounded MT Bold"/>
              </a:rPr>
              <a:t>7</a:t>
            </a:r>
            <a:r>
              <a:rPr lang="en-US" sz="2000" dirty="0">
                <a:solidFill>
                  <a:schemeClr val="bg1"/>
                </a:solidFill>
                <a:effectLst>
                  <a:glow rad="165100">
                    <a:schemeClr val="tx1"/>
                  </a:glow>
                </a:effectLst>
                <a:latin typeface="Arial Rounded MT Bold"/>
                <a:cs typeface="Arial Rounded MT Bold"/>
              </a:rPr>
              <a:t> </a:t>
            </a:r>
            <a:r>
              <a:rPr lang="en-US" sz="2000" i="1" dirty="0">
                <a:solidFill>
                  <a:srgbClr val="FFFF00"/>
                </a:solidFill>
                <a:effectLst>
                  <a:glow rad="165100">
                    <a:schemeClr val="tx1"/>
                  </a:glow>
                </a:effectLst>
                <a:latin typeface="Arial Rounded MT Bold"/>
                <a:cs typeface="Arial Rounded MT Bold"/>
              </a:rPr>
              <a:t>The one who conquers will have this heritage, and I will be his God and he will be my son. </a:t>
            </a:r>
            <a:r>
              <a:rPr lang="en-US" sz="2000" dirty="0">
                <a:solidFill>
                  <a:srgbClr val="80FF00"/>
                </a:solidFill>
                <a:effectLst>
                  <a:glow rad="165100">
                    <a:schemeClr val="tx1"/>
                  </a:glow>
                </a:effectLst>
                <a:latin typeface="Arial Rounded MT Bold"/>
                <a:cs typeface="Arial Rounded MT Bold"/>
              </a:rPr>
              <a:t>8</a:t>
            </a:r>
            <a:r>
              <a:rPr lang="en-US" sz="2000" dirty="0">
                <a:solidFill>
                  <a:schemeClr val="bg1"/>
                </a:solidFill>
                <a:effectLst>
                  <a:glow rad="165100">
                    <a:schemeClr val="tx1"/>
                  </a:glow>
                </a:effectLst>
                <a:latin typeface="Arial Rounded MT Bold"/>
                <a:cs typeface="Arial Rounded MT Bold"/>
              </a:rPr>
              <a:t> </a:t>
            </a:r>
            <a:r>
              <a:rPr lang="en-US" sz="2000" i="1" dirty="0">
                <a:solidFill>
                  <a:srgbClr val="A7FEFF"/>
                </a:solidFill>
                <a:effectLst>
                  <a:glow rad="165100">
                    <a:schemeClr val="tx1"/>
                  </a:glow>
                </a:effectLst>
                <a:latin typeface="Arial Rounded MT Bold"/>
                <a:cs typeface="Arial Rounded MT Bold"/>
              </a:rPr>
              <a:t>But as for the cowardly, the faithless, the detestable, as for murderers, the sexually immoral, sorcerers, idolaters, and all liars, their portion will be in the lake that burns with fire and sulfur, which is the second death.”</a:t>
            </a:r>
          </a:p>
          <a:p>
            <a:endParaRPr lang="en-US" sz="2000" i="1" dirty="0">
              <a:solidFill>
                <a:srgbClr val="73FEFF"/>
              </a:solidFill>
              <a:effectLst>
                <a:glow rad="165100">
                  <a:schemeClr val="tx1"/>
                </a:glow>
              </a:effectLst>
              <a:latin typeface="Arial Rounded MT Bold"/>
              <a:cs typeface="Arial Rounded MT Bold"/>
            </a:endParaRPr>
          </a:p>
          <a:p>
            <a:r>
              <a:rPr lang="en-US" sz="2000" dirty="0">
                <a:solidFill>
                  <a:srgbClr val="FFFF00"/>
                </a:solidFill>
                <a:effectLst>
                  <a:glow rad="165100">
                    <a:schemeClr val="tx1"/>
                  </a:glow>
                </a:effectLst>
                <a:latin typeface="Arial Rounded MT Bold"/>
                <a:cs typeface="Arial Rounded MT Bold"/>
              </a:rPr>
              <a:t>- </a:t>
            </a:r>
            <a:r>
              <a:rPr lang="en-US" sz="2400" dirty="0">
                <a:solidFill>
                  <a:srgbClr val="FFFF00"/>
                </a:solidFill>
                <a:effectLst>
                  <a:glow rad="165100">
                    <a:schemeClr val="tx1"/>
                  </a:glow>
                </a:effectLst>
                <a:latin typeface="Arial Rounded MT Bold"/>
                <a:cs typeface="Arial Rounded MT Bold"/>
              </a:rPr>
              <a:t>Revelation 21:5-8</a:t>
            </a:r>
          </a:p>
          <a:p>
            <a:endParaRPr lang="en-US" dirty="0"/>
          </a:p>
        </p:txBody>
      </p:sp>
      <p:sp>
        <p:nvSpPr>
          <p:cNvPr id="6" name="Rectangle 5"/>
          <p:cNvSpPr/>
          <p:nvPr/>
        </p:nvSpPr>
        <p:spPr>
          <a:xfrm>
            <a:off x="2248506" y="483170"/>
            <a:ext cx="5150769" cy="923330"/>
          </a:xfrm>
          <a:prstGeom prst="rect">
            <a:avLst/>
          </a:prstGeom>
          <a:noFill/>
        </p:spPr>
        <p:txBody>
          <a:bodyPr wrap="none" lIns="91440" tIns="45720" rIns="91440" bIns="45720">
            <a:spAutoFit/>
          </a:bodyPr>
          <a:lstStyle/>
          <a:p>
            <a:pPr algn="ctr"/>
            <a:r>
              <a:rPr lang="en-US" sz="5400" b="1" cap="none" spc="0" dirty="0">
                <a:ln w="10541" cmpd="sng">
                  <a:solidFill>
                    <a:srgbClr val="7D7D7D">
                      <a:tint val="100000"/>
                      <a:shade val="100000"/>
                      <a:satMod val="110000"/>
                    </a:srgbClr>
                  </a:solidFill>
                  <a:prstDash val="solid"/>
                </a:ln>
                <a:solidFill>
                  <a:schemeClr val="bg1"/>
                </a:solidFill>
                <a:effectLst>
                  <a:glow rad="101600">
                    <a:schemeClr val="tx1"/>
                  </a:glow>
                </a:effectLst>
                <a:latin typeface="Helvetica Neue Condensed Black" charset="0"/>
                <a:ea typeface="Helvetica Neue Condensed Black" charset="0"/>
                <a:cs typeface="Helvetica Neue Condensed Black" charset="0"/>
              </a:rPr>
              <a:t>What God Says…</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other-Images-of-nature-beauty-wallpaper.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939373" y="1610610"/>
            <a:ext cx="5061064" cy="2308324"/>
          </a:xfrm>
          <a:prstGeom prst="rect">
            <a:avLst/>
          </a:prstGeom>
          <a:noFill/>
        </p:spPr>
        <p:txBody>
          <a:bodyPr wrap="none" lIns="91440" tIns="45720" rIns="91440" bIns="45720">
            <a:spAutoFit/>
          </a:bodyPr>
          <a:lstStyle/>
          <a:p>
            <a:pPr algn="ctr"/>
            <a:r>
              <a:rPr lang="en-US" sz="7200" b="1" cap="none" spc="0" dirty="0">
                <a:ln w="10541" cmpd="sng">
                  <a:solidFill>
                    <a:srgbClr val="7D7D7D">
                      <a:tint val="100000"/>
                      <a:shade val="100000"/>
                      <a:satMod val="110000"/>
                    </a:srgbClr>
                  </a:solidFill>
                  <a:prstDash val="solid"/>
                </a:ln>
                <a:solidFill>
                  <a:schemeClr val="bg1"/>
                </a:solidFill>
                <a:effectLst>
                  <a:glow rad="139700">
                    <a:schemeClr val="tx1"/>
                  </a:glow>
                </a:effectLst>
                <a:latin typeface="Helvetica Neue Condensed Black" charset="0"/>
                <a:ea typeface="Helvetica Neue Condensed Black" charset="0"/>
                <a:cs typeface="Helvetica Neue Condensed Black" charset="0"/>
              </a:rPr>
              <a:t>“The Road</a:t>
            </a:r>
          </a:p>
          <a:p>
            <a:pPr algn="ctr"/>
            <a:r>
              <a:rPr lang="en-US" sz="7200" b="1" cap="none" spc="0" dirty="0">
                <a:ln w="10541" cmpd="sng">
                  <a:solidFill>
                    <a:srgbClr val="7D7D7D">
                      <a:tint val="100000"/>
                      <a:shade val="100000"/>
                      <a:satMod val="110000"/>
                    </a:srgbClr>
                  </a:solidFill>
                  <a:prstDash val="solid"/>
                </a:ln>
                <a:solidFill>
                  <a:schemeClr val="bg1"/>
                </a:solidFill>
                <a:effectLst>
                  <a:glow rad="139700">
                    <a:schemeClr val="tx1"/>
                  </a:glow>
                </a:effectLst>
                <a:latin typeface="Helvetica Neue Condensed Black" charset="0"/>
                <a:ea typeface="Helvetica Neue Condensed Black" charset="0"/>
                <a:cs typeface="Helvetica Neue Condensed Black" charset="0"/>
              </a:rPr>
              <a:t>   Not Taken”</a:t>
            </a:r>
          </a:p>
        </p:txBody>
      </p:sp>
      <p:sp>
        <p:nvSpPr>
          <p:cNvPr id="5" name="Rectangle 4"/>
          <p:cNvSpPr/>
          <p:nvPr/>
        </p:nvSpPr>
        <p:spPr>
          <a:xfrm>
            <a:off x="660793" y="556302"/>
            <a:ext cx="4418915" cy="5755423"/>
          </a:xfrm>
          <a:prstGeom prst="rect">
            <a:avLst/>
          </a:prstGeom>
        </p:spPr>
        <p:txBody>
          <a:bodyPr wrap="square">
            <a:spAutoFit/>
          </a:bodyPr>
          <a:lstStyle/>
          <a:p>
            <a:r>
              <a:rPr lang="en-US" sz="1400" dirty="0">
                <a:solidFill>
                  <a:srgbClr val="A7FEFF"/>
                </a:solidFill>
                <a:effectLst>
                  <a:glow rad="139700">
                    <a:schemeClr val="tx1"/>
                  </a:glow>
                </a:effectLst>
                <a:latin typeface="Arial Rounded MT Bold"/>
                <a:cs typeface="Arial Rounded MT Bold"/>
              </a:rPr>
              <a:t>Two </a:t>
            </a:r>
            <a:r>
              <a:rPr lang="en-US" sz="1600" dirty="0">
                <a:solidFill>
                  <a:srgbClr val="A7FEFF"/>
                </a:solidFill>
                <a:effectLst>
                  <a:glow rad="139700">
                    <a:schemeClr val="tx1"/>
                  </a:glow>
                </a:effectLst>
                <a:latin typeface="Arial Rounded MT Bold"/>
                <a:cs typeface="Arial Rounded MT Bold"/>
              </a:rPr>
              <a:t>roads diverged in a yellow wood,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sorry I could not travel both</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be one traveler, long I stood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looked down one as far as I could</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To where it bent in the undergrowth; </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Then took the other, as just as fair,</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having perhaps the better claim</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Because it was grassy and wanted wear,</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Though as for that the passing there</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Had worn them really about the same,</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both that morning equally lay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In leaves no step had trodden black.</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Oh, I kept the first for another day! </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Yet knowing how way leads on to way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doubted if I should ever come back.</a:t>
            </a:r>
            <a:br>
              <a:rPr lang="en-US" sz="1600" dirty="0">
                <a:solidFill>
                  <a:srgbClr val="A7FEFF"/>
                </a:solidFill>
                <a:effectLst>
                  <a:glow rad="139700">
                    <a:schemeClr val="tx1"/>
                  </a:glow>
                </a:effectLst>
                <a:latin typeface="Arial Rounded MT Bold"/>
                <a:cs typeface="Arial Rounded MT Bold"/>
              </a:rPr>
            </a:b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shall be telling this with a sigh</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Somewhere ages and ages hence:</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Two roads diverged in a wood, and I,</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I took the one less traveled by,</a:t>
            </a:r>
            <a:br>
              <a:rPr lang="en-US" sz="1600" dirty="0">
                <a:solidFill>
                  <a:srgbClr val="A7FEFF"/>
                </a:solidFill>
                <a:effectLst>
                  <a:glow rad="139700">
                    <a:schemeClr val="tx1"/>
                  </a:glow>
                </a:effectLst>
                <a:latin typeface="Arial Rounded MT Bold"/>
                <a:cs typeface="Arial Rounded MT Bold"/>
              </a:rPr>
            </a:br>
            <a:r>
              <a:rPr lang="en-US" sz="1600" dirty="0">
                <a:solidFill>
                  <a:srgbClr val="A7FEFF"/>
                </a:solidFill>
                <a:effectLst>
                  <a:glow rad="139700">
                    <a:schemeClr val="tx1"/>
                  </a:glow>
                </a:effectLst>
                <a:latin typeface="Arial Rounded MT Bold"/>
                <a:cs typeface="Arial Rounded MT Bold"/>
              </a:rPr>
              <a:t>And that has made all the difference.</a:t>
            </a:r>
            <a:r>
              <a:rPr lang="en-US" sz="1400" dirty="0">
                <a:solidFill>
                  <a:srgbClr val="A7FEFF"/>
                </a:solidFill>
                <a:effectLst>
                  <a:glow rad="139700">
                    <a:schemeClr val="tx1"/>
                  </a:glow>
                </a:effectLst>
                <a:latin typeface="Arial Rounded MT Bold"/>
                <a:cs typeface="Arial Rounded MT Bold"/>
              </a:rPr>
              <a:t> </a:t>
            </a:r>
          </a:p>
        </p:txBody>
      </p:sp>
    </p:spTree>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TotalTime>
  <Words>358</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Helvetica Neue Condensed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Servng the cause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Stonehart</dc:creator>
  <cp:lastModifiedBy>EastShelby</cp:lastModifiedBy>
  <cp:revision>5</cp:revision>
  <dcterms:created xsi:type="dcterms:W3CDTF">2014-06-02T19:11:27Z</dcterms:created>
  <dcterms:modified xsi:type="dcterms:W3CDTF">2016-10-08T20:39:03Z</dcterms:modified>
</cp:coreProperties>
</file>