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3" r:id="rId7"/>
  </p:sldMasterIdLst>
  <p:notesMasterIdLst>
    <p:notesMasterId r:id="rId57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4CF54-71DC-4B09-91CB-DB383A9B5E9A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6F26-15A7-4154-A901-9DF11639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9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15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3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49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96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77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45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55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63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33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8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47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13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45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25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70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77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64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3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66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77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0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16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1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3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6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0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9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9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5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1643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2015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471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0C0293DE-1565-4B71-A1FB-D529A0F606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5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7F53DDF8-226A-4DE3-AFD1-490491E901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23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4F28307B-F98F-4E89-ADD5-0B62B22DE1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14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81201"/>
            <a:ext cx="5382684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38268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9730FC29-9C44-4A03-B519-E855CD9675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1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3A323F38-CC97-4B2A-A2FA-E0FA330CDB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1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7AC98E3A-BC52-4ADF-8362-FDD95AD22B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7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EB593CB7-0889-48B8-B0EE-61FC1951D2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58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ECC446C7-B381-4537-B674-DDC7497872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5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323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74694D6D-E5A3-4F53-9194-A6B69C0A08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8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E1067AAC-1A6D-4172-ADEF-549EAD6EE3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95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457201"/>
            <a:ext cx="274108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457201"/>
            <a:ext cx="8024284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D87D60A6-8C0D-4004-8D44-DEC894A1D9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31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9EF10930-0584-4388-BC6D-767EEF8424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40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21261634-694D-4CC2-8BED-431FDD7B72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86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8ABA5193-0297-4092-B2A1-6C6E04DED7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78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81201"/>
            <a:ext cx="5382684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38268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C0591233-C5C4-45BF-96F7-397E8B1A03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62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EC841E30-4C5A-4998-8AA3-63C517BE70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39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310D91EE-D75F-448B-AEF5-D8EDB19138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49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2F8609C0-E19B-4D9B-A116-A870C52B91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23097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67676BB1-9ED8-4488-8B67-67FD1CD551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63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FEA49915-1C25-4C72-AEFF-20E07A16D4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010B09D5-6D72-4C2D-85D8-F16597A2E4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37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457201"/>
            <a:ext cx="274108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457201"/>
            <a:ext cx="8024284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F680697C-15FC-4B7D-B66A-58469C3178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8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B729757-0F4D-4ECA-9252-31E4FCA7B5D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53745543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D45A5E2-99AD-4C40-899B-688AA241167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98735521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427DF13-2DA4-486A-9FB7-AAE697B9BEF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64604420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47233FC-C633-45E9-A6E1-2A739B604B7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9595904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A75B74B-64FB-44C6-AB18-8F2C78C2F9E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65935198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F852893-6518-4B3C-A0BD-1AA6FF39359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95890614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0098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247B8C5-48F5-47F2-9A84-06FA91F7C43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88973937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28A05F5-CA35-4F97-B7B0-770F0BC41D1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28230727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7A9DC5FF-AFA2-4780-94CA-DE80B4FF15D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75324607"/>
      </p:ext>
    </p:extLst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45FEC04-D5A8-464C-9FBB-AD7839B0AB9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68212659"/>
      </p:ext>
    </p:extLst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792E5C2-6303-4A38-AC2D-91E05408D9F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40991179"/>
      </p:ext>
    </p:extLst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9B41149E-5A94-4AAA-9664-95E8BB41F7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84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E63DCFEF-D712-4092-AEBA-4C1AC32F9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54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160193BB-5873-4598-B20D-B53C6CD90A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30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81201"/>
            <a:ext cx="5382684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38268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84A9DC3C-6F6E-4CBE-8BFE-51B71EE8E8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8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195E396D-E10D-4757-A2CD-5CD78F6B1D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4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53504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8F7A81DA-D053-4015-8C92-0BD5ED236B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07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D3E0714F-93C7-4832-A108-9584CF35CE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9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B69A8451-C4FF-4C7A-950F-43567036D8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400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485E6AE0-2D2C-4FBF-BE86-C0C94A8499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7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11EC2EA5-4F89-42D5-A89D-031EA8BE70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005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457201"/>
            <a:ext cx="274108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457201"/>
            <a:ext cx="8024284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B4820D33-7FB2-465C-9C46-C903D76191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35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A3AE-CFED-4168-A2FF-E246F55F75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35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518B-50B4-45AB-BBB5-4C1826A5467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23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F7E32-0CF7-48D7-A3C4-393183287C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83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6B42-F0F7-4BFD-9C9F-786B64F72B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2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3789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4040C-7238-46B7-88A4-470AF024B0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38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5AB8-5D2A-4594-9F6C-9B35B93CEE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330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EBC47-EF08-4BE8-AE7A-8503CF40E9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67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20C7-68D7-4779-9E60-9E0179D00D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82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5B74-CE6A-44D2-A99B-E2B7474004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56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C352-5C85-4341-93F6-FA3FCF65C1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865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854D-5276-433F-B933-5E6FB02BF7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90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BDC4-A22E-426E-80FD-DD7934EFAD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728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6B17-725E-46A7-89E8-13FCA00D6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391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8488-C109-470B-8871-CC96E2322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112268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F55F6-0D62-4EFC-B86E-DDB93B92E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51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3CEC-F6B3-4D93-977B-ABCEF6FDC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80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7673-BFAC-40F5-BE78-7062BB1A4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70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BFF4-813E-489C-988A-A9BDC092A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091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BDB8-B2C6-4934-AE32-5D1A8EE95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94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6FA04-3BF0-4C7D-8E01-58746BA18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66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1F887-9DB1-435A-8410-6AEC9E4CA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31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AFB53-A28E-44FE-A585-212479987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07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8FF61-8A53-4284-92E7-1093638D1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63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B184-836F-48D3-A384-9BC6CFE2B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00915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76900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68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656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99FF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MS PGothic" panose="020B0600070205080204" pitchFamily="34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84056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 Black" panose="020B0A04020102020204" pitchFamily="34" charset="0"/>
              <a:buNone/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4460FD-B4A7-4F50-863C-7920E5CC1256}" type="slidenum">
              <a:rPr lang="en-GB" altLang="en-US"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" y="1"/>
            <a:ext cx="12189884" cy="544513"/>
            <a:chOff x="0" y="0"/>
            <a:chExt cx="5759" cy="343"/>
          </a:xfrm>
        </p:grpSpPr>
        <p:sp>
          <p:nvSpPr>
            <p:cNvPr id="51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129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130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131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132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133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134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136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51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57201"/>
            <a:ext cx="10968567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51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1"/>
            <a:ext cx="10968567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6"/>
            <a:ext cx="284056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99FF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97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itchFamily="2" charset="2"/>
        <a:buChar char="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itchFamily="2" charset="2"/>
        <a:buChar char="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itchFamily="2" charset="2"/>
        <a:buChar char="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656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99FF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MS PGothic" panose="020B0600070205080204" pitchFamily="34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84056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 Black" panose="020B0A04020102020204" pitchFamily="34" charset="0"/>
              <a:buNone/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4E2B75-34E7-4E61-A45E-D84BDF3FEF7C}" type="slidenum">
              <a:rPr lang="en-GB" altLang="en-US"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1" y="1"/>
            <a:ext cx="12189884" cy="544513"/>
            <a:chOff x="0" y="0"/>
            <a:chExt cx="5759" cy="343"/>
          </a:xfrm>
        </p:grpSpPr>
        <p:sp>
          <p:nvSpPr>
            <p:cNvPr id="20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57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58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59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60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61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62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63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205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57201"/>
            <a:ext cx="10968567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1"/>
            <a:ext cx="10968567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6"/>
            <a:ext cx="284056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99FF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668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itchFamily="2" charset="2"/>
        <a:buChar char="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itchFamily="2" charset="2"/>
        <a:buChar char="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itchFamily="2" charset="2"/>
        <a:buChar char="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9704D-F605-450C-BF78-CEB6A916A6A3}" type="slidenum">
              <a:rPr lang="es-E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53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656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99FF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MS PGothic" panose="020B0600070205080204" pitchFamily="34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84056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 Black" panose="020B0A04020102020204" pitchFamily="34" charset="0"/>
              <a:buNone/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3AF836-C0BE-4EB5-8BA0-9C6AD01E2BBB}" type="slidenum">
              <a:rPr lang="en-GB" altLang="en-US"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1" y="1"/>
            <a:ext cx="12189884" cy="544513"/>
            <a:chOff x="0" y="0"/>
            <a:chExt cx="5759" cy="343"/>
          </a:xfrm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1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1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1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1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1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1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1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1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410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57201"/>
            <a:ext cx="10968567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1"/>
            <a:ext cx="10968567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6"/>
            <a:ext cx="284056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99FF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69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itchFamily="2" charset="2"/>
        <a:buChar char="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itchFamily="2" charset="2"/>
        <a:buChar char="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itchFamily="2" charset="2"/>
        <a:buChar char="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DD68C7-FB72-4C2E-9ED9-9458233BD305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75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DC9849-23AE-44D6-9C79-EC1D399D88EE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36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6323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4" y="473075"/>
            <a:ext cx="82454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2590800"/>
            <a:ext cx="76200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6000" i="1">
                <a:solidFill>
                  <a:srgbClr val="FFFF00"/>
                </a:solidFill>
                <a:effectLst/>
              </a:rPr>
              <a:t>Origins:</a:t>
            </a:r>
            <a:br>
              <a:rPr lang="en-US" altLang="en-US" sz="6000" i="1">
                <a:solidFill>
                  <a:srgbClr val="FFFF00"/>
                </a:solidFill>
                <a:effectLst/>
              </a:rPr>
            </a:br>
            <a:r>
              <a:rPr lang="en-US" altLang="en-US" sz="6000" i="1">
                <a:solidFill>
                  <a:srgbClr val="FFFF00"/>
                </a:solidFill>
                <a:effectLst/>
              </a:rPr>
              <a:t>Is It Reasonable To Believe in God in This Scientific Age?</a:t>
            </a:r>
          </a:p>
        </p:txBody>
      </p:sp>
    </p:spTree>
    <p:extLst>
      <p:ext uri="{BB962C8B-B14F-4D97-AF65-F5344CB8AC3E}">
        <p14:creationId xmlns:p14="http://schemas.microsoft.com/office/powerpoint/2010/main" val="111263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33414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320992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/>
              <a:t>The sheer size of the cosmos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>
                <a:solidFill>
                  <a:srgbClr val="006600"/>
                </a:solidFill>
              </a:rPr>
              <a:t>The Milky Way Galaxy</a:t>
            </a:r>
          </a:p>
          <a:p>
            <a:pPr lvl="2" eaLnBrk="1" hangingPunct="1">
              <a:lnSpc>
                <a:spcPct val="9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333399"/>
                </a:solidFill>
              </a:rPr>
              <a:t>200 Billion Stars</a:t>
            </a:r>
          </a:p>
          <a:p>
            <a:pPr lvl="2" eaLnBrk="1" hangingPunct="1">
              <a:lnSpc>
                <a:spcPct val="9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333399"/>
                </a:solidFill>
              </a:rPr>
              <a:t>100,000 light years in diameter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40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67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100,000 LIGHT YEARS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2057401"/>
            <a:ext cx="8226425" cy="380841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100,000 yrs X 186,000 mi/sec		</a:t>
            </a:r>
          </a:p>
          <a:p>
            <a:pPr marL="609600" indent="-609600" eaLnBrk="1" hangingPunct="1"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X 60 sec/min X 60 min/hr				</a:t>
            </a:r>
          </a:p>
          <a:p>
            <a:pPr marL="609600" indent="-609600" eaLnBrk="1" hangingPunct="1"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X 24 hrs/day X 365 days/yr  =</a:t>
            </a:r>
          </a:p>
        </p:txBody>
      </p:sp>
    </p:spTree>
    <p:extLst>
      <p:ext uri="{BB962C8B-B14F-4D97-AF65-F5344CB8AC3E}">
        <p14:creationId xmlns:p14="http://schemas.microsoft.com/office/powerpoint/2010/main" val="2262580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33414"/>
            <a:ext cx="85344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468813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/>
              <a:t>The sheer size of the cosmos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>
                <a:solidFill>
                  <a:srgbClr val="006600"/>
                </a:solidFill>
              </a:rPr>
              <a:t>The Milky Way Galaxy</a:t>
            </a:r>
          </a:p>
          <a:p>
            <a:pPr lvl="2" eaLnBrk="1" hangingPunct="1">
              <a:lnSpc>
                <a:spcPct val="9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333399"/>
                </a:solidFill>
              </a:rPr>
              <a:t>200 Billion Stars</a:t>
            </a:r>
          </a:p>
          <a:p>
            <a:pPr lvl="2" eaLnBrk="1" hangingPunct="1">
              <a:lnSpc>
                <a:spcPct val="9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333399"/>
                </a:solidFill>
              </a:rPr>
              <a:t>100,000 light years in diameter</a:t>
            </a:r>
          </a:p>
          <a:p>
            <a:pPr lvl="2" eaLnBrk="1" hangingPunct="1">
              <a:lnSpc>
                <a:spcPct val="90000"/>
              </a:lnSpc>
              <a:spcBef>
                <a:spcPts val="9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CC0000"/>
                </a:solidFill>
              </a:rPr>
              <a:t>(588,000,000,000,000,000 miles)</a:t>
            </a:r>
          </a:p>
          <a:p>
            <a:pPr lvl="2" algn="ctr" eaLnBrk="1" hangingPunct="1">
              <a:lnSpc>
                <a:spcPct val="90000"/>
              </a:lnSpc>
              <a:spcBef>
                <a:spcPts val="9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CC0000"/>
                </a:solidFill>
              </a:rPr>
              <a:t>(588 Quadrillion Miles!)  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40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7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863975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MS PGothic" panose="020B0600070205080204" pitchFamily="34" charset="-128"/>
            </a:endParaRPr>
          </a:p>
        </p:txBody>
      </p:sp>
      <p:pic>
        <p:nvPicPr>
          <p:cNvPr id="74755" name="Picture 8" descr="h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-6350"/>
            <a:ext cx="93964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359150" y="188914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anose="020B0600070205080204" pitchFamily="34" charset="-128"/>
              </a:rPr>
              <a:t>Hubble</a:t>
            </a:r>
          </a:p>
        </p:txBody>
      </p:sp>
    </p:spTree>
    <p:extLst>
      <p:ext uri="{BB962C8B-B14F-4D97-AF65-F5344CB8AC3E}">
        <p14:creationId xmlns:p14="http://schemas.microsoft.com/office/powerpoint/2010/main" val="19625947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agle_kp09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-1155700"/>
            <a:ext cx="1014412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676401" y="4975226"/>
            <a:ext cx="8785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  <a:t/>
            </a: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  <a:t>A portion of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  <a:t>constellation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  <a:t>Serpens</a:t>
            </a:r>
            <a:endParaRPr lang="fr-F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934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33414"/>
            <a:ext cx="85344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1"/>
            <a:ext cx="8839200" cy="5497513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/>
              <a:t>The sheer size of the cosmos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>
                <a:solidFill>
                  <a:srgbClr val="006600"/>
                </a:solidFill>
              </a:rPr>
              <a:t>The Milky Way Galaxy</a:t>
            </a:r>
          </a:p>
          <a:p>
            <a:pPr lvl="2" eaLnBrk="1" hangingPunct="1">
              <a:lnSpc>
                <a:spcPct val="9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333399"/>
                </a:solidFill>
              </a:rPr>
              <a:t>200 Billion Stars</a:t>
            </a:r>
          </a:p>
          <a:p>
            <a:pPr lvl="2" eaLnBrk="1" hangingPunct="1">
              <a:lnSpc>
                <a:spcPct val="9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333399"/>
                </a:solidFill>
              </a:rPr>
              <a:t>100,000 light years in diameter</a:t>
            </a:r>
          </a:p>
          <a:p>
            <a:pPr lvl="2" eaLnBrk="1" hangingPunct="1">
              <a:lnSpc>
                <a:spcPct val="90000"/>
              </a:lnSpc>
              <a:spcBef>
                <a:spcPts val="9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CC0000"/>
                </a:solidFill>
              </a:rPr>
              <a:t>(588,000,000,000,000,000 miles)</a:t>
            </a:r>
          </a:p>
          <a:p>
            <a:pPr lvl="2" algn="ctr" eaLnBrk="1" hangingPunct="1">
              <a:lnSpc>
                <a:spcPct val="90000"/>
              </a:lnSpc>
              <a:spcBef>
                <a:spcPts val="9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CC0000"/>
                </a:solidFill>
              </a:rPr>
              <a:t>(588 Quadrillion Miles!)   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5400" b="1">
                <a:solidFill>
                  <a:srgbClr val="006600"/>
                </a:solidFill>
              </a:rPr>
              <a:t>Over a trillion galaxies!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40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04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09800"/>
            <a:ext cx="9158288" cy="1181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93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voy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92125"/>
            <a:ext cx="9144000" cy="73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6248400" y="-93663"/>
            <a:ext cx="4419600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n-US" sz="4800" b="1">
                <a:solidFill>
                  <a:srgbClr val="FFFF00"/>
                </a:solidFill>
                <a:ea typeface="MS PGothic" panose="020B0600070205080204" pitchFamily="34" charset="-128"/>
              </a:rPr>
              <a:t>Voyager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n-US" sz="4800" b="1">
                <a:solidFill>
                  <a:srgbClr val="FFFF00"/>
                </a:solidFill>
                <a:ea typeface="MS PGothic" panose="020B0600070205080204" pitchFamily="34" charset="-128"/>
              </a:rPr>
              <a:t>Spacecraft</a:t>
            </a:r>
            <a:r>
              <a:rPr lang="es-ES" altLang="en-US" sz="4800">
                <a:solidFill>
                  <a:srgbClr val="FFFF00"/>
                </a:solidFill>
                <a:ea typeface="MS PGothic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9247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voyag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5"/>
          <p:cNvSpPr>
            <a:spLocks noChangeArrowheads="1"/>
          </p:cNvSpPr>
          <p:nvPr/>
        </p:nvSpPr>
        <p:spPr bwMode="auto">
          <a:xfrm>
            <a:off x="4724400" y="53976"/>
            <a:ext cx="5943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ea typeface="MS PGothic" panose="020B0600070205080204" pitchFamily="34" charset="-128"/>
              </a:rPr>
              <a:t>Voyager </a:t>
            </a:r>
            <a:r>
              <a:rPr lang="es-ES" altLang="en-US" sz="4400" b="1">
                <a:solidFill>
                  <a:srgbClr val="FFFF00"/>
                </a:solidFill>
                <a:ea typeface="MS PGothic" panose="020B0600070205080204" pitchFamily="34" charset="-128"/>
              </a:rPr>
              <a:t>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n-US" sz="4400" b="1">
                <a:solidFill>
                  <a:srgbClr val="FFFF00"/>
                </a:solidFill>
                <a:ea typeface="MS PGothic" panose="020B0600070205080204" pitchFamily="34" charset="-128"/>
              </a:rPr>
              <a:t>Projected Flight Path</a:t>
            </a:r>
            <a:endParaRPr lang="es-ES" altLang="en-US" sz="4400">
              <a:solidFill>
                <a:srgbClr val="FFFF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3986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-3048000"/>
            <a:ext cx="9210675" cy="130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533400"/>
            <a:ext cx="487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4000" b="1" i="1">
                <a:solidFill>
                  <a:srgbClr val="D2D2F4"/>
                </a:solidFill>
                <a:ea typeface="MS PGothic" panose="020B0600070205080204" pitchFamily="34" charset="-128"/>
              </a:rPr>
              <a:t>The Pale Blue Dot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  <a:ea typeface="MS PGothic" panose="020B0600070205080204" pitchFamily="34" charset="-128"/>
              </a:rPr>
              <a:t>by Carl Sagan</a:t>
            </a:r>
          </a:p>
        </p:txBody>
      </p:sp>
    </p:spTree>
    <p:extLst>
      <p:ext uri="{BB962C8B-B14F-4D97-AF65-F5344CB8AC3E}">
        <p14:creationId xmlns:p14="http://schemas.microsoft.com/office/powerpoint/2010/main" val="1791631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0"/>
            <a:ext cx="8229600" cy="137160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4800" b="1"/>
              <a:t>Belief in God:</a:t>
            </a:r>
            <a:r>
              <a:rPr lang="en-GB" altLang="en-US" b="1" smtClean="0"/>
              <a:t>  </a:t>
            </a:r>
            <a:br>
              <a:rPr lang="en-GB" altLang="en-US" b="1" smtClean="0"/>
            </a:br>
            <a:r>
              <a:rPr lang="en-GB" altLang="en-US" sz="3200" b="1" i="1"/>
              <a:t>Is It Reasonable In This Scientific Age?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981200"/>
            <a:ext cx="8610600" cy="4159250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>
                <a:solidFill>
                  <a:srgbClr val="CC0000"/>
                </a:solidFill>
              </a:rPr>
              <a:t>Rom. 1:20 </a:t>
            </a:r>
            <a:r>
              <a:rPr lang="en-GB" altLang="en-US" sz="4000" b="1">
                <a:solidFill>
                  <a:srgbClr val="333399"/>
                </a:solidFill>
              </a:rPr>
              <a:t>- His invisible attributes … understood by the things that are made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006600"/>
                </a:solidFill>
              </a:rPr>
              <a:t>His Eternal Power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006600"/>
                </a:solidFill>
              </a:rPr>
              <a:t>His Divine Nature (Godhead)</a:t>
            </a:r>
            <a:endParaRPr lang="en-GB" altLang="en-US" sz="3600" b="1">
              <a:solidFill>
                <a:srgbClr val="3333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800" b="1">
                <a:solidFill>
                  <a:srgbClr val="C00000"/>
                </a:solidFill>
              </a:rPr>
              <a:t>Argument from Design</a:t>
            </a:r>
          </a:p>
        </p:txBody>
      </p:sp>
    </p:spTree>
    <p:extLst>
      <p:ext uri="{BB962C8B-B14F-4D97-AF65-F5344CB8AC3E}">
        <p14:creationId xmlns:p14="http://schemas.microsoft.com/office/powerpoint/2010/main" val="3918710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633414"/>
            <a:ext cx="85344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94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633414"/>
            <a:ext cx="85344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93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5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633414"/>
            <a:ext cx="85344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708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878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633414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81201"/>
            <a:ext cx="8229600" cy="4765023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/>
              <a:t>The incredible amount of matter in the cosmos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006600"/>
                </a:solidFill>
              </a:rPr>
              <a:t>Our Sun, typical of other stars</a:t>
            </a:r>
          </a:p>
          <a:p>
            <a:pPr lvl="2" eaLnBrk="1" hangingPunct="1">
              <a:lnSpc>
                <a:spcPct val="100000"/>
              </a:lnSpc>
              <a:spcBef>
                <a:spcPts val="8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b="1">
                <a:solidFill>
                  <a:srgbClr val="333399"/>
                </a:solidFill>
              </a:rPr>
              <a:t>  H   +   H    ----- 	He    +    Energy</a:t>
            </a:r>
            <a:r>
              <a:rPr lang="en-GB" altLang="en-US" sz="3200" b="1">
                <a:solidFill>
                  <a:srgbClr val="006600"/>
                </a:solidFill>
              </a:rPr>
              <a:t> </a:t>
            </a:r>
          </a:p>
          <a:p>
            <a:pPr lvl="2" eaLnBrk="1" hangingPunct="1">
              <a:lnSpc>
                <a:spcPct val="100000"/>
              </a:lnSpc>
              <a:spcBef>
                <a:spcPts val="8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b="1">
                <a:solidFill>
                  <a:srgbClr val="CC0000"/>
                </a:solidFill>
              </a:rPr>
              <a:t>564 M tons	 560 M tons   4 M tons	per			      per		          per	    second		   second		   second</a:t>
            </a:r>
          </a:p>
          <a:p>
            <a:pPr lvl="2" eaLnBrk="1" hangingPunct="1">
              <a:lnSpc>
                <a:spcPct val="100000"/>
              </a:lnSpc>
              <a:spcBef>
                <a:spcPts val="8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b="1">
                <a:solidFill>
                  <a:srgbClr val="333399"/>
                </a:solidFill>
              </a:rPr>
              <a:t>Still enough H for millions of years!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953000" y="4038600"/>
            <a:ext cx="1066800" cy="457200"/>
          </a:xfrm>
          <a:prstGeom prst="rightArrow">
            <a:avLst>
              <a:gd name="adj1" fmla="val 50000"/>
              <a:gd name="adj2" fmla="val 50242"/>
            </a:avLst>
          </a:prstGeom>
          <a:solidFill>
            <a:srgbClr val="9999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707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1828800" y="533401"/>
            <a:ext cx="8610600" cy="1293813"/>
          </a:xfrm>
        </p:spPr>
        <p:txBody>
          <a:bodyPr/>
          <a:lstStyle/>
          <a:p>
            <a:pPr algn="ctr"/>
            <a:r>
              <a:rPr lang="en-GB" altLang="en-US" sz="6000" b="1"/>
              <a:t>Design in the Universe</a:t>
            </a:r>
            <a:endParaRPr lang="en-US" altLang="en-US" sz="6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752600"/>
            <a:ext cx="8226425" cy="5029200"/>
          </a:xfrm>
        </p:spPr>
        <p:txBody>
          <a:bodyPr/>
          <a:lstStyle/>
          <a:p>
            <a:r>
              <a:rPr lang="en-US" altLang="en-US" b="1" i="1" u="sng" smtClean="0"/>
              <a:t>The Goldilocks Enigma: Why is the Universe Just Right for Life?</a:t>
            </a:r>
            <a:r>
              <a:rPr lang="en-US" altLang="en-US" b="1" smtClean="0"/>
              <a:t>  </a:t>
            </a:r>
            <a:r>
              <a:rPr lang="en-US" altLang="en-US" sz="1600"/>
              <a:t>Paul Davies, 2008</a:t>
            </a:r>
          </a:p>
          <a:p>
            <a:pPr lvl="1"/>
            <a:r>
              <a:rPr lang="en-US" altLang="en-US" smtClean="0"/>
              <a:t>“One of the most significant facts – arguably </a:t>
            </a:r>
            <a:r>
              <a:rPr lang="en-US" altLang="en-US" i="1" smtClean="0"/>
              <a:t>the</a:t>
            </a:r>
            <a:r>
              <a:rPr lang="en-US" altLang="en-US" smtClean="0"/>
              <a:t> most significant fact – about the universe is that we are part of it.” </a:t>
            </a:r>
            <a:r>
              <a:rPr lang="en-US" altLang="en-US" sz="1800"/>
              <a:t>(</a:t>
            </a:r>
            <a:r>
              <a:rPr lang="en-US" altLang="en-US" sz="1800" i="1" u="sng"/>
              <a:t>Goldilocks</a:t>
            </a:r>
            <a:r>
              <a:rPr lang="en-US" altLang="en-US" sz="1800"/>
              <a:t>, page 2)</a:t>
            </a:r>
            <a:endParaRPr lang="en-US" altLang="en-US" smtClean="0"/>
          </a:p>
          <a:p>
            <a:pPr lvl="1"/>
            <a:r>
              <a:rPr lang="en-US" altLang="en-US" smtClean="0"/>
              <a:t>“Everyone agrees that the universe </a:t>
            </a:r>
            <a:r>
              <a:rPr lang="en-US" altLang="en-US" i="1" smtClean="0"/>
              <a:t>looks</a:t>
            </a:r>
            <a:r>
              <a:rPr lang="en-US" altLang="en-US" smtClean="0"/>
              <a:t> as if it was designed for life.” </a:t>
            </a:r>
            <a:r>
              <a:rPr lang="en-US" altLang="en-US" sz="1800"/>
              <a:t>(</a:t>
            </a:r>
            <a:r>
              <a:rPr lang="en-US" altLang="en-US" sz="1800" i="1" u="sng"/>
              <a:t>Goldilocks</a:t>
            </a:r>
            <a:r>
              <a:rPr lang="en-US" altLang="en-US" sz="1800"/>
              <a:t>, page 191)</a:t>
            </a:r>
          </a:p>
          <a:p>
            <a:pPr lvl="1"/>
            <a:r>
              <a:rPr lang="en-US" altLang="en-US" smtClean="0"/>
              <a:t>“It looks as if our universe is spectacularly ‘fine-tuned for Life.’ By this I mean only that it </a:t>
            </a:r>
            <a:r>
              <a:rPr lang="en-US" altLang="en-US" i="1" smtClean="0"/>
              <a:t>looks</a:t>
            </a:r>
            <a:r>
              <a:rPr lang="en-US" altLang="en-US" smtClean="0"/>
              <a:t> as if small changes in this universe’s basic features would have made life’s evolution impossible.” </a:t>
            </a:r>
            <a:r>
              <a:rPr lang="en-US" altLang="en-US" sz="1800"/>
              <a:t>(</a:t>
            </a:r>
            <a:r>
              <a:rPr lang="en-US" altLang="en-US" sz="1800" i="1" u="sng"/>
              <a:t>Universes</a:t>
            </a:r>
            <a:r>
              <a:rPr lang="en-US" altLang="en-US" sz="1800"/>
              <a:t>, J. Leslie, 1996, page 2)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61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828800" y="533401"/>
            <a:ext cx="8610600" cy="1293813"/>
          </a:xfrm>
        </p:spPr>
        <p:txBody>
          <a:bodyPr/>
          <a:lstStyle/>
          <a:p>
            <a:pPr algn="ctr"/>
            <a:r>
              <a:rPr lang="en-GB" altLang="en-US" sz="6000" b="1"/>
              <a:t>Design in the Universe</a:t>
            </a:r>
            <a:endParaRPr lang="en-US" altLang="en-US" sz="6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752600"/>
            <a:ext cx="8226425" cy="5029200"/>
          </a:xfrm>
        </p:spPr>
        <p:txBody>
          <a:bodyPr/>
          <a:lstStyle/>
          <a:p>
            <a:r>
              <a:rPr lang="en-US" altLang="en-US" sz="3600" b="1"/>
              <a:t>The Anthropic Principle</a:t>
            </a:r>
          </a:p>
          <a:p>
            <a:pPr lvl="1"/>
            <a:r>
              <a:rPr lang="en-US" altLang="en-US" b="1" smtClean="0"/>
              <a:t>In the 1960’s</a:t>
            </a:r>
          </a:p>
          <a:p>
            <a:pPr lvl="2"/>
            <a:r>
              <a:rPr lang="en-US" altLang="en-US" sz="3200" b="1">
                <a:solidFill>
                  <a:srgbClr val="C00000"/>
                </a:solidFill>
              </a:rPr>
              <a:t>2 </a:t>
            </a:r>
            <a:r>
              <a:rPr lang="en-US" altLang="en-US" b="1" smtClean="0">
                <a:solidFill>
                  <a:schemeClr val="tx1"/>
                </a:solidFill>
              </a:rPr>
              <a:t>ch</a:t>
            </a:r>
            <a:r>
              <a:rPr lang="en-US" altLang="en-US" b="1" smtClean="0"/>
              <a:t>aracteristics of the </a:t>
            </a:r>
            <a:r>
              <a:rPr lang="en-US" altLang="en-US" b="1" smtClean="0">
                <a:solidFill>
                  <a:srgbClr val="000099"/>
                </a:solidFill>
              </a:rPr>
              <a:t>cosmos</a:t>
            </a:r>
            <a:r>
              <a:rPr lang="en-US" altLang="en-US" b="1" smtClean="0"/>
              <a:t> “fine-tuned” to make physical life possible</a:t>
            </a:r>
          </a:p>
          <a:p>
            <a:pPr lvl="2"/>
            <a:r>
              <a:rPr lang="en-US" altLang="en-US" sz="3200" b="1">
                <a:solidFill>
                  <a:srgbClr val="C00000"/>
                </a:solidFill>
              </a:rPr>
              <a:t>8-10</a:t>
            </a:r>
            <a:r>
              <a:rPr lang="en-US" altLang="en-US" b="1" smtClean="0"/>
              <a:t> characteristics of the </a:t>
            </a:r>
            <a:r>
              <a:rPr lang="en-US" altLang="en-US" b="1" smtClean="0">
                <a:solidFill>
                  <a:srgbClr val="006600"/>
                </a:solidFill>
              </a:rPr>
              <a:t>solar system </a:t>
            </a:r>
            <a:r>
              <a:rPr lang="en-US" altLang="en-US" b="1" smtClean="0"/>
              <a:t>“fine-tuned” for human life to be possible</a:t>
            </a:r>
          </a:p>
          <a:p>
            <a:pPr lvl="1"/>
            <a:r>
              <a:rPr lang="en-US" altLang="en-US" b="1" smtClean="0"/>
              <a:t>By the 2000’s</a:t>
            </a:r>
          </a:p>
          <a:p>
            <a:pPr lvl="2"/>
            <a:r>
              <a:rPr lang="en-US" altLang="en-US" sz="3200" b="1">
                <a:solidFill>
                  <a:srgbClr val="C00000"/>
                </a:solidFill>
              </a:rPr>
              <a:t>38</a:t>
            </a:r>
            <a:r>
              <a:rPr lang="en-US" altLang="en-US" b="1" smtClean="0"/>
              <a:t> characteristics of the </a:t>
            </a:r>
            <a:r>
              <a:rPr lang="en-US" altLang="en-US" b="1" smtClean="0">
                <a:solidFill>
                  <a:srgbClr val="333399"/>
                </a:solidFill>
              </a:rPr>
              <a:t>cosmos</a:t>
            </a:r>
            <a:r>
              <a:rPr lang="en-US" altLang="en-US" b="1" smtClean="0"/>
              <a:t> recognized as “fine-tuned” for physical life.</a:t>
            </a:r>
          </a:p>
          <a:p>
            <a:pPr lvl="2"/>
            <a:r>
              <a:rPr lang="en-US" altLang="en-US" sz="3200" b="1">
                <a:solidFill>
                  <a:srgbClr val="C00000"/>
                </a:solidFill>
              </a:rPr>
              <a:t>Over 150 </a:t>
            </a:r>
            <a:r>
              <a:rPr lang="en-US" altLang="en-US" b="1" smtClean="0"/>
              <a:t>characteristics of the </a:t>
            </a:r>
            <a:r>
              <a:rPr lang="en-US" altLang="en-US" b="1" smtClean="0">
                <a:solidFill>
                  <a:srgbClr val="006600"/>
                </a:solidFill>
              </a:rPr>
              <a:t>solar system </a:t>
            </a:r>
            <a:r>
              <a:rPr lang="en-US" altLang="en-US" b="1" smtClean="0"/>
              <a:t>“fine-tuned” for human life to be possible</a:t>
            </a:r>
          </a:p>
        </p:txBody>
      </p:sp>
    </p:spTree>
    <p:extLst>
      <p:ext uri="{BB962C8B-B14F-4D97-AF65-F5344CB8AC3E}">
        <p14:creationId xmlns:p14="http://schemas.microsoft.com/office/powerpoint/2010/main" val="549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33414"/>
            <a:ext cx="87630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752601"/>
            <a:ext cx="8382000" cy="44799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Foundational “fine-tuned” factors to support life – “Just right!”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Strong Nuclear Force 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Weak Nuclear Force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Electromagnetic Force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Gravitational Force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Ratio of electrons to protons (# and mass)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Mass density of the universe</a:t>
            </a:r>
            <a:endParaRPr lang="en-GB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1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33414"/>
            <a:ext cx="87630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752601"/>
            <a:ext cx="8382000" cy="17494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Regional “fine-tuned” factors to support life – “Just right!”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Proper type of galaxy</a:t>
            </a:r>
          </a:p>
        </p:txBody>
      </p:sp>
    </p:spTree>
    <p:extLst>
      <p:ext uri="{BB962C8B-B14F-4D97-AF65-F5344CB8AC3E}">
        <p14:creationId xmlns:p14="http://schemas.microsoft.com/office/powerpoint/2010/main" val="3445031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863975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MS PGothic" panose="020B0600070205080204" pitchFamily="34" charset="-128"/>
            </a:endParaRPr>
          </a:p>
        </p:txBody>
      </p:sp>
      <p:pic>
        <p:nvPicPr>
          <p:cNvPr id="99331" name="Picture 8" descr="h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-6350"/>
            <a:ext cx="93964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359150" y="188914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anose="020B0600070205080204" pitchFamily="34" charset="-128"/>
              </a:rPr>
              <a:t>Hubble</a:t>
            </a:r>
          </a:p>
        </p:txBody>
      </p:sp>
    </p:spTree>
    <p:extLst>
      <p:ext uri="{BB962C8B-B14F-4D97-AF65-F5344CB8AC3E}">
        <p14:creationId xmlns:p14="http://schemas.microsoft.com/office/powerpoint/2010/main" val="8793378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eagle_kp09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-1155700"/>
            <a:ext cx="1014412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676401" y="4975226"/>
            <a:ext cx="8785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  <a:t/>
            </a: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  <a:t>A portion of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  <a:t>constellation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  <a:t>Serpens</a:t>
            </a:r>
            <a:endParaRPr lang="fr-F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48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-2197100"/>
            <a:ext cx="9309100" cy="1181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1981200" y="4876800"/>
            <a:ext cx="6019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haroni" pitchFamily="2" charset="-79"/>
              </a:rPr>
              <a:t>Design at the Macroscopic Level: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haroni" pitchFamily="2" charset="-79"/>
              </a:rPr>
              <a:t>The Rare Earth</a:t>
            </a:r>
          </a:p>
        </p:txBody>
      </p:sp>
    </p:spTree>
    <p:extLst>
      <p:ext uri="{BB962C8B-B14F-4D97-AF65-F5344CB8AC3E}">
        <p14:creationId xmlns:p14="http://schemas.microsoft.com/office/powerpoint/2010/main" val="905740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b="1"/>
              <a:t>Types of Galaxies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535114"/>
            <a:ext cx="4040188" cy="446087"/>
          </a:xfrm>
        </p:spPr>
        <p:txBody>
          <a:bodyPr/>
          <a:lstStyle/>
          <a:p>
            <a:pPr algn="ctr"/>
            <a:r>
              <a:rPr lang="en-US" altLang="en-US" sz="3200"/>
              <a:t>Elliptical galaxy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1962150"/>
            <a:ext cx="3200400" cy="45339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6" y="1417638"/>
            <a:ext cx="4041775" cy="563562"/>
          </a:xfrm>
        </p:spPr>
        <p:txBody>
          <a:bodyPr/>
          <a:lstStyle/>
          <a:p>
            <a:pPr algn="ctr"/>
            <a:r>
              <a:rPr lang="en-US" altLang="en-US" sz="3200"/>
              <a:t>Irregular galaxy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3288" y="2508250"/>
            <a:ext cx="4411662" cy="3460750"/>
          </a:xfrm>
        </p:spPr>
      </p:pic>
    </p:spTree>
    <p:extLst>
      <p:ext uri="{BB962C8B-B14F-4D97-AF65-F5344CB8AC3E}">
        <p14:creationId xmlns:p14="http://schemas.microsoft.com/office/powerpoint/2010/main" val="18001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676401" y="5343526"/>
            <a:ext cx="87852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  <a:t/>
            </a: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charset="0"/>
              </a:rPr>
            </a:br>
            <a:endParaRPr lang="fr-F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1024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b="1"/>
              <a:t>Types of Galaxies</a:t>
            </a:r>
            <a:br>
              <a:rPr lang="en-US" altLang="en-US" sz="5400" b="1"/>
            </a:br>
            <a:r>
              <a:rPr lang="en-US" altLang="en-US" sz="3200" b="1"/>
              <a:t>Spiral galaxy</a:t>
            </a:r>
            <a:endParaRPr lang="en-US" altLang="en-US" sz="5400" b="1"/>
          </a:p>
        </p:txBody>
      </p:sp>
      <p:pic>
        <p:nvPicPr>
          <p:cNvPr id="10240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819276"/>
            <a:ext cx="4953000" cy="4924425"/>
          </a:xfrm>
        </p:spPr>
      </p:pic>
    </p:spTree>
    <p:extLst>
      <p:ext uri="{BB962C8B-B14F-4D97-AF65-F5344CB8AC3E}">
        <p14:creationId xmlns:p14="http://schemas.microsoft.com/office/powerpoint/2010/main" val="485562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33414"/>
            <a:ext cx="87630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752601"/>
            <a:ext cx="8382000" cy="22701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Regional “fine-tuned” factors to support life – “Just right!”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Proper type of galaxy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rgbClr val="333399"/>
                </a:solidFill>
              </a:rPr>
              <a:t>Proper place in the galaxy</a:t>
            </a:r>
          </a:p>
        </p:txBody>
      </p:sp>
    </p:spTree>
    <p:extLst>
      <p:ext uri="{BB962C8B-B14F-4D97-AF65-F5344CB8AC3E}">
        <p14:creationId xmlns:p14="http://schemas.microsoft.com/office/powerpoint/2010/main" val="1495633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633414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7086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957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534400" cy="101758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1"/>
            <a:ext cx="8305800" cy="27908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Regional “fine-tuned” factors to support life – “Just right!”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Proper type of galaxy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Proper place in the galaxy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rgbClr val="333399"/>
                </a:solidFill>
              </a:rPr>
              <a:t>Proper kind of star (Our Sun)</a:t>
            </a:r>
          </a:p>
        </p:txBody>
      </p:sp>
    </p:spTree>
    <p:extLst>
      <p:ext uri="{BB962C8B-B14F-4D97-AF65-F5344CB8AC3E}">
        <p14:creationId xmlns:p14="http://schemas.microsoft.com/office/powerpoint/2010/main" val="813742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633414"/>
            <a:ext cx="85344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96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33414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93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493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33414"/>
            <a:ext cx="87630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25600"/>
            <a:ext cx="8305800" cy="3309938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Regional “fine-tuned” factors to support life – “Just right!”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Proper type of galaxy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Proper place in the galaxy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Proper kind of star (Our Sun)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rgbClr val="333399"/>
                </a:solidFill>
              </a:rPr>
              <a:t>Proper mass of our planet</a:t>
            </a:r>
          </a:p>
        </p:txBody>
      </p:sp>
    </p:spTree>
    <p:extLst>
      <p:ext uri="{BB962C8B-B14F-4D97-AF65-F5344CB8AC3E}">
        <p14:creationId xmlns:p14="http://schemas.microsoft.com/office/powerpoint/2010/main" val="316413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61989"/>
            <a:ext cx="8763000" cy="1017587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15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33414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1"/>
            <a:ext cx="8305800" cy="27908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Locational “fine-tuned” factors to support life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Just the right distance from the Sun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rgbClr val="333399"/>
                </a:solidFill>
              </a:rPr>
              <a:t>Just the right spin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rgbClr val="333399"/>
                </a:solidFill>
              </a:rPr>
              <a:t>Just the right tilt</a:t>
            </a:r>
            <a:endParaRPr lang="en-GB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32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24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3200" y="-76200"/>
            <a:ext cx="9194800" cy="6934200"/>
          </a:xfrm>
        </p:spPr>
      </p:pic>
    </p:spTree>
    <p:extLst>
      <p:ext uri="{BB962C8B-B14F-4D97-AF65-F5344CB8AC3E}">
        <p14:creationId xmlns:p14="http://schemas.microsoft.com/office/powerpoint/2010/main" val="23799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98475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785939" y="4318000"/>
            <a:ext cx="1304925" cy="7620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993901" y="5068889"/>
            <a:ext cx="1412875" cy="101282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2144713" y="-144463"/>
            <a:ext cx="3700462" cy="555626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068514" y="115889"/>
            <a:ext cx="3297237" cy="55562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2087563" y="357189"/>
            <a:ext cx="3122612" cy="55562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1957388" y="793751"/>
            <a:ext cx="3198812" cy="55562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6805613" y="-287338"/>
            <a:ext cx="1847850" cy="1512888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6816725" y="5613400"/>
            <a:ext cx="2566988" cy="12192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8809038" y="4373563"/>
            <a:ext cx="1630362" cy="172085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1524001" y="0"/>
            <a:ext cx="161925" cy="68580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10506076" y="0"/>
            <a:ext cx="161925" cy="68580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33414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1"/>
            <a:ext cx="8305800" cy="557847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Locational “fine-tuned” factors to support life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Just the right distance from the Sun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Just the right spin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Just the right tilt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rgbClr val="333399"/>
                </a:solidFill>
              </a:rPr>
              <a:t>Just the right Moon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rgbClr val="333399"/>
                </a:solidFill>
              </a:rPr>
              <a:t>Just the right atmospheric conditions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 smtClean="0">
                <a:solidFill>
                  <a:srgbClr val="333399"/>
                </a:solidFill>
              </a:rPr>
              <a:t>Just the right terrestrial crust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4000" b="1" dirty="0">
                <a:solidFill>
                  <a:srgbClr val="333399"/>
                </a:solidFill>
              </a:rPr>
              <a:t>140 MORE!!!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00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633414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439293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333399"/>
                </a:solidFill>
              </a:rPr>
              <a:t>WATER!!!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Covers more than 70% of the Earth’s surface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Most plants and animals contain more than 60% water by volume</a:t>
            </a:r>
          </a:p>
        </p:txBody>
      </p:sp>
    </p:spTree>
    <p:extLst>
      <p:ext uri="{BB962C8B-B14F-4D97-AF65-F5344CB8AC3E}">
        <p14:creationId xmlns:p14="http://schemas.microsoft.com/office/powerpoint/2010/main" val="3054759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33414"/>
            <a:ext cx="87630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240796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333399"/>
                </a:solidFill>
              </a:rPr>
              <a:t>WATER!!!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A unique structure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44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4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711200"/>
            <a:ext cx="71723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900863" y="1627189"/>
            <a:ext cx="1828800" cy="20018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789488" y="1235075"/>
            <a:ext cx="239395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4746625" y="5426075"/>
            <a:ext cx="239395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667001" y="952501"/>
            <a:ext cx="688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ea typeface="MS PGothic" panose="020B0600070205080204" pitchFamily="34" charset="-128"/>
              </a:rPr>
              <a:t>Unique Structure of a Water Molecule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5105400" y="4267200"/>
            <a:ext cx="1600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000" b="1">
                <a:ea typeface="MS PGothic" panose="020B0600070205080204" pitchFamily="34" charset="-128"/>
              </a:rPr>
              <a:t>104.5 degrees</a:t>
            </a:r>
          </a:p>
        </p:txBody>
      </p:sp>
    </p:spTree>
    <p:extLst>
      <p:ext uri="{BB962C8B-B14F-4D97-AF65-F5344CB8AC3E}">
        <p14:creationId xmlns:p14="http://schemas.microsoft.com/office/powerpoint/2010/main" val="26821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33414"/>
            <a:ext cx="86868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81200"/>
            <a:ext cx="8229600" cy="464978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333399"/>
                </a:solidFill>
              </a:rPr>
              <a:t>WATER!!!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A unique structure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Only substance on Earth that exists in all three states:  </a:t>
            </a:r>
            <a:r>
              <a:rPr lang="en-GB" altLang="en-US" sz="4400" b="1">
                <a:solidFill>
                  <a:srgbClr val="333399"/>
                </a:solidFill>
              </a:rPr>
              <a:t>solid, liquid and gas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Uniquely high </a:t>
            </a:r>
            <a:r>
              <a:rPr lang="en-GB" altLang="en-US" sz="4400" b="1">
                <a:solidFill>
                  <a:srgbClr val="CC0000"/>
                </a:solidFill>
              </a:rPr>
              <a:t>specific heat</a:t>
            </a:r>
          </a:p>
        </p:txBody>
      </p:sp>
    </p:spTree>
    <p:extLst>
      <p:ext uri="{BB962C8B-B14F-4D97-AF65-F5344CB8AC3E}">
        <p14:creationId xmlns:p14="http://schemas.microsoft.com/office/powerpoint/2010/main" val="2238112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33414"/>
            <a:ext cx="86868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81200"/>
            <a:ext cx="8229600" cy="487838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333399"/>
                </a:solidFill>
              </a:rPr>
              <a:t>WATER!!!</a:t>
            </a:r>
          </a:p>
          <a:p>
            <a:pPr eaLnBrk="1" hangingPunct="1">
              <a:lnSpc>
                <a:spcPct val="9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Wide temperature range for liquid </a:t>
            </a:r>
            <a:r>
              <a:rPr lang="en-GB" altLang="en-US" sz="4400" b="1">
                <a:solidFill>
                  <a:srgbClr val="CC0000"/>
                </a:solidFill>
              </a:rPr>
              <a:t>(0 – 100 degrees C)</a:t>
            </a:r>
          </a:p>
          <a:p>
            <a:pPr eaLnBrk="1" hangingPunct="1">
              <a:lnSpc>
                <a:spcPct val="9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Less dense as a </a:t>
            </a:r>
            <a:r>
              <a:rPr lang="en-GB" altLang="en-US" sz="4400" b="1">
                <a:solidFill>
                  <a:srgbClr val="333399"/>
                </a:solidFill>
              </a:rPr>
              <a:t>solid</a:t>
            </a:r>
            <a:r>
              <a:rPr lang="en-GB" altLang="en-US" sz="4400" b="1">
                <a:solidFill>
                  <a:srgbClr val="006600"/>
                </a:solidFill>
              </a:rPr>
              <a:t>!!</a:t>
            </a:r>
          </a:p>
          <a:p>
            <a:pPr eaLnBrk="1" hangingPunct="1">
              <a:lnSpc>
                <a:spcPct val="9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Universal solvent</a:t>
            </a:r>
          </a:p>
          <a:p>
            <a:pPr eaLnBrk="1" hangingPunct="1">
              <a:lnSpc>
                <a:spcPct val="9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High surface tension, cohesion and adhesion</a:t>
            </a:r>
          </a:p>
        </p:txBody>
      </p:sp>
    </p:spTree>
    <p:extLst>
      <p:ext uri="{BB962C8B-B14F-4D97-AF65-F5344CB8AC3E}">
        <p14:creationId xmlns:p14="http://schemas.microsoft.com/office/powerpoint/2010/main" val="319256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600200"/>
          </a:xfrm>
        </p:spPr>
        <p:txBody>
          <a:bodyPr/>
          <a:lstStyle/>
          <a:p>
            <a:pPr algn="ctr" eaLnBrk="1" hangingPunct="1"/>
            <a:r>
              <a:rPr lang="en-US" altLang="en-US" sz="4000" b="1"/>
              <a:t>Is It Reasonable to Believe in God in this Scientific Age?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36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6600"/>
                </a:solidFill>
              </a:rPr>
              <a:t>Everywhere we look, from the macroscopic to the microscopic things look like they are MADE</a:t>
            </a:r>
          </a:p>
          <a:p>
            <a:pPr eaLnBrk="1" hangingPunct="1"/>
            <a:r>
              <a:rPr lang="en-US" altLang="en-US" sz="3600" b="1">
                <a:solidFill>
                  <a:srgbClr val="CC0000"/>
                </a:solidFill>
              </a:rPr>
              <a:t>A loud, clear, piercing cry of 			DESIGN!!  					</a:t>
            </a:r>
            <a:r>
              <a:rPr lang="en-US" altLang="en-US" sz="2800" b="1">
                <a:solidFill>
                  <a:srgbClr val="333399"/>
                </a:solidFill>
              </a:rPr>
              <a:t>(M. Behe, </a:t>
            </a:r>
            <a:r>
              <a:rPr lang="en-US" altLang="en-US" sz="2800" b="1" u="sng">
                <a:solidFill>
                  <a:srgbClr val="333399"/>
                </a:solidFill>
              </a:rPr>
              <a:t>Darwin’s Black Box</a:t>
            </a:r>
            <a:r>
              <a:rPr lang="en-US" altLang="en-US" sz="2800" b="1">
                <a:solidFill>
                  <a:srgbClr val="333399"/>
                </a:solidFill>
              </a:rPr>
              <a:t>)</a:t>
            </a:r>
            <a:endParaRPr lang="en-US" altLang="en-US" sz="28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676400"/>
          </a:xfrm>
        </p:spPr>
        <p:txBody>
          <a:bodyPr/>
          <a:lstStyle/>
          <a:p>
            <a:pPr algn="ctr" eaLnBrk="1" hangingPunct="1"/>
            <a:r>
              <a:rPr lang="en-US" altLang="en-US" sz="4000" b="1"/>
              <a:t>Is It Reasonable to Believe in God in this Scientific Age?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86000"/>
            <a:ext cx="7924800" cy="3962400"/>
          </a:xfrm>
        </p:spPr>
        <p:txBody>
          <a:bodyPr/>
          <a:lstStyle/>
          <a:p>
            <a:pPr lvl="1" algn="ctr" eaLnBrk="1" hangingPunct="1">
              <a:buFont typeface="Wingdings" panose="05000000000000000000" pitchFamily="2" charset="2"/>
              <a:buNone/>
            </a:pPr>
            <a:r>
              <a:rPr lang="en-US" altLang="en-US" sz="8000" b="1">
                <a:solidFill>
                  <a:srgbClr val="006600"/>
                </a:solidFill>
              </a:rPr>
              <a:t>It is more reasonable than ever!!!</a:t>
            </a:r>
            <a:endParaRPr lang="en-US" altLang="en-US" sz="80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600200"/>
          </a:xfrm>
        </p:spPr>
        <p:txBody>
          <a:bodyPr/>
          <a:lstStyle/>
          <a:p>
            <a:pPr algn="ctr" eaLnBrk="1" hangingPunct="1"/>
            <a:r>
              <a:rPr lang="en-US" altLang="en-US" sz="4800" b="1"/>
              <a:t>Our God, He Is Alive!</a:t>
            </a:r>
            <a:r>
              <a:rPr lang="en-US" altLang="en-US" b="1" smtClean="0"/>
              <a:t>  </a:t>
            </a:r>
            <a:br>
              <a:rPr lang="en-US" altLang="en-US" b="1" smtClean="0"/>
            </a:br>
            <a:r>
              <a:rPr lang="en-US" altLang="en-US" sz="3200" b="1" i="1"/>
              <a:t>Is It Reasonable to Believe in God in this </a:t>
            </a:r>
            <a:br>
              <a:rPr lang="en-US" altLang="en-US" sz="3200" b="1" i="1"/>
            </a:br>
            <a:r>
              <a:rPr lang="en-US" altLang="en-US" sz="3200" b="1" i="1"/>
              <a:t>Age of Enlightenment?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133600"/>
            <a:ext cx="8686800" cy="4572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CC0000"/>
                </a:solidFill>
              </a:rPr>
              <a:t>John 14:1-6</a:t>
            </a:r>
          </a:p>
          <a:p>
            <a:pPr lvl="1" eaLnBrk="1" hangingPunct="1"/>
            <a:r>
              <a:rPr lang="en-US" altLang="en-US" sz="3600" b="1">
                <a:solidFill>
                  <a:srgbClr val="006600"/>
                </a:solidFill>
              </a:rPr>
              <a:t>“If you believe in God, believe also in Me …”</a:t>
            </a:r>
          </a:p>
          <a:p>
            <a:pPr lvl="1" eaLnBrk="1" hangingPunct="1"/>
            <a:r>
              <a:rPr lang="en-US" altLang="en-US" sz="3600" b="1">
                <a:solidFill>
                  <a:srgbClr val="006600"/>
                </a:solidFill>
              </a:rPr>
              <a:t>“I go to prepare a place for you …’</a:t>
            </a:r>
          </a:p>
          <a:p>
            <a:pPr lvl="1" eaLnBrk="1" hangingPunct="1"/>
            <a:r>
              <a:rPr lang="en-US" altLang="en-US" sz="3600" b="1">
                <a:solidFill>
                  <a:srgbClr val="006600"/>
                </a:solidFill>
              </a:rPr>
              <a:t>“I am the way, the truth, and the life.  No man comes to the Father but by Me.”</a:t>
            </a:r>
          </a:p>
          <a:p>
            <a:pPr lvl="1" eaLnBrk="1" hangingPunct="1"/>
            <a:endParaRPr lang="en-US" altLang="en-US" sz="36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015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990600"/>
            <a:ext cx="8226425" cy="1676400"/>
          </a:xfrm>
        </p:spPr>
        <p:txBody>
          <a:bodyPr/>
          <a:lstStyle/>
          <a:p>
            <a:pPr algn="ctr" eaLnBrk="1" hangingPunct="1"/>
            <a:r>
              <a:rPr lang="en-US" altLang="en-US" sz="6000" b="1" i="1" u="sng"/>
              <a:t>Rare Earth</a:t>
            </a:r>
            <a:br>
              <a:rPr lang="en-US" altLang="en-US" sz="6000" b="1" i="1" u="sng"/>
            </a:br>
            <a:r>
              <a:rPr lang="en-US" altLang="en-US" sz="4000"/>
              <a:t>Peter D. Ward &amp; Donald Brownlee</a:t>
            </a:r>
            <a:br>
              <a:rPr lang="en-US" altLang="en-US" sz="4000"/>
            </a:br>
            <a:r>
              <a:rPr lang="en-US" altLang="en-US" sz="2800"/>
              <a:t>2004</a:t>
            </a:r>
            <a:endParaRPr lang="en-US" altLang="en-US" sz="40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3352801"/>
            <a:ext cx="8226425" cy="2513013"/>
          </a:xfrm>
        </p:spPr>
        <p:txBody>
          <a:bodyPr/>
          <a:lstStyle/>
          <a:p>
            <a:pPr marL="609600" indent="-609600" algn="ctr" eaLnBrk="1" hangingPunct="1">
              <a:buNone/>
            </a:pPr>
            <a:r>
              <a:rPr lang="en-US" altLang="en-US" sz="4400" b="1">
                <a:solidFill>
                  <a:schemeClr val="tx1"/>
                </a:solidFill>
              </a:rPr>
              <a:t>Why complex life is uncommon in the universe</a:t>
            </a:r>
          </a:p>
        </p:txBody>
      </p:sp>
    </p:spTree>
    <p:extLst>
      <p:ext uri="{BB962C8B-B14F-4D97-AF65-F5344CB8AC3E}">
        <p14:creationId xmlns:p14="http://schemas.microsoft.com/office/powerpoint/2010/main" val="40396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990600"/>
            <a:ext cx="8226425" cy="1676400"/>
          </a:xfrm>
        </p:spPr>
        <p:txBody>
          <a:bodyPr/>
          <a:lstStyle/>
          <a:p>
            <a:pPr algn="ctr" eaLnBrk="1" hangingPunct="1"/>
            <a:r>
              <a:rPr lang="en-US" altLang="en-US" sz="6000" b="1" i="1" u="sng"/>
              <a:t>The Privileged Planet</a:t>
            </a:r>
            <a:br>
              <a:rPr lang="en-US" altLang="en-US" sz="6000" b="1" i="1" u="sng"/>
            </a:br>
            <a:r>
              <a:rPr lang="en-US" altLang="en-US" sz="3600"/>
              <a:t>Guillermo Gonzalez &amp; Jay W. Richards</a:t>
            </a:r>
            <a:br>
              <a:rPr lang="en-US" altLang="en-US" sz="3600"/>
            </a:br>
            <a:r>
              <a:rPr lang="en-US" altLang="en-US" sz="2800"/>
              <a:t>2004</a:t>
            </a:r>
            <a:endParaRPr lang="en-US" altLang="en-US" sz="40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124200"/>
            <a:ext cx="8534400" cy="3657600"/>
          </a:xfrm>
        </p:spPr>
        <p:txBody>
          <a:bodyPr/>
          <a:lstStyle/>
          <a:p>
            <a:pPr marL="609600" indent="-609600" algn="ctr" eaLnBrk="1" hangingPunct="1">
              <a:buNone/>
            </a:pPr>
            <a:r>
              <a:rPr lang="en-US" altLang="en-US" sz="4400" b="1">
                <a:solidFill>
                  <a:schemeClr val="tx1"/>
                </a:solidFill>
              </a:rPr>
              <a:t>How our place in the universe is designed for discovery</a:t>
            </a:r>
          </a:p>
          <a:p>
            <a:pPr marL="609600" indent="-609600" algn="ctr" eaLnBrk="1" hangingPunct="1">
              <a:buNone/>
            </a:pPr>
            <a:r>
              <a:rPr lang="en-US" altLang="en-US" b="1" smtClean="0">
                <a:solidFill>
                  <a:schemeClr val="tx1"/>
                </a:solidFill>
              </a:rPr>
              <a:t>“…the very same rare properties that allow for our existence … also provide the best overall setting to make discoveries about the world around us.”</a:t>
            </a:r>
          </a:p>
        </p:txBody>
      </p:sp>
    </p:spTree>
    <p:extLst>
      <p:ext uri="{BB962C8B-B14F-4D97-AF65-F5344CB8AC3E}">
        <p14:creationId xmlns:p14="http://schemas.microsoft.com/office/powerpoint/2010/main" val="33181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990600"/>
            <a:ext cx="8226425" cy="1371600"/>
          </a:xfrm>
        </p:spPr>
        <p:txBody>
          <a:bodyPr/>
          <a:lstStyle/>
          <a:p>
            <a:pPr algn="ctr" eaLnBrk="1" hangingPunct="1"/>
            <a:r>
              <a:rPr lang="en-US" altLang="en-US" sz="6000" b="1" i="1" u="sng"/>
              <a:t>God’s Crime Scene</a:t>
            </a:r>
            <a:br>
              <a:rPr lang="en-US" altLang="en-US" sz="6000" b="1" i="1" u="sng"/>
            </a:br>
            <a:r>
              <a:rPr lang="en-US" altLang="en-US" smtClean="0"/>
              <a:t>J. Wallace Warner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2971801"/>
            <a:ext cx="8226425" cy="2894013"/>
          </a:xfrm>
        </p:spPr>
        <p:txBody>
          <a:bodyPr/>
          <a:lstStyle/>
          <a:p>
            <a:pPr marL="609600" indent="-609600" algn="ctr" eaLnBrk="1" hangingPunct="1">
              <a:buNone/>
            </a:pPr>
            <a:r>
              <a:rPr lang="en-US" altLang="en-US" sz="4400" b="1">
                <a:solidFill>
                  <a:schemeClr val="tx1"/>
                </a:solidFill>
              </a:rPr>
              <a:t>A cold case detective examines the evidence for  divinely created universe</a:t>
            </a:r>
          </a:p>
        </p:txBody>
      </p:sp>
    </p:spTree>
    <p:extLst>
      <p:ext uri="{BB962C8B-B14F-4D97-AF65-F5344CB8AC3E}">
        <p14:creationId xmlns:p14="http://schemas.microsoft.com/office/powerpoint/2010/main" val="26956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633414"/>
            <a:ext cx="89154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81200"/>
            <a:ext cx="8229600" cy="133075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/>
              <a:t>The sheer size of the cosmos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>
                <a:solidFill>
                  <a:srgbClr val="006600"/>
                </a:solidFill>
              </a:rPr>
              <a:t>The Milky Way Galaxy</a:t>
            </a:r>
          </a:p>
        </p:txBody>
      </p:sp>
    </p:spTree>
    <p:extLst>
      <p:ext uri="{BB962C8B-B14F-4D97-AF65-F5344CB8AC3E}">
        <p14:creationId xmlns:p14="http://schemas.microsoft.com/office/powerpoint/2010/main" val="1590524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The Milky Way Galaxy</a:t>
            </a:r>
          </a:p>
        </p:txBody>
      </p:sp>
      <p:pic>
        <p:nvPicPr>
          <p:cNvPr id="68611" name="Picture 7" descr="Milky Way Spiral with Identifi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76400"/>
            <a:ext cx="7239000" cy="5029200"/>
          </a:xfrm>
        </p:spPr>
      </p:pic>
    </p:spTree>
    <p:extLst>
      <p:ext uri="{BB962C8B-B14F-4D97-AF65-F5344CB8AC3E}">
        <p14:creationId xmlns:p14="http://schemas.microsoft.com/office/powerpoint/2010/main" val="4264807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reation-Evolution Seminar - 1997">
  <a:themeElements>
    <a:clrScheme name="">
      <a:dk1>
        <a:srgbClr val="000000"/>
      </a:dk1>
      <a:lt1>
        <a:srgbClr val="A2C1FE"/>
      </a:lt1>
      <a:dk2>
        <a:srgbClr val="00279F"/>
      </a:dk2>
      <a:lt2>
        <a:srgbClr val="FAFD00"/>
      </a:lt2>
      <a:accent1>
        <a:srgbClr val="6E0043"/>
      </a:accent1>
      <a:accent2>
        <a:srgbClr val="E5405D"/>
      </a:accent2>
      <a:accent3>
        <a:srgbClr val="CEDDFE"/>
      </a:accent3>
      <a:accent4>
        <a:srgbClr val="000000"/>
      </a:accent4>
      <a:accent5>
        <a:srgbClr val="BAAAB0"/>
      </a:accent5>
      <a:accent6>
        <a:srgbClr val="CF3953"/>
      </a:accent6>
      <a:hlink>
        <a:srgbClr val="FC0128"/>
      </a:hlink>
      <a:folHlink>
        <a:srgbClr val="FE9B03"/>
      </a:folHlink>
    </a:clrScheme>
    <a:fontScheme name="1_Creation-Evolution Seminar - 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eation-Evolution Seminar - 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eation-Evolution Seminar - 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279F"/>
    </a:dk2>
    <a:lt2>
      <a:srgbClr val="FAFD00"/>
    </a:lt2>
    <a:accent1>
      <a:srgbClr val="6E0043"/>
    </a:accent1>
    <a:accent2>
      <a:srgbClr val="E5405D"/>
    </a:accent2>
    <a:accent3>
      <a:srgbClr val="AAAAAA"/>
    </a:accent3>
    <a:accent4>
      <a:srgbClr val="000000"/>
    </a:accent4>
    <a:accent5>
      <a:srgbClr val="BAAAB0"/>
    </a:accent5>
    <a:accent6>
      <a:srgbClr val="CF3953"/>
    </a:accent6>
    <a:hlink>
      <a:srgbClr val="FC0128"/>
    </a:hlink>
    <a:folHlink>
      <a:srgbClr val="FE9B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Widescreen</PresentationFormat>
  <Paragraphs>157</Paragraphs>
  <Slides>49</Slides>
  <Notes>30</Notes>
  <HiddenSlides>16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MS PGothic</vt:lpstr>
      <vt:lpstr>Aharoni</vt:lpstr>
      <vt:lpstr>Arial</vt:lpstr>
      <vt:lpstr>Arial Black</vt:lpstr>
      <vt:lpstr>Calibri</vt:lpstr>
      <vt:lpstr>Times New Roman</vt:lpstr>
      <vt:lpstr>Trebuchet MS</vt:lpstr>
      <vt:lpstr>Wingdings</vt:lpstr>
      <vt:lpstr>4_Creation-Evolution Seminar - 1997</vt:lpstr>
      <vt:lpstr>Default Design</vt:lpstr>
      <vt:lpstr>2_Default Design</vt:lpstr>
      <vt:lpstr>Diseño predeterminado</vt:lpstr>
      <vt:lpstr>4_Default Design</vt:lpstr>
      <vt:lpstr>Pixel</vt:lpstr>
      <vt:lpstr>1_Pixel</vt:lpstr>
      <vt:lpstr>Origins: Is It Reasonable To Believe in God in This Scientific Age?</vt:lpstr>
      <vt:lpstr>Belief in God:   Is It Reasonable In This Scientific Age?</vt:lpstr>
      <vt:lpstr>PowerPoint Presentation</vt:lpstr>
      <vt:lpstr>PowerPoint Presentation</vt:lpstr>
      <vt:lpstr>Rare Earth Peter D. Ward &amp; Donald Brownlee 2004</vt:lpstr>
      <vt:lpstr>The Privileged Planet Guillermo Gonzalez &amp; Jay W. Richards 2004</vt:lpstr>
      <vt:lpstr>God’s Crime Scene J. Wallace Warner</vt:lpstr>
      <vt:lpstr>Design in the Universe</vt:lpstr>
      <vt:lpstr>The Milky Way Galaxy</vt:lpstr>
      <vt:lpstr>Design in the Universe</vt:lpstr>
      <vt:lpstr>100,000 LIGHT YEARS</vt:lpstr>
      <vt:lpstr>Design in the Universe</vt:lpstr>
      <vt:lpstr>PowerPoint Presentation</vt:lpstr>
      <vt:lpstr>PowerPoint Presentation</vt:lpstr>
      <vt:lpstr>Design in the Universe</vt:lpstr>
      <vt:lpstr>PowerPoint Presentation</vt:lpstr>
      <vt:lpstr>PowerPoint Presentation</vt:lpstr>
      <vt:lpstr>PowerPoint Presentation</vt:lpstr>
      <vt:lpstr>PowerPoint Presentation</vt:lpstr>
      <vt:lpstr>Design in the Universe</vt:lpstr>
      <vt:lpstr>Design in the Universe</vt:lpstr>
      <vt:lpstr>Design in the Universe</vt:lpstr>
      <vt:lpstr>Design in the Universe</vt:lpstr>
      <vt:lpstr>Design in the Universe</vt:lpstr>
      <vt:lpstr>Design in the Universe</vt:lpstr>
      <vt:lpstr>Design in the Universe</vt:lpstr>
      <vt:lpstr>Design in the Universe</vt:lpstr>
      <vt:lpstr>PowerPoint Presentation</vt:lpstr>
      <vt:lpstr>PowerPoint Presentation</vt:lpstr>
      <vt:lpstr>Types of Galaxies</vt:lpstr>
      <vt:lpstr>Types of Galaxies Spiral galaxy</vt:lpstr>
      <vt:lpstr>Design in the Universe</vt:lpstr>
      <vt:lpstr>Design in the Universe</vt:lpstr>
      <vt:lpstr>Design in the Universe</vt:lpstr>
      <vt:lpstr>Design in the Universe</vt:lpstr>
      <vt:lpstr>Design in the Universe</vt:lpstr>
      <vt:lpstr>Design in the Universe</vt:lpstr>
      <vt:lpstr>Design in the Universe</vt:lpstr>
      <vt:lpstr>Design in the Universe</vt:lpstr>
      <vt:lpstr>PowerPoint Presentation</vt:lpstr>
      <vt:lpstr>Design in the Universe</vt:lpstr>
      <vt:lpstr>Design in the Universe</vt:lpstr>
      <vt:lpstr>Design in the Universe</vt:lpstr>
      <vt:lpstr>PowerPoint Presentation</vt:lpstr>
      <vt:lpstr>Design in the Universe</vt:lpstr>
      <vt:lpstr>Design in the Universe</vt:lpstr>
      <vt:lpstr>Is It Reasonable to Believe in God in this Scientific Age?</vt:lpstr>
      <vt:lpstr>Is It Reasonable to Believe in God in this Scientific Age?</vt:lpstr>
      <vt:lpstr>Our God, He Is Alive!   Is It Reasonable to Believe in God in this  Age of Enlightenment?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Origins: Is It Reasonable To Believe in God in This Scientific Age?</dc:title>
  <dc:creator>BoothR</dc:creator>
  <cp:lastModifiedBy>BoothR</cp:lastModifiedBy>
  <cp:revision>1</cp:revision>
  <dcterms:created xsi:type="dcterms:W3CDTF">2016-07-17T15:12:04Z</dcterms:created>
  <dcterms:modified xsi:type="dcterms:W3CDTF">2016-07-17T15:12:33Z</dcterms:modified>
</cp:coreProperties>
</file>