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302" r:id="rId5"/>
    <p:sldId id="303" r:id="rId6"/>
    <p:sldId id="305" r:id="rId7"/>
    <p:sldId id="306" r:id="rId8"/>
    <p:sldId id="304" r:id="rId9"/>
    <p:sldId id="307" r:id="rId10"/>
    <p:sldId id="308" r:id="rId11"/>
    <p:sldId id="309" r:id="rId12"/>
    <p:sldId id="310" r:id="rId13"/>
    <p:sldId id="311" r:id="rId14"/>
    <p:sldId id="294" r:id="rId15"/>
    <p:sldId id="295" r:id="rId16"/>
    <p:sldId id="296" r:id="rId17"/>
    <p:sldId id="297" r:id="rId18"/>
    <p:sldId id="298" r:id="rId19"/>
    <p:sldId id="299" r:id="rId20"/>
    <p:sldId id="300" r:id="rId21"/>
    <p:sldId id="301" r:id="rId22"/>
    <p:sldId id="26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0873E3-CCE8-400C-BD05-11BF4F8BED20}" type="datetimeFigureOut">
              <a:rPr lang="en-US" smtClean="0"/>
              <a:t>11/29/2015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2A6743-6FDB-4C59-9456-8B503B70F233}" type="slidenum">
              <a:rPr lang="en-US" smtClean="0"/>
              <a:t>‹#›</a:t>
            </a:fld>
            <a:endParaRPr lang="en-US"/>
          </a:p>
        </p:txBody>
      </p:sp>
    </p:spTree>
    <p:extLst>
      <p:ext uri="{BB962C8B-B14F-4D97-AF65-F5344CB8AC3E}">
        <p14:creationId xmlns:p14="http://schemas.microsoft.com/office/powerpoint/2010/main" val="46925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C804C2-5210-4CFD-A226-F5D73E4518A1}"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1047765339"/>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C804C2-5210-4CFD-A226-F5D73E4518A1}"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2212866111"/>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C804C2-5210-4CFD-A226-F5D73E4518A1}"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107324054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C804C2-5210-4CFD-A226-F5D73E4518A1}"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114539200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C804C2-5210-4CFD-A226-F5D73E4518A1}"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1402539378"/>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C804C2-5210-4CFD-A226-F5D73E4518A1}" type="datetimeFigureOut">
              <a:rPr lang="en-US" smtClean="0"/>
              <a:t>11/29/2015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328917347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C804C2-5210-4CFD-A226-F5D73E4518A1}" type="datetimeFigureOut">
              <a:rPr lang="en-US" smtClean="0"/>
              <a:t>11/29/2015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414296892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C804C2-5210-4CFD-A226-F5D73E4518A1}" type="datetimeFigureOut">
              <a:rPr lang="en-US" smtClean="0"/>
              <a:t>11/29/2015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350525367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C804C2-5210-4CFD-A226-F5D73E4518A1}" type="datetimeFigureOut">
              <a:rPr lang="en-US" smtClean="0"/>
              <a:t>11/29/2015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427295722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C804C2-5210-4CFD-A226-F5D73E4518A1}" type="datetimeFigureOut">
              <a:rPr lang="en-US" smtClean="0"/>
              <a:t>11/29/2015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3982001430"/>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C804C2-5210-4CFD-A226-F5D73E4518A1}" type="datetimeFigureOut">
              <a:rPr lang="en-US" smtClean="0"/>
              <a:t>11/29/2015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170202627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13">
            <a:extLst>
              <a:ext uri="{28A0092B-C50C-407E-A947-70E740481C1C}">
                <a14:useLocalDpi xmlns:a14="http://schemas.microsoft.com/office/drawing/2010/main" val="0"/>
              </a:ext>
            </a:extLst>
          </a:blip>
          <a:srcRect l="16227" t="5256" r="8" b="10979"/>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C804C2-5210-4CFD-A226-F5D73E4518A1}" type="datetimeFigureOut">
              <a:rPr lang="en-US" smtClean="0"/>
              <a:t>11/29/2015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CBD3DF-BD57-482D-8656-414985EA6244}" type="slidenum">
              <a:rPr lang="en-US" smtClean="0"/>
              <a:t>‹#›</a:t>
            </a:fld>
            <a:endParaRPr lang="en-US"/>
          </a:p>
        </p:txBody>
      </p:sp>
    </p:spTree>
    <p:extLst>
      <p:ext uri="{BB962C8B-B14F-4D97-AF65-F5344CB8AC3E}">
        <p14:creationId xmlns:p14="http://schemas.microsoft.com/office/powerpoint/2010/main" val="1761380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b="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lstStyle/>
          <a:p>
            <a:r>
              <a:rPr lang="en-US" dirty="0" smtClean="0"/>
              <a:t>Psalm 19:7–9</a:t>
            </a:r>
            <a:endParaRPr lang="en-US" dirty="0"/>
          </a:p>
        </p:txBody>
      </p:sp>
      <p:sp>
        <p:nvSpPr>
          <p:cNvPr id="3" name="Rectangle 2"/>
          <p:cNvSpPr/>
          <p:nvPr/>
        </p:nvSpPr>
        <p:spPr>
          <a:xfrm>
            <a:off x="457200" y="1295400"/>
            <a:ext cx="7696200" cy="4031873"/>
          </a:xfrm>
          <a:prstGeom prst="rect">
            <a:avLst/>
          </a:prstGeom>
        </p:spPr>
        <p:txBody>
          <a:bodyPr wrap="square">
            <a:spAutoFit/>
          </a:bodyPr>
          <a:lstStyle/>
          <a:p>
            <a:r>
              <a:rPr lang="en-US" sz="3200" b="1" baseline="30000" dirty="0" smtClean="0"/>
              <a:t>7</a:t>
            </a:r>
            <a:r>
              <a:rPr lang="en-US" sz="3200" b="1" dirty="0" smtClean="0"/>
              <a:t> </a:t>
            </a:r>
            <a:r>
              <a:rPr lang="en-US" sz="3200" b="1" dirty="0"/>
              <a:t>The law of the </a:t>
            </a:r>
            <a:r>
              <a:rPr lang="en-US" sz="3200" b="1" cap="small" dirty="0"/>
              <a:t>Lord</a:t>
            </a:r>
            <a:r>
              <a:rPr lang="en-US" sz="3200" b="1" dirty="0"/>
              <a:t> is perfect, reviving the soul; the testimony of the </a:t>
            </a:r>
            <a:r>
              <a:rPr lang="en-US" sz="3200" b="1" cap="small" dirty="0"/>
              <a:t>Lord</a:t>
            </a:r>
            <a:r>
              <a:rPr lang="en-US" sz="3200" b="1" dirty="0"/>
              <a:t> is sure, making wise the simple; </a:t>
            </a:r>
            <a:r>
              <a:rPr lang="en-US" sz="3200" b="1" baseline="30000" dirty="0"/>
              <a:t>8</a:t>
            </a:r>
            <a:r>
              <a:rPr lang="en-US" sz="3200" b="1" dirty="0"/>
              <a:t> the precepts of the </a:t>
            </a:r>
            <a:r>
              <a:rPr lang="en-US" sz="3200" b="1" cap="small" dirty="0"/>
              <a:t>Lord</a:t>
            </a:r>
            <a:r>
              <a:rPr lang="en-US" sz="3200" b="1" dirty="0"/>
              <a:t> are right, rejoicing the heart; the commandment of the </a:t>
            </a:r>
            <a:r>
              <a:rPr lang="en-US" sz="3200" b="1" cap="small" dirty="0"/>
              <a:t>Lord</a:t>
            </a:r>
            <a:r>
              <a:rPr lang="en-US" sz="3200" b="1" dirty="0"/>
              <a:t> is pure, enlightening the eyes; </a:t>
            </a:r>
            <a:r>
              <a:rPr lang="en-US" sz="3200" b="1" baseline="30000" dirty="0"/>
              <a:t>9</a:t>
            </a:r>
            <a:r>
              <a:rPr lang="en-US" sz="3200" b="1" dirty="0"/>
              <a:t> the fear of the </a:t>
            </a:r>
            <a:r>
              <a:rPr lang="en-US" sz="3200" b="1" cap="small" dirty="0"/>
              <a:t>Lord</a:t>
            </a:r>
            <a:r>
              <a:rPr lang="en-US" sz="3200" b="1" dirty="0"/>
              <a:t> is clean, enduring forever; the rules of the </a:t>
            </a:r>
            <a:r>
              <a:rPr lang="en-US" sz="3200" b="1" cap="small" dirty="0"/>
              <a:t>Lord</a:t>
            </a:r>
            <a:r>
              <a:rPr lang="en-US" sz="3200" b="1" dirty="0"/>
              <a:t> are true, and righteous altogether. </a:t>
            </a:r>
          </a:p>
        </p:txBody>
      </p:sp>
    </p:spTree>
    <p:extLst>
      <p:ext uri="{BB962C8B-B14F-4D97-AF65-F5344CB8AC3E}">
        <p14:creationId xmlns:p14="http://schemas.microsoft.com/office/powerpoint/2010/main" val="3122043231"/>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work of angels:</a:t>
            </a:r>
            <a:endParaRPr lang="en-US" dirty="0"/>
          </a:p>
        </p:txBody>
      </p:sp>
      <p:sp>
        <p:nvSpPr>
          <p:cNvPr id="3" name="Content Placeholder 2"/>
          <p:cNvSpPr>
            <a:spLocks noGrp="1"/>
          </p:cNvSpPr>
          <p:nvPr>
            <p:ph idx="1"/>
          </p:nvPr>
        </p:nvSpPr>
        <p:spPr/>
        <p:txBody>
          <a:bodyPr>
            <a:normAutofit lnSpcReduction="10000"/>
          </a:bodyPr>
          <a:lstStyle/>
          <a:p>
            <a:r>
              <a:rPr lang="en-US" dirty="0" smtClean="0"/>
              <a:t>They minister to </a:t>
            </a:r>
            <a:r>
              <a:rPr lang="en-US" dirty="0" smtClean="0"/>
              <a:t>saints</a:t>
            </a:r>
            <a:endParaRPr lang="en-US" dirty="0" smtClean="0"/>
          </a:p>
          <a:p>
            <a:pPr lvl="1"/>
            <a:r>
              <a:rPr lang="en-US" dirty="0" smtClean="0"/>
              <a:t>Hebrews 1:14</a:t>
            </a:r>
          </a:p>
          <a:p>
            <a:r>
              <a:rPr lang="en-US" dirty="0" smtClean="0"/>
              <a:t>They strengthen those in trial.</a:t>
            </a:r>
          </a:p>
          <a:p>
            <a:pPr lvl="1"/>
            <a:r>
              <a:rPr lang="en-US" dirty="0" smtClean="0"/>
              <a:t>Matthew 4:11</a:t>
            </a:r>
          </a:p>
          <a:p>
            <a:r>
              <a:rPr lang="en-US" dirty="0" smtClean="0"/>
              <a:t>They lead sinners to the gospel.</a:t>
            </a:r>
          </a:p>
          <a:p>
            <a:pPr lvl="1"/>
            <a:r>
              <a:rPr lang="en-US" dirty="0" smtClean="0"/>
              <a:t>Acts 8:26</a:t>
            </a:r>
          </a:p>
          <a:p>
            <a:r>
              <a:rPr lang="en-US" dirty="0" smtClean="0"/>
              <a:t>They reveal God’s will.</a:t>
            </a:r>
          </a:p>
          <a:p>
            <a:pPr lvl="1"/>
            <a:r>
              <a:rPr lang="en-US" dirty="0" smtClean="0"/>
              <a:t>Hebrews 2:20</a:t>
            </a:r>
          </a:p>
          <a:p>
            <a:pPr lvl="1"/>
            <a:r>
              <a:rPr lang="en-US" dirty="0" smtClean="0"/>
              <a:t>Matthew 1:20–21</a:t>
            </a:r>
          </a:p>
        </p:txBody>
      </p:sp>
    </p:spTree>
    <p:extLst>
      <p:ext uri="{BB962C8B-B14F-4D97-AF65-F5344CB8AC3E}">
        <p14:creationId xmlns:p14="http://schemas.microsoft.com/office/powerpoint/2010/main" val="302031631"/>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work of angels:</a:t>
            </a:r>
            <a:endParaRPr lang="en-US" dirty="0"/>
          </a:p>
        </p:txBody>
      </p:sp>
      <p:sp>
        <p:nvSpPr>
          <p:cNvPr id="3" name="Content Placeholder 2"/>
          <p:cNvSpPr>
            <a:spLocks noGrp="1"/>
          </p:cNvSpPr>
          <p:nvPr>
            <p:ph idx="1"/>
          </p:nvPr>
        </p:nvSpPr>
        <p:spPr/>
        <p:txBody>
          <a:bodyPr>
            <a:normAutofit/>
          </a:bodyPr>
          <a:lstStyle/>
          <a:p>
            <a:r>
              <a:rPr lang="en-US" dirty="0" smtClean="0"/>
              <a:t>They play a role in prayer. </a:t>
            </a:r>
          </a:p>
          <a:p>
            <a:pPr lvl="1"/>
            <a:r>
              <a:rPr lang="en-US" dirty="0" smtClean="0"/>
              <a:t>Acts 10:1–6</a:t>
            </a:r>
          </a:p>
          <a:p>
            <a:r>
              <a:rPr lang="en-US" dirty="0" smtClean="0"/>
              <a:t>They will accompany Christ’s return.</a:t>
            </a:r>
          </a:p>
          <a:p>
            <a:pPr lvl="1"/>
            <a:r>
              <a:rPr lang="en-US" dirty="0" smtClean="0"/>
              <a:t>Matthew 13:36–46</a:t>
            </a:r>
          </a:p>
          <a:p>
            <a:r>
              <a:rPr lang="en-US" dirty="0" smtClean="0"/>
              <a:t>They protect those who trust in God.</a:t>
            </a:r>
          </a:p>
          <a:p>
            <a:pPr lvl="1"/>
            <a:r>
              <a:rPr lang="en-US" dirty="0" smtClean="0"/>
              <a:t>Psalm 91:1–4, 11–12</a:t>
            </a:r>
          </a:p>
          <a:p>
            <a:r>
              <a:rPr lang="en-US" dirty="0" smtClean="0"/>
              <a:t>They receive those who die in the Lord. </a:t>
            </a:r>
          </a:p>
          <a:p>
            <a:pPr lvl="1"/>
            <a:r>
              <a:rPr lang="en-US" dirty="0" smtClean="0"/>
              <a:t>Luke 16:22</a:t>
            </a:r>
          </a:p>
        </p:txBody>
      </p:sp>
    </p:spTree>
    <p:extLst>
      <p:ext uri="{BB962C8B-B14F-4D97-AF65-F5344CB8AC3E}">
        <p14:creationId xmlns:p14="http://schemas.microsoft.com/office/powerpoint/2010/main" val="1256814351"/>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angels exist today?</a:t>
            </a:r>
            <a:endParaRPr lang="en-US" dirty="0"/>
          </a:p>
        </p:txBody>
      </p:sp>
      <p:sp>
        <p:nvSpPr>
          <p:cNvPr id="3" name="Content Placeholder 2"/>
          <p:cNvSpPr>
            <a:spLocks noGrp="1"/>
          </p:cNvSpPr>
          <p:nvPr>
            <p:ph idx="1"/>
          </p:nvPr>
        </p:nvSpPr>
        <p:spPr/>
        <p:txBody>
          <a:bodyPr/>
          <a:lstStyle/>
          <a:p>
            <a:r>
              <a:rPr lang="en-US" dirty="0" smtClean="0"/>
              <a:t>Which of the roles performed by angels </a:t>
            </a:r>
            <a:br>
              <a:rPr lang="en-US" dirty="0" smtClean="0"/>
            </a:br>
            <a:r>
              <a:rPr lang="en-US" dirty="0" smtClean="0"/>
              <a:t>are no longer needed today?</a:t>
            </a:r>
            <a:endParaRPr lang="en-US" dirty="0"/>
          </a:p>
        </p:txBody>
      </p:sp>
    </p:spTree>
    <p:extLst>
      <p:ext uri="{BB962C8B-B14F-4D97-AF65-F5344CB8AC3E}">
        <p14:creationId xmlns:p14="http://schemas.microsoft.com/office/powerpoint/2010/main" val="3171990122"/>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 we recognize them?</a:t>
            </a:r>
            <a:endParaRPr lang="en-US" dirty="0"/>
          </a:p>
        </p:txBody>
      </p:sp>
      <p:sp>
        <p:nvSpPr>
          <p:cNvPr id="3" name="Content Placeholder 2"/>
          <p:cNvSpPr>
            <a:spLocks noGrp="1"/>
          </p:cNvSpPr>
          <p:nvPr>
            <p:ph idx="1"/>
          </p:nvPr>
        </p:nvSpPr>
        <p:spPr/>
        <p:txBody>
          <a:bodyPr/>
          <a:lstStyle/>
          <a:p>
            <a:r>
              <a:rPr lang="en-US" dirty="0" smtClean="0"/>
              <a:t>Hebrews 13:1–2</a:t>
            </a:r>
          </a:p>
          <a:p>
            <a:r>
              <a:rPr lang="en-US" dirty="0" smtClean="0"/>
              <a:t>Angels are revealed when God wants</a:t>
            </a:r>
            <a:br>
              <a:rPr lang="en-US" dirty="0" smtClean="0"/>
            </a:br>
            <a:r>
              <a:rPr lang="en-US" dirty="0" smtClean="0"/>
              <a:t>them to be revealed.</a:t>
            </a:r>
          </a:p>
          <a:p>
            <a:pPr lvl="1"/>
            <a:r>
              <a:rPr lang="en-US" dirty="0" smtClean="0"/>
              <a:t>Numbers 22:22–27</a:t>
            </a:r>
          </a:p>
          <a:p>
            <a:pPr lvl="1"/>
            <a:r>
              <a:rPr lang="en-US" dirty="0" smtClean="0"/>
              <a:t>2 Kings 6:15–17</a:t>
            </a:r>
            <a:endParaRPr lang="en-US" dirty="0"/>
          </a:p>
        </p:txBody>
      </p:sp>
    </p:spTree>
    <p:extLst>
      <p:ext uri="{BB962C8B-B14F-4D97-AF65-F5344CB8AC3E}">
        <p14:creationId xmlns:p14="http://schemas.microsoft.com/office/powerpoint/2010/main" val="1372734529"/>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219200"/>
            <a:ext cx="7391400" cy="3477875"/>
          </a:xfrm>
          <a:prstGeom prst="rect">
            <a:avLst/>
          </a:prstGeom>
          <a:noFill/>
        </p:spPr>
        <p:txBody>
          <a:bodyPr wrap="square" rtlCol="0">
            <a:spAutoFit/>
          </a:bodyPr>
          <a:lstStyle/>
          <a:p>
            <a:pPr algn="ctr"/>
            <a:r>
              <a:rPr lang="en-US" sz="4400" b="1" dirty="0" smtClean="0">
                <a:solidFill>
                  <a:srgbClr val="0070C0"/>
                </a:solidFill>
              </a:rPr>
              <a:t>Is it okay to play and listen to gospel, spiritual type music accompanied by instruments apart from the church assembly?</a:t>
            </a:r>
          </a:p>
        </p:txBody>
      </p:sp>
    </p:spTree>
    <p:extLst>
      <p:ext uri="{BB962C8B-B14F-4D97-AF65-F5344CB8AC3E}">
        <p14:creationId xmlns:p14="http://schemas.microsoft.com/office/powerpoint/2010/main" val="2685344251"/>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980" y="806708"/>
            <a:ext cx="8048219" cy="4832092"/>
          </a:xfrm>
          <a:prstGeom prst="rect">
            <a:avLst/>
          </a:prstGeom>
          <a:noFill/>
        </p:spPr>
        <p:txBody>
          <a:bodyPr wrap="square" rtlCol="0">
            <a:spAutoFit/>
          </a:bodyPr>
          <a:lstStyle/>
          <a:p>
            <a:pPr algn="ctr"/>
            <a:r>
              <a:rPr lang="en-US" sz="4400" b="1" dirty="0">
                <a:solidFill>
                  <a:srgbClr val="0070C0"/>
                </a:solidFill>
              </a:rPr>
              <a:t>Is there anything wrong with listening to songs (like bluegrass “gospel” or “Christian”) that are about God since they use instruments? Does it make any difference if the songs are ones we sing in the public worship?</a:t>
            </a:r>
          </a:p>
        </p:txBody>
      </p:sp>
    </p:spTree>
    <p:extLst>
      <p:ext uri="{BB962C8B-B14F-4D97-AF65-F5344CB8AC3E}">
        <p14:creationId xmlns:p14="http://schemas.microsoft.com/office/powerpoint/2010/main" val="2034035904"/>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Singing in the Bible…</a:t>
            </a:r>
            <a:endParaRPr lang="en-US" dirty="0"/>
          </a:p>
        </p:txBody>
      </p:sp>
      <p:sp>
        <p:nvSpPr>
          <p:cNvPr id="3" name="Content Placeholder 2"/>
          <p:cNvSpPr>
            <a:spLocks noGrp="1"/>
          </p:cNvSpPr>
          <p:nvPr>
            <p:ph idx="1"/>
          </p:nvPr>
        </p:nvSpPr>
        <p:spPr/>
        <p:txBody>
          <a:bodyPr/>
          <a:lstStyle/>
          <a:p>
            <a:r>
              <a:rPr lang="en-US" dirty="0"/>
              <a:t>Acts 16:25 </a:t>
            </a:r>
          </a:p>
          <a:p>
            <a:r>
              <a:rPr lang="en-US" dirty="0"/>
              <a:t>1 Corinthians 14:15 </a:t>
            </a:r>
          </a:p>
          <a:p>
            <a:r>
              <a:rPr lang="en-US" dirty="0"/>
              <a:t>Ephesians 5:19 </a:t>
            </a:r>
          </a:p>
          <a:p>
            <a:r>
              <a:rPr lang="en-US" dirty="0"/>
              <a:t>Colossians 3:16 </a:t>
            </a:r>
          </a:p>
          <a:p>
            <a:r>
              <a:rPr lang="en-US" dirty="0"/>
              <a:t>Hebrews 2:12 </a:t>
            </a:r>
          </a:p>
          <a:p>
            <a:r>
              <a:rPr lang="en-US" dirty="0"/>
              <a:t>James 5:13 </a:t>
            </a:r>
            <a:endParaRPr lang="en-US" b="0" dirty="0"/>
          </a:p>
        </p:txBody>
      </p:sp>
    </p:spTree>
    <p:extLst>
      <p:ext uri="{BB962C8B-B14F-4D97-AF65-F5344CB8AC3E}">
        <p14:creationId xmlns:p14="http://schemas.microsoft.com/office/powerpoint/2010/main" val="268653972"/>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listening?</a:t>
            </a:r>
            <a:endParaRPr lang="en-US" dirty="0"/>
          </a:p>
        </p:txBody>
      </p:sp>
      <p:sp>
        <p:nvSpPr>
          <p:cNvPr id="3" name="Content Placeholder 2"/>
          <p:cNvSpPr>
            <a:spLocks noGrp="1"/>
          </p:cNvSpPr>
          <p:nvPr>
            <p:ph idx="1"/>
          </p:nvPr>
        </p:nvSpPr>
        <p:spPr/>
        <p:txBody>
          <a:bodyPr/>
          <a:lstStyle/>
          <a:p>
            <a:r>
              <a:rPr lang="en-US" dirty="0" smtClean="0"/>
              <a:t>Are you worshipping? </a:t>
            </a:r>
          </a:p>
          <a:p>
            <a:r>
              <a:rPr lang="en-US" dirty="0" smtClean="0"/>
              <a:t>Many do consider themselves to be worshipping God when they listen to religious music outside of the assembly.</a:t>
            </a:r>
          </a:p>
          <a:p>
            <a:r>
              <a:rPr lang="en-US" dirty="0" smtClean="0"/>
              <a:t>If you are not worshipping, have you taken something holy and made it common?</a:t>
            </a:r>
            <a:endParaRPr lang="en-US" dirty="0"/>
          </a:p>
        </p:txBody>
      </p:sp>
    </p:spTree>
    <p:extLst>
      <p:ext uri="{BB962C8B-B14F-4D97-AF65-F5344CB8AC3E}">
        <p14:creationId xmlns:p14="http://schemas.microsoft.com/office/powerpoint/2010/main" val="4077682111"/>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Danger?</a:t>
            </a:r>
            <a:endParaRPr lang="en-US" dirty="0"/>
          </a:p>
        </p:txBody>
      </p:sp>
      <p:sp>
        <p:nvSpPr>
          <p:cNvPr id="3" name="Content Placeholder 2"/>
          <p:cNvSpPr>
            <a:spLocks noGrp="1"/>
          </p:cNvSpPr>
          <p:nvPr>
            <p:ph idx="1"/>
          </p:nvPr>
        </p:nvSpPr>
        <p:spPr/>
        <p:txBody>
          <a:bodyPr/>
          <a:lstStyle/>
          <a:p>
            <a:r>
              <a:rPr lang="en-US" dirty="0" smtClean="0"/>
              <a:t>It can lead to desiring to participate in using instruments in assemblies.</a:t>
            </a:r>
          </a:p>
        </p:txBody>
      </p:sp>
    </p:spTree>
    <p:extLst>
      <p:ext uri="{BB962C8B-B14F-4D97-AF65-F5344CB8AC3E}">
        <p14:creationId xmlns:p14="http://schemas.microsoft.com/office/powerpoint/2010/main" val="3013725729"/>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62000"/>
            <a:ext cx="7315200" cy="5078314"/>
          </a:xfrm>
          <a:prstGeom prst="rect">
            <a:avLst/>
          </a:prstGeom>
        </p:spPr>
        <p:txBody>
          <a:bodyPr wrap="square">
            <a:spAutoFit/>
          </a:bodyPr>
          <a:lstStyle/>
          <a:p>
            <a:r>
              <a:rPr lang="en-US" sz="2800" b="1" i="1" dirty="0"/>
              <a:t>Whether or not you agree with our opposition to instruments and choruses, you should know that most of our students who go away to college are not convinced… I had to take into account the role of views like our opposition to choruses and instruments in the exodus of the students from our churches. Right now, you may think that whatever I believe about instruments and choruses is wrong, but we must ask why our sons and daughters are most likely to leave our churches.</a:t>
            </a:r>
          </a:p>
          <a:p>
            <a:pPr algn="r"/>
            <a:r>
              <a:rPr lang="en-US" sz="1600" b="1" dirty="0"/>
              <a:t>(Danny </a:t>
            </a:r>
            <a:r>
              <a:rPr lang="en-US" sz="1600" b="1" dirty="0" err="1"/>
              <a:t>Corbitt</a:t>
            </a:r>
            <a:r>
              <a:rPr lang="en-US" sz="1600" b="1" dirty="0"/>
              <a:t>, </a:t>
            </a:r>
            <a:r>
              <a:rPr lang="en-US" sz="1600" b="1" i="1" dirty="0"/>
              <a:t>Missing More Than Music)</a:t>
            </a:r>
            <a:endParaRPr lang="en-US" dirty="0"/>
          </a:p>
        </p:txBody>
      </p:sp>
    </p:spTree>
    <p:extLst>
      <p:ext uri="{BB962C8B-B14F-4D97-AF65-F5344CB8AC3E}">
        <p14:creationId xmlns:p14="http://schemas.microsoft.com/office/powerpoint/2010/main" val="3424716225"/>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9673091"/>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7848600" cy="6524864"/>
          </a:xfrm>
          <a:prstGeom prst="rect">
            <a:avLst/>
          </a:prstGeom>
        </p:spPr>
        <p:txBody>
          <a:bodyPr wrap="square">
            <a:spAutoFit/>
          </a:bodyPr>
          <a:lstStyle/>
          <a:p>
            <a:r>
              <a:rPr lang="en-US" sz="2800" b="1" i="1" dirty="0"/>
              <a:t>I believe the best way to preserve an a cappella tradition for future generations is to offer both a cappella and instrumental worship in a creative blend. There are several reasons for this conclusion… Our children experience instrumental praise in their programming. Our teens enjoy praise concerts at their gatherings. When they leave home they are finding it increasingly difficult to connect in churches that are exclusively a cappella. Some studies suggest as high as 80 percent of our children who graduate from high school are now choosing other churches to attend if they attend at all.</a:t>
            </a:r>
          </a:p>
          <a:p>
            <a:pPr algn="r"/>
            <a:r>
              <a:rPr lang="en-US" sz="1600" b="1" i="1" dirty="0"/>
              <a:t> </a:t>
            </a:r>
            <a:r>
              <a:rPr lang="en-US" b="1" dirty="0"/>
              <a:t>(Ken Young, study presented at Fourth Ave. church of Christ, Franklin, TN, April 27, 2008). </a:t>
            </a:r>
            <a:endParaRPr lang="en-US" sz="1200" b="1" dirty="0"/>
          </a:p>
          <a:p>
            <a:endParaRPr lang="en-US" dirty="0"/>
          </a:p>
        </p:txBody>
      </p:sp>
    </p:spTree>
    <p:extLst>
      <p:ext uri="{BB962C8B-B14F-4D97-AF65-F5344CB8AC3E}">
        <p14:creationId xmlns:p14="http://schemas.microsoft.com/office/powerpoint/2010/main" val="2113148069"/>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7848600" cy="5816978"/>
          </a:xfrm>
          <a:prstGeom prst="rect">
            <a:avLst/>
          </a:prstGeom>
        </p:spPr>
        <p:txBody>
          <a:bodyPr wrap="square">
            <a:spAutoFit/>
          </a:bodyPr>
          <a:lstStyle/>
          <a:p>
            <a:r>
              <a:rPr lang="en-US" sz="2800" b="1" i="1" dirty="0"/>
              <a:t>The Old Testament chronicles generation after generation of the Israelites. One generation would be faithful to God, but the next would depart from the Lord to serve idols. God would send prophets to work with the wayward generations, and these men were never instructed to take those elements of cultural entertainment (or pagan rites) that the youth found exciting and incorporate them into Tabernacle worship in order to retain straying Israelites. Instead, the prophets cried out, “Repent!” God didn’t prize innovation in worship—He prized faithfulness. </a:t>
            </a:r>
            <a:r>
              <a:rPr lang="en-US" sz="2400" b="1" i="1" dirty="0"/>
              <a:t> </a:t>
            </a:r>
          </a:p>
          <a:p>
            <a:pPr algn="r"/>
            <a:r>
              <a:rPr lang="en-US" b="1" dirty="0"/>
              <a:t>(Andrew Roberts, </a:t>
            </a:r>
            <a:r>
              <a:rPr lang="en-US" b="1" i="1" dirty="0"/>
              <a:t>Can Instruments Save Our Young People</a:t>
            </a:r>
            <a:r>
              <a:rPr lang="en-US" b="1" dirty="0"/>
              <a:t>. Biblical Insights, September 2010)</a:t>
            </a:r>
            <a:endParaRPr lang="en-US" dirty="0"/>
          </a:p>
        </p:txBody>
      </p:sp>
    </p:spTree>
    <p:extLst>
      <p:ext uri="{BB962C8B-B14F-4D97-AF65-F5344CB8AC3E}">
        <p14:creationId xmlns:p14="http://schemas.microsoft.com/office/powerpoint/2010/main" val="779220218"/>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2206915"/>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64919133"/>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219200"/>
            <a:ext cx="7391400" cy="4154983"/>
          </a:xfrm>
          <a:prstGeom prst="rect">
            <a:avLst/>
          </a:prstGeom>
          <a:noFill/>
        </p:spPr>
        <p:txBody>
          <a:bodyPr wrap="square" rtlCol="0">
            <a:spAutoFit/>
          </a:bodyPr>
          <a:lstStyle/>
          <a:p>
            <a:pPr algn="ctr"/>
            <a:r>
              <a:rPr lang="en-US" sz="4400" b="1" dirty="0" smtClean="0">
                <a:solidFill>
                  <a:srgbClr val="0070C0"/>
                </a:solidFill>
              </a:rPr>
              <a:t>Do angels/demons exist outside of the Hadean realm today? If so, do they interact with human beings? Would we known an angel/demon if we encountered one?</a:t>
            </a:r>
          </a:p>
        </p:txBody>
      </p:sp>
    </p:spTree>
    <p:extLst>
      <p:ext uri="{BB962C8B-B14F-4D97-AF65-F5344CB8AC3E}">
        <p14:creationId xmlns:p14="http://schemas.microsoft.com/office/powerpoint/2010/main" val="223057761"/>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Angels</a:t>
            </a:r>
            <a:endParaRPr lang="en-US" dirty="0"/>
          </a:p>
        </p:txBody>
      </p:sp>
      <p:sp>
        <p:nvSpPr>
          <p:cNvPr id="3" name="Content Placeholder 2"/>
          <p:cNvSpPr>
            <a:spLocks noGrp="1"/>
          </p:cNvSpPr>
          <p:nvPr>
            <p:ph idx="1"/>
          </p:nvPr>
        </p:nvSpPr>
        <p:spPr/>
        <p:txBody>
          <a:bodyPr/>
          <a:lstStyle/>
          <a:p>
            <a:r>
              <a:rPr lang="en-US" dirty="0" smtClean="0"/>
              <a:t>The word occurs over 300 times in scripture.</a:t>
            </a:r>
          </a:p>
          <a:p>
            <a:pPr lvl="1"/>
            <a:r>
              <a:rPr lang="en-US" dirty="0" smtClean="0"/>
              <a:t>108 times in the Old Testament.</a:t>
            </a:r>
          </a:p>
          <a:p>
            <a:pPr lvl="1"/>
            <a:r>
              <a:rPr lang="en-US" dirty="0" smtClean="0"/>
              <a:t>186 times in the New Testament. </a:t>
            </a:r>
          </a:p>
          <a:p>
            <a:r>
              <a:rPr lang="en-US" dirty="0" smtClean="0"/>
              <a:t>Angels pre-date the world (Job 38:4–7).</a:t>
            </a:r>
          </a:p>
          <a:p>
            <a:r>
              <a:rPr lang="en-US" dirty="0" smtClean="0"/>
              <a:t>Angels are higher than man (Psalm 8:4–5).</a:t>
            </a:r>
          </a:p>
        </p:txBody>
      </p:sp>
    </p:spTree>
    <p:extLst>
      <p:ext uri="{BB962C8B-B14F-4D97-AF65-F5344CB8AC3E}">
        <p14:creationId xmlns:p14="http://schemas.microsoft.com/office/powerpoint/2010/main" val="1769652682"/>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nature of Angels</a:t>
            </a:r>
            <a:endParaRPr lang="en-US" dirty="0"/>
          </a:p>
        </p:txBody>
      </p:sp>
      <p:sp>
        <p:nvSpPr>
          <p:cNvPr id="3" name="Content Placeholder 2"/>
          <p:cNvSpPr>
            <a:spLocks noGrp="1"/>
          </p:cNvSpPr>
          <p:nvPr>
            <p:ph idx="1"/>
          </p:nvPr>
        </p:nvSpPr>
        <p:spPr/>
        <p:txBody>
          <a:bodyPr/>
          <a:lstStyle/>
          <a:p>
            <a:r>
              <a:rPr lang="en-US" dirty="0" smtClean="0"/>
              <a:t>They do not marry (Matthew 22:30).</a:t>
            </a:r>
          </a:p>
          <a:p>
            <a:r>
              <a:rPr lang="en-US" dirty="0" smtClean="0"/>
              <a:t>They do not die as men do (Luke 20:34–36).</a:t>
            </a:r>
          </a:p>
          <a:p>
            <a:r>
              <a:rPr lang="en-US" dirty="0" smtClean="0"/>
              <a:t>They are God’s servants (Revelation 9:10; 22:8–9).</a:t>
            </a:r>
          </a:p>
          <a:p>
            <a:r>
              <a:rPr lang="en-US" dirty="0" smtClean="0"/>
              <a:t>They are powerful (2 Peter 2:10–11; Psalm 103:20).</a:t>
            </a:r>
          </a:p>
          <a:p>
            <a:r>
              <a:rPr lang="en-US" dirty="0" smtClean="0"/>
              <a:t>They are great in number (Hebrews 12:22).</a:t>
            </a:r>
          </a:p>
          <a:p>
            <a:r>
              <a:rPr lang="en-US" dirty="0" smtClean="0"/>
              <a:t>They are spirit beings (Hebrews 1:14).</a:t>
            </a:r>
            <a:endParaRPr lang="en-US" dirty="0"/>
          </a:p>
        </p:txBody>
      </p:sp>
    </p:spTree>
    <p:extLst>
      <p:ext uri="{BB962C8B-B14F-4D97-AF65-F5344CB8AC3E}">
        <p14:creationId xmlns:p14="http://schemas.microsoft.com/office/powerpoint/2010/main" val="3323868083"/>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angels:</a:t>
            </a:r>
            <a:endParaRPr lang="en-US" dirty="0"/>
          </a:p>
        </p:txBody>
      </p:sp>
      <p:sp>
        <p:nvSpPr>
          <p:cNvPr id="3" name="Content Placeholder 2"/>
          <p:cNvSpPr>
            <a:spLocks noGrp="1"/>
          </p:cNvSpPr>
          <p:nvPr>
            <p:ph idx="1"/>
          </p:nvPr>
        </p:nvSpPr>
        <p:spPr/>
        <p:txBody>
          <a:bodyPr/>
          <a:lstStyle/>
          <a:p>
            <a:r>
              <a:rPr lang="en-US" dirty="0" smtClean="0"/>
              <a:t>Ordinary angels.</a:t>
            </a:r>
          </a:p>
          <a:p>
            <a:r>
              <a:rPr lang="en-US" dirty="0" smtClean="0"/>
              <a:t>Cherubim.</a:t>
            </a:r>
          </a:p>
          <a:p>
            <a:r>
              <a:rPr lang="en-US" dirty="0" smtClean="0"/>
              <a:t>Seraphim.</a:t>
            </a:r>
          </a:p>
          <a:p>
            <a:r>
              <a:rPr lang="en-US" dirty="0" smtClean="0"/>
              <a:t>Archangels.</a:t>
            </a:r>
            <a:endParaRPr lang="en-US" dirty="0"/>
          </a:p>
        </p:txBody>
      </p:sp>
    </p:spTree>
    <p:extLst>
      <p:ext uri="{BB962C8B-B14F-4D97-AF65-F5344CB8AC3E}">
        <p14:creationId xmlns:p14="http://schemas.microsoft.com/office/powerpoint/2010/main" val="1723163549"/>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Outside of the Hadean realm?</a:t>
            </a:r>
            <a:endParaRPr lang="en-US" dirty="0"/>
          </a:p>
        </p:txBody>
      </p:sp>
      <p:sp>
        <p:nvSpPr>
          <p:cNvPr id="3" name="Content Placeholder 2"/>
          <p:cNvSpPr>
            <a:spLocks noGrp="1"/>
          </p:cNvSpPr>
          <p:nvPr>
            <p:ph idx="1"/>
          </p:nvPr>
        </p:nvSpPr>
        <p:spPr/>
        <p:txBody>
          <a:bodyPr/>
          <a:lstStyle/>
          <a:p>
            <a:r>
              <a:rPr lang="en-US" dirty="0" smtClean="0"/>
              <a:t>We rarely see them in the Hadean realm.</a:t>
            </a:r>
          </a:p>
          <a:p>
            <a:pPr lvl="1"/>
            <a:r>
              <a:rPr lang="en-US" dirty="0" smtClean="0"/>
              <a:t>Luke 16:22–23</a:t>
            </a:r>
          </a:p>
          <a:p>
            <a:r>
              <a:rPr lang="en-US" dirty="0" smtClean="0"/>
              <a:t>They are seen often in the earthly realm.</a:t>
            </a:r>
          </a:p>
          <a:p>
            <a:r>
              <a:rPr lang="en-US" dirty="0" smtClean="0"/>
              <a:t>We see angels in the heavenly and earthly realm.</a:t>
            </a:r>
          </a:p>
        </p:txBody>
      </p:sp>
    </p:spTree>
    <p:extLst>
      <p:ext uri="{BB962C8B-B14F-4D97-AF65-F5344CB8AC3E}">
        <p14:creationId xmlns:p14="http://schemas.microsoft.com/office/powerpoint/2010/main" val="3458331047"/>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work of angels:</a:t>
            </a:r>
            <a:endParaRPr lang="en-US" dirty="0"/>
          </a:p>
        </p:txBody>
      </p:sp>
      <p:sp>
        <p:nvSpPr>
          <p:cNvPr id="3" name="Content Placeholder 2"/>
          <p:cNvSpPr>
            <a:spLocks noGrp="1"/>
          </p:cNvSpPr>
          <p:nvPr>
            <p:ph idx="1"/>
          </p:nvPr>
        </p:nvSpPr>
        <p:spPr/>
        <p:txBody>
          <a:bodyPr/>
          <a:lstStyle/>
          <a:p>
            <a:r>
              <a:rPr lang="en-US" dirty="0" smtClean="0"/>
              <a:t>They wage spiritual warfare.</a:t>
            </a:r>
          </a:p>
          <a:p>
            <a:pPr lvl="1"/>
            <a:r>
              <a:rPr lang="en-US" dirty="0" smtClean="0"/>
              <a:t>Ephesians 6:12–13</a:t>
            </a:r>
          </a:p>
          <a:p>
            <a:r>
              <a:rPr lang="en-US" dirty="0" smtClean="0"/>
              <a:t>They rule among nations.</a:t>
            </a:r>
          </a:p>
          <a:p>
            <a:pPr lvl="1"/>
            <a:r>
              <a:rPr lang="en-US" dirty="0" smtClean="0"/>
              <a:t>Daniel 10:13</a:t>
            </a:r>
          </a:p>
          <a:p>
            <a:r>
              <a:rPr lang="en-US" dirty="0" smtClean="0"/>
              <a:t>They execute judgments.</a:t>
            </a:r>
          </a:p>
          <a:p>
            <a:pPr lvl="1"/>
            <a:r>
              <a:rPr lang="en-US" dirty="0" smtClean="0"/>
              <a:t>Genesis 19:12–14</a:t>
            </a:r>
          </a:p>
          <a:p>
            <a:pPr lvl="1"/>
            <a:r>
              <a:rPr lang="en-US" dirty="0" smtClean="0"/>
              <a:t>2 Samuel 24:15–16</a:t>
            </a:r>
          </a:p>
        </p:txBody>
      </p:sp>
    </p:spTree>
    <p:extLst>
      <p:ext uri="{BB962C8B-B14F-4D97-AF65-F5344CB8AC3E}">
        <p14:creationId xmlns:p14="http://schemas.microsoft.com/office/powerpoint/2010/main" val="4249989297"/>
      </p:ext>
    </p:extLst>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876</Words>
  <Application>Microsoft Office PowerPoint</Application>
  <PresentationFormat>On-screen Show (4:3)</PresentationFormat>
  <Paragraphs>81</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Psalm 19:7–9</vt:lpstr>
      <vt:lpstr>PowerPoint Presentation</vt:lpstr>
      <vt:lpstr>PowerPoint Presentation</vt:lpstr>
      <vt:lpstr>PowerPoint Presentation</vt:lpstr>
      <vt:lpstr>Angels</vt:lpstr>
      <vt:lpstr>The nature of Angels</vt:lpstr>
      <vt:lpstr>Types of angels:</vt:lpstr>
      <vt:lpstr>Outside of the Hadean realm?</vt:lpstr>
      <vt:lpstr>The work of angels:</vt:lpstr>
      <vt:lpstr>The work of angels:</vt:lpstr>
      <vt:lpstr>The work of angels:</vt:lpstr>
      <vt:lpstr>Do angels exist today?</vt:lpstr>
      <vt:lpstr>Will we recognize them?</vt:lpstr>
      <vt:lpstr>PowerPoint Presentation</vt:lpstr>
      <vt:lpstr>PowerPoint Presentation</vt:lpstr>
      <vt:lpstr>Singing in the Bible…</vt:lpstr>
      <vt:lpstr>What about listening?</vt:lpstr>
      <vt:lpstr>Danger?</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BoothR</cp:lastModifiedBy>
  <cp:revision>29</cp:revision>
  <dcterms:created xsi:type="dcterms:W3CDTF">2013-03-31T11:28:29Z</dcterms:created>
  <dcterms:modified xsi:type="dcterms:W3CDTF">2015-11-29T14:43:33Z</dcterms:modified>
</cp:coreProperties>
</file>