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8" r:id="rId3"/>
    <p:sldId id="25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5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13BB93F-0A4D-5349-8A16-AFB0A014B452}">
          <p14:sldIdLst>
            <p14:sldId id="259"/>
            <p14:sldId id="258"/>
            <p14:sldId id="256"/>
            <p14:sldId id="260"/>
            <p14:sldId id="261"/>
            <p14:sldId id="262"/>
          </p14:sldIdLst>
        </p14:section>
        <p14:section name="Untitled Section" id="{3646DD7E-28E1-4843-8408-28DE9C3B3018}">
          <p14:sldIdLst>
            <p14:sldId id="263"/>
            <p14:sldId id="264"/>
            <p14:sldId id="265"/>
            <p14:sldId id="266"/>
            <p14:sldId id="267"/>
            <p14:sldId id="268"/>
            <p14:sldId id="275"/>
            <p14:sldId id="269"/>
            <p14:sldId id="270"/>
            <p14:sldId id="271"/>
            <p14:sldId id="272"/>
            <p14:sldId id="273"/>
            <p14:sldId id="27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701" autoAdjust="0"/>
  </p:normalViewPr>
  <p:slideViewPr>
    <p:cSldViewPr snapToGrid="0" snapToObjects="1">
      <p:cViewPr varScale="1">
        <p:scale>
          <a:sx n="103" d="100"/>
          <a:sy n="103" d="100"/>
        </p:scale>
        <p:origin x="23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6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F1AD-DEAF-644A-AAFA-8812C25BD5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313A-455B-C54E-87E9-91C9BD8C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33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F1AD-DEAF-644A-AAFA-8812C25BD5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313A-455B-C54E-87E9-91C9BD8C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1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F1AD-DEAF-644A-AAFA-8812C25BD5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313A-455B-C54E-87E9-91C9BD8C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96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F1AD-DEAF-644A-AAFA-8812C25BD5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313A-455B-C54E-87E9-91C9BD8C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36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F1AD-DEAF-644A-AAFA-8812C25BD5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313A-455B-C54E-87E9-91C9BD8C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4655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F1AD-DEAF-644A-AAFA-8812C25BD5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313A-455B-C54E-87E9-91C9BD8C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1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F1AD-DEAF-644A-AAFA-8812C25BD5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313A-455B-C54E-87E9-91C9BD8C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510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F1AD-DEAF-644A-AAFA-8812C25BD5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313A-455B-C54E-87E9-91C9BD8C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29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F1AD-DEAF-644A-AAFA-8812C25BD5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313A-455B-C54E-87E9-91C9BD8C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86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F1AD-DEAF-644A-AAFA-8812C25BD5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313A-455B-C54E-87E9-91C9BD8C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327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5F1AD-DEAF-644A-AAFA-8812C25BD5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5313A-455B-C54E-87E9-91C9BD8C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64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ible-study-pic1.jpg"/>
          <p:cNvPicPr>
            <a:picLocks noChangeAspect="1"/>
          </p:cNvPicPr>
          <p:nvPr userDrawn="1"/>
        </p:nvPicPr>
        <p:blipFill>
          <a:blip r:embed="rId13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91113"/>
            <a:ext cx="9144000" cy="5369074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1600200"/>
          </a:xfrm>
          <a:prstGeom prst="rect">
            <a:avLst/>
          </a:prstGeom>
          <a:solidFill>
            <a:srgbClr val="0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89010"/>
            <a:ext cx="8229600" cy="9286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34285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35F1AD-DEAF-644A-AAFA-8812C25BD5F2}" type="datetimeFigureOut">
              <a:rPr lang="en-US" smtClean="0"/>
              <a:t>1/18/2015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5313A-455B-C54E-87E9-91C9BD8CF3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49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American Typewriter"/>
          <a:ea typeface="+mj-ea"/>
          <a:cs typeface="American Typewriter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Romans 12.11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lnSpc>
                <a:spcPct val="70000"/>
              </a:lnSpc>
              <a:buNone/>
            </a:pPr>
            <a:r>
              <a:rPr lang="en-US" sz="4800" dirty="0" smtClean="0"/>
              <a:t>“not lagging behind in diligence, </a:t>
            </a:r>
          </a:p>
          <a:p>
            <a:pPr marL="0" indent="0" algn="ctr">
              <a:lnSpc>
                <a:spcPct val="70000"/>
              </a:lnSpc>
              <a:buNone/>
            </a:pPr>
            <a:r>
              <a:rPr lang="en-US" sz="4800" dirty="0" smtClean="0"/>
              <a:t>fervent in spirit, </a:t>
            </a:r>
          </a:p>
          <a:p>
            <a:pPr marL="0" indent="0" algn="ctr">
              <a:lnSpc>
                <a:spcPct val="70000"/>
              </a:lnSpc>
              <a:buNone/>
            </a:pPr>
            <a:r>
              <a:rPr lang="en-US" sz="4800" dirty="0" smtClean="0"/>
              <a:t>serving the Lord”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453050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Are We Too Restrained?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Yet we tend to be restrained in another way</a:t>
            </a:r>
          </a:p>
          <a:p>
            <a:pPr lvl="1"/>
            <a:r>
              <a:rPr lang="en-US" dirty="0" smtClean="0"/>
              <a:t>They had to have their enthusiasm restrained</a:t>
            </a:r>
          </a:p>
          <a:p>
            <a:pPr lvl="1"/>
            <a:r>
              <a:rPr lang="en-US" dirty="0" smtClean="0"/>
              <a:t>We are often restrained and without enthusiasm</a:t>
            </a:r>
          </a:p>
          <a:p>
            <a:r>
              <a:rPr lang="en-US" dirty="0" smtClean="0"/>
              <a:t>What is heard in the modern church:</a:t>
            </a:r>
          </a:p>
          <a:p>
            <a:pPr lvl="1"/>
            <a:r>
              <a:rPr lang="en-US" dirty="0" smtClean="0"/>
              <a:t>“Well, I’ve already given all I can…” </a:t>
            </a:r>
          </a:p>
          <a:p>
            <a:pPr lvl="1"/>
            <a:r>
              <a:rPr lang="en-US" dirty="0" smtClean="0"/>
              <a:t>“I’ve already spent all of my money on my new car…” </a:t>
            </a:r>
          </a:p>
          <a:p>
            <a:pPr lvl="1"/>
            <a:r>
              <a:rPr lang="en-US" dirty="0" smtClean="0"/>
              <a:t>“I’ve already got too much on my plate.”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7396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Look at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are the most blessed people on earth:</a:t>
            </a:r>
          </a:p>
          <a:p>
            <a:pPr lvl="1"/>
            <a:r>
              <a:rPr lang="en-US" dirty="0" smtClean="0"/>
              <a:t>National freedoms</a:t>
            </a:r>
          </a:p>
          <a:p>
            <a:pPr lvl="1"/>
            <a:r>
              <a:rPr lang="en-US" dirty="0" smtClean="0"/>
              <a:t>Riches</a:t>
            </a:r>
          </a:p>
          <a:p>
            <a:pPr lvl="1"/>
            <a:r>
              <a:rPr lang="en-US" dirty="0" smtClean="0"/>
              <a:t>Resources</a:t>
            </a:r>
          </a:p>
          <a:p>
            <a:r>
              <a:rPr lang="en-US" dirty="0" smtClean="0"/>
              <a:t>Yet as a people, we tend to be least likely to take advantage of such blessings</a:t>
            </a:r>
          </a:p>
          <a:p>
            <a:pPr lvl="1"/>
            <a:r>
              <a:rPr lang="en-US" dirty="0" smtClean="0"/>
              <a:t>Pioneers were more studied and learned</a:t>
            </a:r>
          </a:p>
          <a:p>
            <a:pPr lvl="1"/>
            <a:r>
              <a:rPr lang="en-US" dirty="0" smtClean="0"/>
              <a:t>Christian of past were more </a:t>
            </a:r>
            <a:r>
              <a:rPr lang="en-US" dirty="0"/>
              <a:t>b</a:t>
            </a:r>
            <a:r>
              <a:rPr lang="en-US" dirty="0" smtClean="0"/>
              <a:t>iblically literate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692480" y="1967292"/>
            <a:ext cx="35529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Tx/>
              <a:buChar char="-"/>
            </a:pPr>
            <a:r>
              <a:rPr lang="en-US" sz="2600" dirty="0" smtClean="0"/>
              <a:t>Technologies</a:t>
            </a:r>
          </a:p>
          <a:p>
            <a:pPr marL="914400" lvl="1" indent="-457200">
              <a:buFontTx/>
              <a:buChar char="-"/>
            </a:pPr>
            <a:r>
              <a:rPr lang="en-US" sz="2600" dirty="0" smtClean="0"/>
              <a:t>Relationships</a:t>
            </a:r>
          </a:p>
          <a:p>
            <a:pPr marL="914400" lvl="1" indent="-457200">
              <a:buFontTx/>
              <a:buChar char="-"/>
            </a:pPr>
            <a:r>
              <a:rPr lang="en-US" sz="2600" dirty="0" smtClean="0"/>
              <a:t>Education</a:t>
            </a:r>
            <a:endParaRPr lang="en-US" sz="2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633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question to be asked is not “could we do more?”</a:t>
            </a:r>
          </a:p>
          <a:p>
            <a:r>
              <a:rPr lang="en-US" dirty="0" smtClean="0"/>
              <a:t>The question to be asked is “why don’t we do more?”</a:t>
            </a:r>
          </a:p>
          <a:p>
            <a:r>
              <a:rPr lang="en-US" dirty="0" smtClean="0"/>
              <a:t>The early Christians gave time, money, and self to God’s people (2 </a:t>
            </a:r>
            <a:r>
              <a:rPr lang="en-US" dirty="0" err="1" smtClean="0"/>
              <a:t>Cor</a:t>
            </a:r>
            <a:r>
              <a:rPr lang="en-US" dirty="0" smtClean="0"/>
              <a:t> 8.2-5)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39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Do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08890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What if God commanded us to go to worship every day of the week? </a:t>
            </a:r>
          </a:p>
          <a:p>
            <a:r>
              <a:rPr lang="en-US" dirty="0"/>
              <a:t>What if commanded us to only speak positively or with the intention of helping others? </a:t>
            </a:r>
          </a:p>
          <a:p>
            <a:r>
              <a:rPr lang="en-US" dirty="0"/>
              <a:t>What if God commanded us to read the Bible daily</a:t>
            </a:r>
            <a:r>
              <a:rPr lang="en-US" dirty="0" smtClean="0"/>
              <a:t>?</a:t>
            </a:r>
          </a:p>
          <a:p>
            <a:r>
              <a:rPr lang="en-US" dirty="0"/>
              <a:t>What if God commanded us to pray seven times a day, at specific times, no matter what you’re doing? 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51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Do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if God commanded us to go to worship every day of the week? </a:t>
            </a:r>
          </a:p>
          <a:p>
            <a:r>
              <a:rPr lang="en-US" dirty="0" smtClean="0"/>
              <a:t>The Bible does say we should not forsake our gatherings without specifying Sunday (Hebrews 10.24-25)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818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Do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What if commanded us to only speak positively or with the intention of helping others? </a:t>
            </a:r>
          </a:p>
          <a:p>
            <a:r>
              <a:rPr lang="en-US" dirty="0" smtClean="0"/>
              <a:t>The Bible does say</a:t>
            </a:r>
          </a:p>
          <a:p>
            <a:pPr lvl="1"/>
            <a:r>
              <a:rPr lang="en-US" dirty="0" smtClean="0"/>
              <a:t>Don’t talk with negative intentions (</a:t>
            </a:r>
            <a:r>
              <a:rPr lang="en-US" dirty="0" err="1" smtClean="0"/>
              <a:t>Eph</a:t>
            </a:r>
            <a:r>
              <a:rPr lang="en-US" dirty="0" smtClean="0"/>
              <a:t> 4.29, 31-32)</a:t>
            </a:r>
          </a:p>
          <a:p>
            <a:pPr lvl="1"/>
            <a:r>
              <a:rPr lang="en-US" dirty="0" smtClean="0"/>
              <a:t>Say nice things and think nice things (Phil 4.8)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1486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Do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if God commanded us to read the Bible daily? </a:t>
            </a:r>
          </a:p>
          <a:p>
            <a:r>
              <a:rPr lang="en-US" dirty="0" smtClean="0"/>
              <a:t>The Bible does say to be diligent with the Scriptures (2 Tim 2.15) and to give attention to the reading of Scripture (1 Tim 4.13)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38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Would You Do It?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What if God commanded us to pray seven times a day, at specific times, no matter what you’re doing? </a:t>
            </a:r>
          </a:p>
          <a:p>
            <a:r>
              <a:rPr lang="en-US" dirty="0" smtClean="0"/>
              <a:t>The Bible says to pray without ceasing (1 </a:t>
            </a:r>
            <a:r>
              <a:rPr lang="en-US" dirty="0" err="1" smtClean="0"/>
              <a:t>Thess</a:t>
            </a:r>
            <a:r>
              <a:rPr lang="en-US" dirty="0" smtClean="0"/>
              <a:t> 5.17)</a:t>
            </a:r>
          </a:p>
        </p:txBody>
      </p:sp>
    </p:spTree>
    <p:extLst>
      <p:ext uri="{BB962C8B-B14F-4D97-AF65-F5344CB8AC3E}">
        <p14:creationId xmlns:p14="http://schemas.microsoft.com/office/powerpoint/2010/main" val="2870033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Real Issue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need to realize that to follow God, we must pursue Him and His will with diligence</a:t>
            </a:r>
          </a:p>
          <a:p>
            <a:pPr lvl="1"/>
            <a:r>
              <a:rPr lang="en-US" dirty="0" smtClean="0"/>
              <a:t>No mediocrity</a:t>
            </a:r>
          </a:p>
          <a:p>
            <a:pPr lvl="1"/>
            <a:r>
              <a:rPr lang="en-US" dirty="0" smtClean="0"/>
              <a:t>No half-way, half-hearted service</a:t>
            </a:r>
          </a:p>
          <a:p>
            <a:pPr lvl="1"/>
            <a:r>
              <a:rPr lang="en-US" dirty="0" smtClean="0"/>
              <a:t>No excuses</a:t>
            </a:r>
          </a:p>
          <a:p>
            <a:r>
              <a:rPr lang="en-US" dirty="0" smtClean="0"/>
              <a:t>If we want the world to know Christ, we must start by showing how much He is worth to us!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3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2231"/>
            <a:ext cx="9144000" cy="613087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-21897"/>
            <a:ext cx="9144000" cy="10364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359" y="175167"/>
            <a:ext cx="65440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merican Typewriter"/>
                <a:cs typeface="American Typewriter"/>
              </a:rPr>
              <a:t>The People Were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merican Typewriter"/>
              <a:cs typeface="American Typewrite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1" y="5821591"/>
            <a:ext cx="9144000" cy="10364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38652" y="5885965"/>
            <a:ext cx="7255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  <a:latin typeface="American Typewriter"/>
                <a:cs typeface="American Typewriter"/>
              </a:rPr>
              <a:t>An Honest Look at God’s People</a:t>
            </a:r>
            <a:endParaRPr lang="en-US" sz="3600" dirty="0">
              <a:solidFill>
                <a:schemeClr val="bg1">
                  <a:lumMod val="85000"/>
                </a:schemeClr>
              </a:solidFill>
              <a:latin typeface="American Typewriter"/>
              <a:cs typeface="American Typewrit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70587" y="716691"/>
            <a:ext cx="53294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merican Typewriter"/>
                <a:cs typeface="American Typewriter"/>
              </a:rPr>
              <a:t>Restrained</a:t>
            </a:r>
            <a:endParaRPr lang="en-US" sz="72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319843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02904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2231"/>
            <a:ext cx="9144000" cy="613087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0" y="-21897"/>
            <a:ext cx="9144000" cy="10364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359" y="175167"/>
            <a:ext cx="65440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merican Typewriter"/>
                <a:cs typeface="American Typewriter"/>
              </a:rPr>
              <a:t>The People Were</a:t>
            </a:r>
            <a:endParaRPr lang="en-US" sz="60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American Typewriter"/>
              <a:cs typeface="American Typewriter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1" y="5821591"/>
            <a:ext cx="9144000" cy="103640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38652" y="5885965"/>
            <a:ext cx="725589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  <a:latin typeface="American Typewriter"/>
                <a:cs typeface="American Typewriter"/>
              </a:rPr>
              <a:t>An Honest Look at God’s People</a:t>
            </a:r>
            <a:endParaRPr lang="en-US" sz="3600" dirty="0">
              <a:solidFill>
                <a:schemeClr val="bg1">
                  <a:lumMod val="85000"/>
                </a:schemeClr>
              </a:solidFill>
              <a:latin typeface="American Typewriter"/>
              <a:cs typeface="American Typewriter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70587" y="716691"/>
            <a:ext cx="53294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2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merican Typewriter"/>
                <a:cs typeface="American Typewriter"/>
              </a:rPr>
              <a:t>Restrained</a:t>
            </a:r>
            <a:endParaRPr lang="en-US" sz="7200" dirty="0">
              <a:solidFill>
                <a:schemeClr val="bg1"/>
              </a:solidFill>
              <a:latin typeface="American Typewriter"/>
              <a:cs typeface="American Typewriter"/>
            </a:endParaRPr>
          </a:p>
        </p:txBody>
      </p:sp>
    </p:spTree>
    <p:extLst>
      <p:ext uri="{BB962C8B-B14F-4D97-AF65-F5344CB8AC3E}">
        <p14:creationId xmlns:p14="http://schemas.microsoft.com/office/powerpoint/2010/main" val="4287654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Christianity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There’s nothing hard about modern Christianity:</a:t>
            </a:r>
          </a:p>
          <a:p>
            <a:pPr lvl="1"/>
            <a:r>
              <a:rPr lang="en-US" dirty="0" smtClean="0"/>
              <a:t>Be baptized? </a:t>
            </a:r>
          </a:p>
          <a:p>
            <a:pPr lvl="1"/>
            <a:r>
              <a:rPr lang="en-US" dirty="0" smtClean="0"/>
              <a:t>Go to worship? </a:t>
            </a:r>
          </a:p>
          <a:p>
            <a:pPr lvl="1"/>
            <a:r>
              <a:rPr lang="en-US" dirty="0" smtClean="0"/>
              <a:t>Treat people nice? </a:t>
            </a:r>
          </a:p>
          <a:p>
            <a:pPr lvl="1"/>
            <a:r>
              <a:rPr lang="en-US" dirty="0" smtClean="0"/>
              <a:t>Give money we don’t need? </a:t>
            </a:r>
          </a:p>
          <a:p>
            <a:pPr lvl="1"/>
            <a:r>
              <a:rPr lang="en-US" dirty="0" smtClean="0"/>
              <a:t>Read a book occasionally? </a:t>
            </a:r>
          </a:p>
          <a:p>
            <a:pPr lvl="1"/>
            <a:r>
              <a:rPr lang="en-US" dirty="0" smtClean="0"/>
              <a:t>Say a prayer before bed? </a:t>
            </a:r>
          </a:p>
          <a:p>
            <a:r>
              <a:rPr lang="en-US" dirty="0" smtClean="0"/>
              <a:t>What’s so hard </a:t>
            </a:r>
            <a:r>
              <a:rPr lang="en-US" dirty="0"/>
              <a:t>a</a:t>
            </a:r>
            <a:r>
              <a:rPr lang="en-US" dirty="0" smtClean="0"/>
              <a:t>bout </a:t>
            </a:r>
            <a:r>
              <a:rPr lang="en-US" dirty="0"/>
              <a:t>a</a:t>
            </a:r>
            <a:r>
              <a:rPr lang="en-US" dirty="0" smtClean="0"/>
              <a:t>ny of this?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9741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Realistic Christianity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The NT constantly talks about the need for </a:t>
            </a:r>
            <a:r>
              <a:rPr lang="en-US" u="sng" dirty="0" smtClean="0"/>
              <a:t>diligence</a:t>
            </a:r>
          </a:p>
          <a:p>
            <a:pPr lvl="1"/>
            <a:r>
              <a:rPr lang="en-US" dirty="0" smtClean="0"/>
              <a:t>Leaders have diligence (Rom 12.6-8; 1 </a:t>
            </a:r>
            <a:r>
              <a:rPr lang="en-US" dirty="0" err="1" smtClean="0"/>
              <a:t>Thess</a:t>
            </a:r>
            <a:r>
              <a:rPr lang="en-US" dirty="0" smtClean="0"/>
              <a:t> 5.12)</a:t>
            </a:r>
          </a:p>
          <a:p>
            <a:pPr lvl="1"/>
            <a:r>
              <a:rPr lang="en-US" dirty="0" smtClean="0"/>
              <a:t>All Christians (2 Tim 2.15)</a:t>
            </a:r>
          </a:p>
          <a:p>
            <a:r>
              <a:rPr lang="en-US" dirty="0" smtClean="0"/>
              <a:t>Diligence in our work of:</a:t>
            </a:r>
          </a:p>
          <a:p>
            <a:pPr lvl="1"/>
            <a:r>
              <a:rPr lang="en-US" u="sng" dirty="0" smtClean="0"/>
              <a:t>Preserving</a:t>
            </a:r>
            <a:r>
              <a:rPr lang="en-US" dirty="0" smtClean="0"/>
              <a:t> the </a:t>
            </a:r>
            <a:r>
              <a:rPr lang="en-US" u="sng" dirty="0" smtClean="0"/>
              <a:t>church</a:t>
            </a:r>
            <a:r>
              <a:rPr lang="en-US" dirty="0" smtClean="0"/>
              <a:t> (</a:t>
            </a:r>
            <a:r>
              <a:rPr lang="en-US" dirty="0" err="1" smtClean="0"/>
              <a:t>Eph</a:t>
            </a:r>
            <a:r>
              <a:rPr lang="en-US" dirty="0" smtClean="0"/>
              <a:t> 4.3)</a:t>
            </a:r>
          </a:p>
          <a:p>
            <a:pPr lvl="1"/>
            <a:r>
              <a:rPr lang="en-US" dirty="0" smtClean="0"/>
              <a:t>Living </a:t>
            </a:r>
            <a:r>
              <a:rPr lang="en-US" u="sng" dirty="0" smtClean="0"/>
              <a:t>faithfully</a:t>
            </a:r>
            <a:r>
              <a:rPr lang="en-US" dirty="0" smtClean="0"/>
              <a:t> (</a:t>
            </a:r>
            <a:r>
              <a:rPr lang="en-US" dirty="0" err="1" smtClean="0"/>
              <a:t>Heb</a:t>
            </a:r>
            <a:r>
              <a:rPr lang="en-US" dirty="0" smtClean="0"/>
              <a:t> 4.11; 6.11)</a:t>
            </a:r>
          </a:p>
          <a:p>
            <a:pPr lvl="1"/>
            <a:r>
              <a:rPr lang="en-US" dirty="0" smtClean="0"/>
              <a:t>Christian </a:t>
            </a:r>
            <a:r>
              <a:rPr lang="en-US" u="sng" dirty="0" smtClean="0"/>
              <a:t>growth</a:t>
            </a:r>
            <a:r>
              <a:rPr lang="en-US" dirty="0" smtClean="0"/>
              <a:t> (2 Pet 1.5, 10)</a:t>
            </a:r>
          </a:p>
          <a:p>
            <a:pPr lvl="1"/>
            <a:r>
              <a:rPr lang="en-US" u="sng" dirty="0" smtClean="0"/>
              <a:t>Perfection</a:t>
            </a:r>
            <a:r>
              <a:rPr lang="en-US" dirty="0" smtClean="0"/>
              <a:t> (2 Pet 3.14)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655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Key Passage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“not lagging behind in diligence, fervent in spirit, serving the Lord” (Romans 12.11). </a:t>
            </a:r>
          </a:p>
          <a:p>
            <a:pPr lvl="1"/>
            <a:r>
              <a:rPr lang="en-US" dirty="0" smtClean="0"/>
              <a:t>Diligence – haste, earnestness, diligence</a:t>
            </a:r>
          </a:p>
          <a:p>
            <a:pPr lvl="1"/>
            <a:r>
              <a:rPr lang="en-US" dirty="0" smtClean="0"/>
              <a:t>Fervent – to boil with heat, to be hot</a:t>
            </a:r>
          </a:p>
          <a:p>
            <a:pPr lvl="1"/>
            <a:r>
              <a:rPr lang="en-US" dirty="0" smtClean="0"/>
              <a:t>Serving – to be a slave, to give oneself up to something else</a:t>
            </a:r>
          </a:p>
          <a:p>
            <a:r>
              <a:rPr lang="en-US" dirty="0" smtClean="0"/>
              <a:t>This verse could be paraphrased: “we should make haste in our service, boiling over in our spirit, giving ourselves entirely to the Lord.”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943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Diligent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an incredible story found in Exodus 35.1-36.7</a:t>
            </a:r>
          </a:p>
          <a:p>
            <a:pPr lvl="1"/>
            <a:r>
              <a:rPr lang="en-US" dirty="0" smtClean="0"/>
              <a:t>God tells the people to give their possession of their own free will (4-9)</a:t>
            </a:r>
          </a:p>
          <a:p>
            <a:pPr lvl="1"/>
            <a:r>
              <a:rPr lang="en-US" dirty="0" smtClean="0"/>
              <a:t>God tells them to give their time, service, and talents (10-19)</a:t>
            </a:r>
          </a:p>
        </p:txBody>
      </p:sp>
    </p:spTree>
    <p:extLst>
      <p:ext uri="{BB962C8B-B14F-4D97-AF65-F5344CB8AC3E}">
        <p14:creationId xmlns:p14="http://schemas.microsoft.com/office/powerpoint/2010/main" val="1052820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Diligent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people react with diligence (35.21)</a:t>
            </a:r>
          </a:p>
          <a:p>
            <a:r>
              <a:rPr lang="en-US" dirty="0" smtClean="0"/>
              <a:t>The people start to give daily in order to make sure that God’s work is accomplished (35.20-29) </a:t>
            </a:r>
          </a:p>
          <a:p>
            <a:r>
              <a:rPr lang="en-US" dirty="0" smtClean="0"/>
              <a:t>God gives certain men the ability to do the work (30-35)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55007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Exodus 36.5-7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“…and </a:t>
            </a:r>
            <a:r>
              <a:rPr lang="en-US" dirty="0"/>
              <a:t>said to Moses, </a:t>
            </a:r>
            <a:r>
              <a:rPr lang="en-US" dirty="0" smtClean="0"/>
              <a:t>‘The </a:t>
            </a:r>
            <a:r>
              <a:rPr lang="en-US" dirty="0"/>
              <a:t>people bring </a:t>
            </a:r>
            <a:r>
              <a:rPr lang="en-US" u="sng" dirty="0" smtClean="0"/>
              <a:t>much more than enough </a:t>
            </a:r>
            <a:r>
              <a:rPr lang="en-US" dirty="0" smtClean="0"/>
              <a:t>for </a:t>
            </a:r>
            <a:r>
              <a:rPr lang="en-US" dirty="0"/>
              <a:t>doing the work that the LORD has commanded us to do</a:t>
            </a:r>
            <a:r>
              <a:rPr lang="en-US" dirty="0" smtClean="0"/>
              <a:t>.’ So </a:t>
            </a:r>
            <a:r>
              <a:rPr lang="en-US" dirty="0"/>
              <a:t>Moses gave command, and word was proclaimed throughout the camp, </a:t>
            </a:r>
            <a:r>
              <a:rPr lang="en-US" dirty="0" smtClean="0"/>
              <a:t>‘Let </a:t>
            </a:r>
            <a:r>
              <a:rPr lang="en-US" dirty="0"/>
              <a:t>no man or woman do anything more for the contribution for the sanctuary</a:t>
            </a:r>
            <a:r>
              <a:rPr lang="en-US" dirty="0" smtClean="0"/>
              <a:t>.’ So </a:t>
            </a:r>
            <a:r>
              <a:rPr lang="en-US" u="sng" dirty="0"/>
              <a:t>the people were restrained </a:t>
            </a:r>
            <a:r>
              <a:rPr lang="en-US" dirty="0"/>
              <a:t>from bringing, </a:t>
            </a:r>
            <a:r>
              <a:rPr lang="en-US" dirty="0" smtClean="0"/>
              <a:t>for </a:t>
            </a:r>
            <a:r>
              <a:rPr lang="en-US" dirty="0"/>
              <a:t>the material they had </a:t>
            </a:r>
            <a:r>
              <a:rPr lang="en-US" u="sng" dirty="0"/>
              <a:t>was sufficient </a:t>
            </a:r>
            <a:r>
              <a:rPr lang="en-US" dirty="0"/>
              <a:t>to do all the work, and more</a:t>
            </a:r>
            <a:r>
              <a:rPr lang="en-US" dirty="0" smtClean="0"/>
              <a:t>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262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1142</TotalTime>
  <Words>850</Words>
  <Application>Microsoft Office PowerPoint</Application>
  <PresentationFormat>On-screen Show (4:3)</PresentationFormat>
  <Paragraphs>92</Paragraphs>
  <Slides>19</Slides>
  <Notes>0</Notes>
  <HiddenSlides>8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American Typewriter</vt:lpstr>
      <vt:lpstr>Arial</vt:lpstr>
      <vt:lpstr>Calibri</vt:lpstr>
      <vt:lpstr>Office Theme</vt:lpstr>
      <vt:lpstr>Romans 12.11</vt:lpstr>
      <vt:lpstr>PowerPoint Presentation</vt:lpstr>
      <vt:lpstr>PowerPoint Presentation</vt:lpstr>
      <vt:lpstr>Modern Christianity</vt:lpstr>
      <vt:lpstr>Realistic Christianity</vt:lpstr>
      <vt:lpstr>A Key Passage</vt:lpstr>
      <vt:lpstr>A Diligent People</vt:lpstr>
      <vt:lpstr>A Diligent People</vt:lpstr>
      <vt:lpstr>Exodus 36.5-7</vt:lpstr>
      <vt:lpstr>Are We Too Restrained? </vt:lpstr>
      <vt:lpstr>Look at Us</vt:lpstr>
      <vt:lpstr>The Real Question</vt:lpstr>
      <vt:lpstr>Would You Do It? </vt:lpstr>
      <vt:lpstr>Would You Do It? </vt:lpstr>
      <vt:lpstr>Would You Do It?</vt:lpstr>
      <vt:lpstr>Would You Do It? </vt:lpstr>
      <vt:lpstr>Would You Do It? </vt:lpstr>
      <vt:lpstr>The Real Issue</vt:lpstr>
      <vt:lpstr>PowerPoint Presentation</vt:lpstr>
    </vt:vector>
  </TitlesOfParts>
  <Company>Withers Benefit Consultants,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People Were Restrained</dc:title>
  <dc:creator>J. Adam Shanks</dc:creator>
  <cp:lastModifiedBy>BoothR</cp:lastModifiedBy>
  <cp:revision>21</cp:revision>
  <dcterms:created xsi:type="dcterms:W3CDTF">2015-01-10T20:53:38Z</dcterms:created>
  <dcterms:modified xsi:type="dcterms:W3CDTF">2015-01-18T15:48:06Z</dcterms:modified>
</cp:coreProperties>
</file>