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CAF-70CE-4E2A-8FA2-D8FC47433476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3860-524C-495B-BB47-0EEE48771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CAF-70CE-4E2A-8FA2-D8FC47433476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3860-524C-495B-BB47-0EEE48771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CAF-70CE-4E2A-8FA2-D8FC47433476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3860-524C-495B-BB47-0EEE48771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CAF-70CE-4E2A-8FA2-D8FC47433476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3860-524C-495B-BB47-0EEE48771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CAF-70CE-4E2A-8FA2-D8FC47433476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3860-524C-495B-BB47-0EEE48771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CAF-70CE-4E2A-8FA2-D8FC47433476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3860-524C-495B-BB47-0EEE48771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CAF-70CE-4E2A-8FA2-D8FC47433476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3860-524C-495B-BB47-0EEE48771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CAF-70CE-4E2A-8FA2-D8FC47433476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3860-524C-495B-BB47-0EEE48771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CAF-70CE-4E2A-8FA2-D8FC47433476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3860-524C-495B-BB47-0EEE48771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CAF-70CE-4E2A-8FA2-D8FC47433476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3860-524C-495B-BB47-0EEE48771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4CAF-70CE-4E2A-8FA2-D8FC47433476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3860-524C-495B-BB47-0EEE48771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titude_c_n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E4CAF-70CE-4E2A-8FA2-D8FC47433476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E3860-524C-495B-BB47-0EEE48771FB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99126" y="4586943"/>
            <a:ext cx="3200400" cy="1446550"/>
            <a:chOff x="510518" y="4569117"/>
            <a:chExt cx="3200400" cy="1446550"/>
          </a:xfrm>
        </p:grpSpPr>
        <p:sp>
          <p:nvSpPr>
            <p:cNvPr id="9" name="TextBox 8"/>
            <p:cNvSpPr txBox="1"/>
            <p:nvPr/>
          </p:nvSpPr>
          <p:spPr>
            <a:xfrm rot="21041503">
              <a:off x="510518" y="4569117"/>
              <a:ext cx="3200400" cy="14465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8800" b="1" i="1" dirty="0" smtClean="0">
                  <a:solidFill>
                    <a:srgbClr val="460000"/>
                  </a:solidFill>
                  <a:latin typeface="Cambria" pitchFamily="18" charset="0"/>
                </a:rPr>
                <a:t>2</a:t>
              </a:r>
              <a:r>
                <a:rPr lang="en-US" sz="8800" b="1" i="1" baseline="30000" dirty="0" smtClean="0">
                  <a:solidFill>
                    <a:srgbClr val="460000"/>
                  </a:solidFill>
                  <a:latin typeface="Cambria" pitchFamily="18" charset="0"/>
                </a:rPr>
                <a:t>nd</a:t>
              </a:r>
              <a:endParaRPr lang="en-US" sz="9600" b="1" i="1" dirty="0">
                <a:solidFill>
                  <a:srgbClr val="460000"/>
                </a:solidFill>
                <a:latin typeface="Cambria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1041503">
              <a:off x="1244997" y="5320299"/>
              <a:ext cx="1752600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i="1" dirty="0" smtClean="0">
                  <a:solidFill>
                    <a:srgbClr val="460000"/>
                  </a:solidFill>
                  <a:latin typeface="Cambria" pitchFamily="18" charset="0"/>
                </a:rPr>
                <a:t>fiddle</a:t>
              </a:r>
              <a:endParaRPr lang="en-US" sz="4400" b="1" i="1" dirty="0">
                <a:solidFill>
                  <a:srgbClr val="460000"/>
                </a:solidFill>
                <a:latin typeface="Cambria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914400" rtl="0" eaLnBrk="1" latinLnBrk="0" hangingPunct="1">
        <a:spcBef>
          <a:spcPct val="0"/>
        </a:spcBef>
        <a:buNone/>
        <a:defRPr sz="4000" b="1" kern="1200">
          <a:solidFill>
            <a:srgbClr val="460000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r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r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r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r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r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titude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868362"/>
          </a:xfrm>
        </p:spPr>
        <p:txBody>
          <a:bodyPr/>
          <a:lstStyle/>
          <a:p>
            <a:r>
              <a:rPr lang="en-US" dirty="0" smtClean="0"/>
              <a:t>Ecclesiastes 4:9–12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baseline="30000" dirty="0" smtClean="0">
                <a:latin typeface="Cambria" pitchFamily="18" charset="0"/>
              </a:rPr>
              <a:t>9</a:t>
            </a:r>
            <a:r>
              <a:rPr lang="en-US" sz="2800" b="1" dirty="0" smtClean="0">
                <a:latin typeface="Cambria" pitchFamily="18" charset="0"/>
              </a:rPr>
              <a:t>Two </a:t>
            </a:r>
            <a:r>
              <a:rPr lang="en-US" sz="2800" b="1" dirty="0">
                <a:latin typeface="Cambria" pitchFamily="18" charset="0"/>
              </a:rPr>
              <a:t>are better than one, because they have a good reward for their toil.  </a:t>
            </a:r>
            <a:r>
              <a:rPr lang="en-US" sz="2800" b="1" baseline="30000" dirty="0" smtClean="0">
                <a:latin typeface="Cambria" pitchFamily="18" charset="0"/>
              </a:rPr>
              <a:t>10</a:t>
            </a:r>
            <a:r>
              <a:rPr lang="en-US" sz="2800" b="1" dirty="0" smtClean="0">
                <a:latin typeface="Cambria" pitchFamily="18" charset="0"/>
              </a:rPr>
              <a:t>For </a:t>
            </a:r>
            <a:r>
              <a:rPr lang="en-US" sz="2800" b="1" dirty="0">
                <a:latin typeface="Cambria" pitchFamily="18" charset="0"/>
              </a:rPr>
              <a:t>if they fall, one will lift up his fellow. But woe to him who is alone when he falls and has not another to lift him up!  </a:t>
            </a:r>
            <a:r>
              <a:rPr lang="en-US" sz="2800" b="1" baseline="30000" dirty="0" smtClean="0">
                <a:latin typeface="Cambria" pitchFamily="18" charset="0"/>
              </a:rPr>
              <a:t>11</a:t>
            </a:r>
            <a:r>
              <a:rPr lang="en-US" sz="2800" b="1" dirty="0" smtClean="0">
                <a:latin typeface="Cambria" pitchFamily="18" charset="0"/>
              </a:rPr>
              <a:t>Again</a:t>
            </a:r>
            <a:r>
              <a:rPr lang="en-US" sz="2800" b="1" dirty="0">
                <a:latin typeface="Cambria" pitchFamily="18" charset="0"/>
              </a:rPr>
              <a:t>, if two lie together, they keep warm, but how can one keep warm alone?  </a:t>
            </a:r>
            <a:r>
              <a:rPr lang="en-US" sz="2800" b="1" baseline="30000" dirty="0" smtClean="0">
                <a:latin typeface="Cambria" pitchFamily="18" charset="0"/>
              </a:rPr>
              <a:t>12</a:t>
            </a:r>
            <a:r>
              <a:rPr lang="en-US" sz="2800" b="1" dirty="0" smtClean="0">
                <a:latin typeface="Cambria" pitchFamily="18" charset="0"/>
              </a:rPr>
              <a:t>And </a:t>
            </a:r>
            <a:r>
              <a:rPr lang="en-US" sz="2800" b="1" dirty="0">
                <a:latin typeface="Cambria" pitchFamily="18" charset="0"/>
              </a:rPr>
              <a:t>though a man might prevail against one who is alone, two will withstand him--a threefold cord is not quickly broken</a:t>
            </a:r>
            <a:r>
              <a:rPr lang="en-US" sz="2800" b="1" dirty="0" smtClean="0">
                <a:latin typeface="Cambria" pitchFamily="18" charset="0"/>
              </a:rPr>
              <a:t>.</a:t>
            </a:r>
            <a:endParaRPr lang="en-US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titude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1800" y="1848922"/>
            <a:ext cx="3200400" cy="2646878"/>
            <a:chOff x="1828800" y="1828800"/>
            <a:chExt cx="3200400" cy="2646878"/>
          </a:xfrm>
        </p:grpSpPr>
        <p:sp>
          <p:nvSpPr>
            <p:cNvPr id="7" name="TextBox 6"/>
            <p:cNvSpPr txBox="1"/>
            <p:nvPr/>
          </p:nvSpPr>
          <p:spPr>
            <a:xfrm>
              <a:off x="1828800" y="1828800"/>
              <a:ext cx="3200400" cy="264687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600" b="1" i="1" smtClean="0">
                  <a:solidFill>
                    <a:srgbClr val="460000"/>
                  </a:solidFill>
                  <a:latin typeface="Cambria" pitchFamily="18" charset="0"/>
                </a:rPr>
                <a:t>2</a:t>
              </a:r>
              <a:r>
                <a:rPr lang="en-US" sz="16600" b="1" i="1" baseline="30000" smtClean="0">
                  <a:solidFill>
                    <a:srgbClr val="460000"/>
                  </a:solidFill>
                  <a:latin typeface="Cambria" pitchFamily="18" charset="0"/>
                </a:rPr>
                <a:t>nd</a:t>
              </a:r>
              <a:endParaRPr lang="en-US" sz="13800" b="1" i="1" dirty="0">
                <a:solidFill>
                  <a:srgbClr val="460000"/>
                </a:solidFill>
                <a:latin typeface="Cambria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0" y="3200400"/>
              <a:ext cx="1752600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i="1" dirty="0" smtClean="0">
                  <a:solidFill>
                    <a:srgbClr val="460000"/>
                  </a:solidFill>
                  <a:latin typeface="Cambria" pitchFamily="18" charset="0"/>
                </a:rPr>
                <a:t>fiddle</a:t>
              </a:r>
              <a:endParaRPr lang="en-US" sz="4400" b="1" i="1" dirty="0">
                <a:solidFill>
                  <a:srgbClr val="460000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Overwhelming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#1: Religious Ignorance. </a:t>
            </a:r>
          </a:p>
          <a:p>
            <a:r>
              <a:rPr lang="en-US" dirty="0" smtClean="0"/>
              <a:t>Problem #2: Rampant Immorality.</a:t>
            </a:r>
          </a:p>
          <a:p>
            <a:r>
              <a:rPr lang="en-US" dirty="0" smtClean="0"/>
              <a:t>Acts 11:21, 21–24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are better than one.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9:26–30</a:t>
            </a:r>
          </a:p>
          <a:p>
            <a:r>
              <a:rPr lang="en-US" dirty="0"/>
              <a:t>Acts 11:25–26</a:t>
            </a:r>
          </a:p>
          <a:p>
            <a:r>
              <a:rPr lang="en-US" dirty="0"/>
              <a:t>Acts 13:1</a:t>
            </a:r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Timeless Essentials for </a:t>
            </a:r>
            <a:br>
              <a:rPr lang="en-US" dirty="0" smtClean="0"/>
            </a:br>
            <a:r>
              <a:rPr lang="en-US" dirty="0" smtClean="0"/>
              <a:t>Working Together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gives the increase.</a:t>
            </a:r>
          </a:p>
          <a:p>
            <a:r>
              <a:rPr lang="en-US" dirty="0" smtClean="0"/>
              <a:t>We are companions—not competitors. </a:t>
            </a:r>
          </a:p>
          <a:p>
            <a:r>
              <a:rPr lang="en-US" dirty="0" smtClean="0"/>
              <a:t>Be willing to leave your comfort zone.</a:t>
            </a:r>
          </a:p>
          <a:p>
            <a:r>
              <a:rPr lang="en-US" dirty="0" smtClean="0"/>
              <a:t>Admit you can’t do it alone.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156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Ecclesiastes 4:9–12</vt:lpstr>
      <vt:lpstr>Slide 2</vt:lpstr>
      <vt:lpstr>Slide 3</vt:lpstr>
      <vt:lpstr>An Overwhelming Work</vt:lpstr>
      <vt:lpstr>Two are better than one. </vt:lpstr>
      <vt:lpstr>Timeless Essentials for  Working Together 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DewAnn Francis</dc:creator>
  <cp:lastModifiedBy>BoothRight</cp:lastModifiedBy>
  <cp:revision>4</cp:revision>
  <dcterms:created xsi:type="dcterms:W3CDTF">2012-02-19T11:54:29Z</dcterms:created>
  <dcterms:modified xsi:type="dcterms:W3CDTF">2012-10-02T14:37:09Z</dcterms:modified>
</cp:coreProperties>
</file>